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335" r:id="rId2"/>
    <p:sldId id="370" r:id="rId3"/>
    <p:sldId id="409" r:id="rId4"/>
    <p:sldId id="408" r:id="rId5"/>
    <p:sldId id="387" r:id="rId6"/>
    <p:sldId id="411" r:id="rId7"/>
    <p:sldId id="383" r:id="rId8"/>
    <p:sldId id="384" r:id="rId9"/>
    <p:sldId id="385" r:id="rId10"/>
    <p:sldId id="386" r:id="rId11"/>
    <p:sldId id="412" r:id="rId12"/>
    <p:sldId id="379" r:id="rId13"/>
    <p:sldId id="406" r:id="rId14"/>
    <p:sldId id="414" r:id="rId15"/>
    <p:sldId id="380" r:id="rId16"/>
    <p:sldId id="381" r:id="rId17"/>
    <p:sldId id="413" r:id="rId1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4" d="100"/>
          <a:sy n="104" d="100"/>
        </p:scale>
        <p:origin x="1632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55124C9-CCA4-4DAE-8ACD-6952A71AA247}" type="slidenum">
              <a:rPr lang="en-US" altLang="es-CO" sz="1200"/>
              <a:pPr/>
              <a:t>13</a:t>
            </a:fld>
            <a:endParaRPr lang="en-US" altLang="es-CO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772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17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71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29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84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67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0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68A1-2BD5-4902-9B29-F885FF7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Esquema </a:t>
            </a:r>
            <a:r>
              <a:rPr lang="es-CO" dirty="0" err="1"/>
              <a:t>Results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410A-DA50-4F9E-AEFD-509A4419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-- Liste el nombre del estudiante que tiene el mayor numero de puntos obtenidos</a:t>
            </a:r>
          </a:p>
          <a:p>
            <a:pPr marL="0" indent="0">
              <a:buNone/>
            </a:pPr>
            <a:r>
              <a:rPr lang="es-CO" dirty="0"/>
              <a:t>--1. calcular los puntos de cada estudiante (</a:t>
            </a:r>
            <a:r>
              <a:rPr lang="es-CO" dirty="0" err="1"/>
              <a:t>group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) </a:t>
            </a:r>
          </a:p>
          <a:p>
            <a:pPr marL="0" indent="0">
              <a:buNone/>
            </a:pPr>
            <a:r>
              <a:rPr lang="es-CO" dirty="0"/>
              <a:t>--2. en el </a:t>
            </a:r>
            <a:r>
              <a:rPr lang="es-CO" dirty="0" err="1"/>
              <a:t>query</a:t>
            </a:r>
            <a:r>
              <a:rPr lang="es-CO" dirty="0"/>
              <a:t> 1 </a:t>
            </a:r>
            <a:r>
              <a:rPr lang="es-CO" dirty="0" err="1"/>
              <a:t>claculo</a:t>
            </a:r>
            <a:r>
              <a:rPr lang="es-CO" dirty="0"/>
              <a:t> el mayor</a:t>
            </a:r>
          </a:p>
          <a:p>
            <a:pPr marL="0" indent="0">
              <a:buNone/>
            </a:pPr>
            <a:r>
              <a:rPr lang="es-CO" dirty="0"/>
              <a:t>--3. obtengo los estudiantes con el puntaje mayor del paso 2</a:t>
            </a:r>
          </a:p>
          <a:p>
            <a:pPr marL="0" indent="0">
              <a:buNone/>
            </a:pPr>
            <a:r>
              <a:rPr lang="es-CO" dirty="0"/>
              <a:t>--punto 1</a:t>
            </a:r>
          </a:p>
          <a:p>
            <a:pPr marL="0" indent="0">
              <a:buNone/>
            </a:pP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puntos_por_estudiante</a:t>
            </a:r>
            <a:r>
              <a:rPr lang="es-CO" dirty="0"/>
              <a:t> as</a:t>
            </a:r>
          </a:p>
          <a:p>
            <a:pPr marL="0" indent="0">
              <a:buNone/>
            </a:pPr>
            <a:r>
              <a:rPr lang="es-CO" dirty="0"/>
              <a:t>(</a:t>
            </a:r>
          </a:p>
          <a:p>
            <a:pPr marL="0" indent="0">
              <a:buNone/>
            </a:pPr>
            <a:r>
              <a:rPr lang="es-CO" dirty="0"/>
              <a:t>    SELECT </a:t>
            </a:r>
            <a:r>
              <a:rPr lang="es-CO" dirty="0" err="1"/>
              <a:t>s.sid,SUM</a:t>
            </a:r>
            <a:r>
              <a:rPr lang="es-CO" dirty="0"/>
              <a:t>(</a:t>
            </a:r>
            <a:r>
              <a:rPr lang="es-CO" dirty="0" err="1"/>
              <a:t>r.points</a:t>
            </a:r>
            <a:r>
              <a:rPr lang="es-CO" dirty="0"/>
              <a:t>) as definitiva</a:t>
            </a:r>
          </a:p>
          <a:p>
            <a:pPr marL="0" indent="0">
              <a:buNone/>
            </a:pPr>
            <a:r>
              <a:rPr lang="es-CO" dirty="0"/>
              <a:t>    FROM </a:t>
            </a:r>
            <a:r>
              <a:rPr lang="es-CO" dirty="0" err="1"/>
              <a:t>results</a:t>
            </a:r>
            <a:r>
              <a:rPr lang="es-CO" dirty="0"/>
              <a:t> r, </a:t>
            </a:r>
            <a:r>
              <a:rPr lang="es-CO" dirty="0" err="1"/>
              <a:t>students</a:t>
            </a:r>
            <a:r>
              <a:rPr lang="es-CO" dirty="0"/>
              <a:t>   s</a:t>
            </a:r>
          </a:p>
          <a:p>
            <a:pPr marL="0" indent="0">
              <a:buNone/>
            </a:pPr>
            <a:r>
              <a:rPr lang="es-CO" dirty="0"/>
              <a:t>    WHERE </a:t>
            </a:r>
            <a:r>
              <a:rPr lang="es-CO" dirty="0" err="1"/>
              <a:t>s.sid</a:t>
            </a:r>
            <a:r>
              <a:rPr lang="es-CO" dirty="0"/>
              <a:t> = </a:t>
            </a:r>
            <a:r>
              <a:rPr lang="es-CO" dirty="0" err="1"/>
              <a:t>r.sid</a:t>
            </a:r>
            <a:r>
              <a:rPr lang="es-CO" dirty="0"/>
              <a:t> GROUP BY </a:t>
            </a:r>
            <a:r>
              <a:rPr lang="es-CO" dirty="0" err="1"/>
              <a:t>s.sid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),</a:t>
            </a:r>
          </a:p>
          <a:p>
            <a:pPr marL="0" indent="0">
              <a:buNone/>
            </a:pPr>
            <a:r>
              <a:rPr lang="es-CO" dirty="0"/>
              <a:t>--punto 2</a:t>
            </a:r>
          </a:p>
          <a:p>
            <a:pPr marL="0" indent="0">
              <a:buNone/>
            </a:pPr>
            <a:r>
              <a:rPr lang="es-CO" dirty="0" err="1"/>
              <a:t>puntaje_mayor</a:t>
            </a:r>
            <a:r>
              <a:rPr lang="es-CO" dirty="0"/>
              <a:t> as(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max</a:t>
            </a:r>
            <a:r>
              <a:rPr lang="es-CO" dirty="0"/>
              <a:t>(definitiva) as mayor </a:t>
            </a:r>
            <a:r>
              <a:rPr lang="es-CO" dirty="0" err="1"/>
              <a:t>from</a:t>
            </a:r>
            <a:r>
              <a:rPr lang="es-CO" dirty="0"/>
              <a:t>   </a:t>
            </a:r>
            <a:r>
              <a:rPr lang="es-CO" dirty="0" err="1"/>
              <a:t>puntos_por_estudiante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) </a:t>
            </a:r>
          </a:p>
          <a:p>
            <a:pPr marL="0" indent="0">
              <a:buNone/>
            </a:pPr>
            <a:r>
              <a:rPr lang="es-CO" dirty="0"/>
              <a:t>--</a:t>
            </a:r>
            <a:r>
              <a:rPr lang="es-CO" dirty="0" err="1"/>
              <a:t>select</a:t>
            </a:r>
            <a:r>
              <a:rPr lang="es-CO" dirty="0"/>
              <a:t> *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puntaje_mayor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/>
              <a:t>--punto 3</a:t>
            </a:r>
          </a:p>
          <a:p>
            <a:pPr marL="0" indent="0">
              <a:buNone/>
            </a:pP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st.first</a:t>
            </a:r>
            <a:r>
              <a:rPr lang="es-CO" dirty="0"/>
              <a:t>, </a:t>
            </a:r>
            <a:r>
              <a:rPr lang="es-CO" dirty="0" err="1"/>
              <a:t>st.last</a:t>
            </a:r>
            <a:r>
              <a:rPr lang="es-CO" dirty="0"/>
              <a:t>, </a:t>
            </a:r>
            <a:r>
              <a:rPr lang="es-CO" dirty="0" err="1"/>
              <a:t>pe.definitiva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students</a:t>
            </a:r>
            <a:r>
              <a:rPr lang="es-CO" dirty="0"/>
              <a:t> </a:t>
            </a:r>
            <a:r>
              <a:rPr lang="es-CO" dirty="0" err="1"/>
              <a:t>st</a:t>
            </a:r>
            <a:r>
              <a:rPr lang="es-CO" dirty="0"/>
              <a:t>, </a:t>
            </a:r>
            <a:r>
              <a:rPr lang="es-CO" dirty="0" err="1"/>
              <a:t>puntos_por_estudiante</a:t>
            </a:r>
            <a:r>
              <a:rPr lang="es-CO" dirty="0"/>
              <a:t> pe</a:t>
            </a:r>
          </a:p>
          <a:p>
            <a:pPr marL="0" indent="0">
              <a:buNone/>
            </a:pP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st.sid</a:t>
            </a:r>
            <a:r>
              <a:rPr lang="es-CO" dirty="0"/>
              <a:t> = </a:t>
            </a:r>
            <a:r>
              <a:rPr lang="es-CO" dirty="0" err="1"/>
              <a:t>pe.sid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and </a:t>
            </a:r>
            <a:r>
              <a:rPr lang="es-CO" dirty="0" err="1"/>
              <a:t>pe.definitiva</a:t>
            </a:r>
            <a:r>
              <a:rPr lang="es-CO" dirty="0"/>
              <a:t> = (</a:t>
            </a:r>
            <a:r>
              <a:rPr lang="es-CO" dirty="0" err="1"/>
              <a:t>select</a:t>
            </a:r>
            <a:r>
              <a:rPr lang="es-CO" dirty="0"/>
              <a:t> mayor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puntaje_mayor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53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05900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Correlation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CO" dirty="0"/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pitchFamily="2" charset="2"/>
              <a:buNone/>
            </a:pPr>
            <a:r>
              <a:rPr lang="en-US" altLang="es-CO" b="1" dirty="0"/>
              <a:t>	   select </a:t>
            </a:r>
            <a:r>
              <a:rPr lang="en-US" altLang="es-CO" i="1" dirty="0" err="1"/>
              <a:t>course_id</a:t>
            </a:r>
            <a:br>
              <a:rPr lang="en-US" altLang="es-CO" i="1" dirty="0"/>
            </a:br>
            <a:r>
              <a:rPr lang="en-US" altLang="es-CO" i="1" dirty="0"/>
              <a:t>   </a:t>
            </a:r>
            <a:r>
              <a:rPr lang="en-US" altLang="es-CO" b="1" dirty="0"/>
              <a:t>from </a:t>
            </a:r>
            <a:r>
              <a:rPr lang="en-US" altLang="es-CO" i="1" dirty="0"/>
              <a:t>section </a:t>
            </a:r>
            <a:r>
              <a:rPr lang="en-US" altLang="es-CO" b="1" dirty="0"/>
              <a:t>as </a:t>
            </a:r>
            <a:r>
              <a:rPr lang="en-US" altLang="es-CO" i="1" dirty="0"/>
              <a:t>S</a:t>
            </a:r>
            <a:br>
              <a:rPr lang="en-US" altLang="es-CO" i="1" dirty="0"/>
            </a:br>
            <a:r>
              <a:rPr lang="en-US" altLang="es-CO" i="1" dirty="0"/>
              <a:t>   </a:t>
            </a:r>
            <a:r>
              <a:rPr lang="en-US" altLang="es-CO" b="1" dirty="0"/>
              <a:t>where </a:t>
            </a:r>
            <a:r>
              <a:rPr lang="en-US" altLang="es-CO" i="1" dirty="0"/>
              <a:t>semester </a:t>
            </a:r>
            <a:r>
              <a:rPr lang="en-US" altLang="es-CO" dirty="0"/>
              <a:t>= ’Fall’ </a:t>
            </a:r>
            <a:r>
              <a:rPr lang="en-US" altLang="es-CO" b="1" dirty="0"/>
              <a:t>and </a:t>
            </a:r>
            <a:r>
              <a:rPr lang="en-US" altLang="es-CO" i="1" dirty="0"/>
              <a:t>year</a:t>
            </a:r>
            <a:r>
              <a:rPr lang="en-US" altLang="es-CO" dirty="0"/>
              <a:t>= 2009 </a:t>
            </a:r>
            <a:r>
              <a:rPr lang="en-US" altLang="es-CO" b="1" dirty="0"/>
              <a:t>and </a:t>
            </a:r>
            <a:br>
              <a:rPr lang="en-US" altLang="es-CO" b="1" dirty="0"/>
            </a:br>
            <a:r>
              <a:rPr lang="en-US" altLang="es-CO" b="1" dirty="0"/>
              <a:t>               exists </a:t>
            </a:r>
            <a:r>
              <a:rPr lang="en-US" altLang="es-CO" dirty="0"/>
              <a:t>(</a:t>
            </a:r>
            <a:r>
              <a:rPr lang="en-US" altLang="es-CO" b="1" dirty="0"/>
              <a:t>select </a:t>
            </a:r>
            <a:r>
              <a:rPr lang="en-US" altLang="es-CO" dirty="0"/>
              <a:t>*</a:t>
            </a:r>
            <a:br>
              <a:rPr lang="en-US" altLang="es-CO" dirty="0"/>
            </a:br>
            <a:r>
              <a:rPr lang="en-US" altLang="es-CO" dirty="0"/>
              <a:t>                            </a:t>
            </a:r>
            <a:r>
              <a:rPr lang="en-US" altLang="es-CO" b="1" dirty="0"/>
              <a:t>from </a:t>
            </a:r>
            <a:r>
              <a:rPr lang="en-US" altLang="es-CO" i="1" dirty="0"/>
              <a:t>section </a:t>
            </a:r>
            <a:r>
              <a:rPr lang="en-US" altLang="es-CO" b="1" dirty="0"/>
              <a:t>as </a:t>
            </a:r>
            <a:r>
              <a:rPr lang="en-US" altLang="es-CO" i="1" dirty="0"/>
              <a:t>T</a:t>
            </a:r>
            <a:br>
              <a:rPr lang="en-US" altLang="es-CO" i="1" dirty="0"/>
            </a:br>
            <a:r>
              <a:rPr lang="en-US" altLang="es-CO" i="1" dirty="0"/>
              <a:t>                            </a:t>
            </a:r>
            <a:r>
              <a:rPr lang="en-US" altLang="es-CO" b="1" dirty="0"/>
              <a:t>where </a:t>
            </a:r>
            <a:r>
              <a:rPr lang="en-US" altLang="es-CO" i="1" dirty="0"/>
              <a:t>semester </a:t>
            </a:r>
            <a:r>
              <a:rPr lang="en-US" altLang="es-CO" dirty="0"/>
              <a:t>= ’Spring’ </a:t>
            </a:r>
            <a:r>
              <a:rPr lang="en-US" altLang="es-CO" b="1" dirty="0"/>
              <a:t>and </a:t>
            </a:r>
            <a:r>
              <a:rPr lang="en-US" altLang="es-CO" i="1" dirty="0"/>
              <a:t>year</a:t>
            </a:r>
            <a:r>
              <a:rPr lang="en-US" altLang="es-CO" dirty="0"/>
              <a:t>= 2010 </a:t>
            </a:r>
            <a:br>
              <a:rPr lang="en-US" altLang="es-CO" dirty="0"/>
            </a:br>
            <a:r>
              <a:rPr lang="en-US" altLang="es-CO" dirty="0"/>
              <a:t>                                        </a:t>
            </a:r>
            <a:r>
              <a:rPr lang="en-US" altLang="es-CO" b="1" dirty="0"/>
              <a:t>and </a:t>
            </a:r>
            <a:r>
              <a:rPr lang="en-US" altLang="es-CO" i="1" dirty="0" err="1"/>
              <a:t>S</a:t>
            </a:r>
            <a:r>
              <a:rPr lang="en-US" altLang="es-CO" dirty="0" err="1"/>
              <a:t>.</a:t>
            </a:r>
            <a:r>
              <a:rPr lang="en-US" altLang="es-CO" i="1" dirty="0" err="1"/>
              <a:t>course_id</a:t>
            </a:r>
            <a:r>
              <a:rPr lang="en-US" altLang="es-CO" dirty="0"/>
              <a:t>= </a:t>
            </a:r>
            <a:r>
              <a:rPr lang="en-US" altLang="es-CO" i="1" dirty="0" err="1"/>
              <a:t>T</a:t>
            </a:r>
            <a:r>
              <a:rPr lang="en-US" altLang="es-CO" dirty="0" err="1"/>
              <a:t>.</a:t>
            </a:r>
            <a:r>
              <a:rPr lang="en-US" altLang="es-CO" i="1" dirty="0" err="1"/>
              <a:t>course_id</a:t>
            </a:r>
            <a:r>
              <a:rPr lang="en-US" altLang="es-CO" dirty="0"/>
              <a:t>);</a:t>
            </a:r>
          </a:p>
          <a:p>
            <a:r>
              <a:rPr lang="en-US" altLang="es-CO" b="1" dirty="0">
                <a:solidFill>
                  <a:srgbClr val="000099"/>
                </a:solidFill>
              </a:rPr>
              <a:t>Correlated subquery</a:t>
            </a:r>
          </a:p>
          <a:p>
            <a:r>
              <a:rPr lang="en-US" altLang="es-CO" b="1" dirty="0">
                <a:solidFill>
                  <a:srgbClr val="000099"/>
                </a:solidFill>
              </a:rPr>
              <a:t>Correlation name</a:t>
            </a:r>
            <a:r>
              <a:rPr lang="en-US" altLang="es-CO" dirty="0"/>
              <a:t> or </a:t>
            </a:r>
            <a:r>
              <a:rPr lang="en-US" altLang="es-CO" b="1" dirty="0">
                <a:solidFill>
                  <a:srgbClr val="000099"/>
                </a:solidFill>
              </a:rPr>
              <a:t>correlation variable</a:t>
            </a:r>
          </a:p>
          <a:p>
            <a:endParaRPr lang="en-US" altLang="es-CO" dirty="0"/>
          </a:p>
        </p:txBody>
      </p:sp>
    </p:spTree>
    <p:extLst>
      <p:ext uri="{BB962C8B-B14F-4D97-AF65-F5344CB8AC3E}">
        <p14:creationId xmlns:p14="http://schemas.microsoft.com/office/powerpoint/2010/main" val="19173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s-CO" altLang="ja-JP" sz="2800" dirty="0"/>
              <a:t>e</a:t>
            </a:r>
            <a:r>
              <a:rPr lang="en-US" altLang="ja-JP" sz="2800" dirty="0" err="1"/>
              <a:t>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CAFC-823E-4B83-B840-B81C810F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53" y="1117600"/>
            <a:ext cx="3343275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D0E6D-D855-49B5-A853-288F97412EF9}"/>
              </a:ext>
            </a:extLst>
          </p:cNvPr>
          <p:cNvSpPr txBox="1"/>
          <p:nvPr/>
        </p:nvSpPr>
        <p:spPr>
          <a:xfrm>
            <a:off x="2110510" y="342900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SELECT DISTINCT </a:t>
            </a:r>
            <a:r>
              <a:rPr lang="es-CO" sz="1800" b="0" i="0" u="none" strike="noStrike" baseline="0" dirty="0" err="1">
                <a:solidFill>
                  <a:srgbClr val="000000"/>
                </a:solidFill>
                <a:latin typeface="ArialMT"/>
              </a:rPr>
              <a:t>C.cname</a:t>
            </a:r>
            <a:endParaRPr lang="es-CO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sz="1800" b="0" i="0" u="none" strike="noStrike" baseline="0" dirty="0">
                <a:solidFill>
                  <a:srgbClr val="008100"/>
                </a:solidFill>
                <a:latin typeface="ArialMT"/>
              </a:rPr>
              <a:t>Company2 C</a:t>
            </a:r>
          </a:p>
          <a:p>
            <a:pPr algn="l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s-CO" sz="1800" b="0" i="0" u="none" strike="noStrike" baseline="0" dirty="0">
                <a:solidFill>
                  <a:srgbClr val="FF0000"/>
                </a:solidFill>
                <a:latin typeface="ArialMT"/>
              </a:rPr>
              <a:t>EXISTS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rialMT"/>
              </a:rPr>
              <a:t>( </a:t>
            </a:r>
          </a:p>
          <a:p>
            <a:pPr lvl="1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SELECT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rialMT"/>
              </a:rPr>
              <a:t>*</a:t>
            </a:r>
          </a:p>
          <a:p>
            <a:pPr lvl="1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rialMT"/>
              </a:rPr>
              <a:t>Product2 </a:t>
            </a:r>
            <a:r>
              <a:rPr lang="es-CO" sz="1800" b="1" i="0" u="none" strike="noStrike" baseline="0" dirty="0">
                <a:solidFill>
                  <a:srgbClr val="7030A0"/>
                </a:solidFill>
                <a:latin typeface="ArialMT"/>
              </a:rPr>
              <a:t>P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n-US" sz="1800" b="0" i="0" u="none" strike="noStrike" baseline="0" dirty="0" err="1">
                <a:solidFill>
                  <a:srgbClr val="008100"/>
                </a:solidFill>
                <a:latin typeface="ArialMT"/>
              </a:rPr>
              <a:t>C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= </a:t>
            </a:r>
            <a:r>
              <a:rPr lang="en-US" sz="1800" b="1" i="0" u="none" strike="noStrike" baseline="0" dirty="0" err="1">
                <a:solidFill>
                  <a:srgbClr val="7030A0"/>
                </a:solidFill>
                <a:latin typeface="ArialMT"/>
              </a:rPr>
              <a:t>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lvl="1"/>
            <a:r>
              <a:rPr lang="es-CO" sz="1800" b="0" i="0" u="none" strike="noStrike" baseline="0" dirty="0">
                <a:solidFill>
                  <a:srgbClr val="0000FF"/>
                </a:solidFill>
                <a:latin typeface="ArialMT"/>
              </a:rPr>
              <a:t>and </a:t>
            </a:r>
            <a:r>
              <a:rPr lang="es-CO" sz="1800" b="0" i="0" u="none" strike="noStrike" baseline="0" dirty="0" err="1">
                <a:solidFill>
                  <a:srgbClr val="000000"/>
                </a:solidFill>
                <a:latin typeface="ArialMT"/>
              </a:rPr>
              <a:t>P.price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rialMT"/>
              </a:rPr>
              <a:t> &lt; 25</a:t>
            </a:r>
          </a:p>
          <a:p>
            <a:pPr algn="l"/>
            <a:r>
              <a:rPr lang="es-CO" sz="1800" b="0" i="0" u="none" strike="noStrike" baseline="0" dirty="0">
                <a:solidFill>
                  <a:srgbClr val="000000"/>
                </a:solidFill>
                <a:latin typeface="ArialMT"/>
              </a:rPr>
              <a:t>)</a:t>
            </a:r>
            <a:endParaRPr lang="es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A409D-434B-4823-8812-DE5A894F9F04}"/>
              </a:ext>
            </a:extLst>
          </p:cNvPr>
          <p:cNvSpPr txBox="1"/>
          <p:nvPr/>
        </p:nvSpPr>
        <p:spPr>
          <a:xfrm>
            <a:off x="905164" y="2136776"/>
            <a:ext cx="779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¡Encuentra todas las empresas que fabrican algunos productos con precio &lt;25!</a:t>
            </a:r>
          </a:p>
        </p:txBody>
      </p:sp>
    </p:spTree>
    <p:extLst>
      <p:ext uri="{BB962C8B-B14F-4D97-AF65-F5344CB8AC3E}">
        <p14:creationId xmlns:p14="http://schemas.microsoft.com/office/powerpoint/2010/main" val="270287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0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CAFC-823E-4B83-B840-B81C810F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53" y="1117600"/>
            <a:ext cx="3343275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D0E6D-D855-49B5-A853-288F97412EF9}"/>
              </a:ext>
            </a:extLst>
          </p:cNvPr>
          <p:cNvSpPr txBox="1"/>
          <p:nvPr/>
        </p:nvSpPr>
        <p:spPr>
          <a:xfrm>
            <a:off x="2036619" y="2744051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s-CO" dirty="0">
              <a:solidFill>
                <a:srgbClr val="0000FF"/>
              </a:solidFill>
              <a:latin typeface="ArialMT"/>
            </a:endParaRPr>
          </a:p>
          <a:p>
            <a:pPr algn="l"/>
            <a:r>
              <a:rPr lang="es-CO" sz="1600" b="0" i="0" u="none" strike="noStrike" baseline="0" dirty="0">
                <a:solidFill>
                  <a:srgbClr val="0000FF"/>
                </a:solidFill>
                <a:latin typeface="ArialMT"/>
              </a:rPr>
              <a:t>SELECT DISTINCT </a:t>
            </a:r>
            <a:r>
              <a:rPr lang="es-CO" sz="1600" b="0" i="0" u="none" strike="noStrike" baseline="0" dirty="0" err="1">
                <a:solidFill>
                  <a:srgbClr val="000000"/>
                </a:solidFill>
                <a:latin typeface="ArialMT"/>
              </a:rPr>
              <a:t>C.cname</a:t>
            </a:r>
            <a:endParaRPr lang="es-CO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s-CO" sz="1600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sz="1600" b="0" i="0" u="none" strike="noStrike" baseline="0" dirty="0">
                <a:solidFill>
                  <a:srgbClr val="008100"/>
                </a:solidFill>
                <a:latin typeface="ArialMT"/>
              </a:rPr>
              <a:t>Company2 C</a:t>
            </a:r>
          </a:p>
          <a:p>
            <a:pPr algn="l"/>
            <a:r>
              <a:rPr lang="es-CO" sz="1600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s-CO" sz="1600" b="0" i="0" u="none" strike="noStrike" baseline="0" dirty="0">
                <a:solidFill>
                  <a:srgbClr val="FF0000"/>
                </a:solidFill>
                <a:latin typeface="ArialMT"/>
              </a:rPr>
              <a:t>NOT EXISTS </a:t>
            </a:r>
            <a:r>
              <a:rPr lang="es-CO" sz="1600" b="0" i="0" u="none" strike="noStrike" baseline="0" dirty="0">
                <a:solidFill>
                  <a:srgbClr val="000000"/>
                </a:solidFill>
                <a:latin typeface="ArialMT"/>
              </a:rPr>
              <a:t>( </a:t>
            </a:r>
          </a:p>
          <a:p>
            <a:pPr lvl="1"/>
            <a:r>
              <a:rPr lang="es-CO" b="0" i="0" u="none" strike="noStrike" baseline="0" dirty="0">
                <a:solidFill>
                  <a:srgbClr val="0000FF"/>
                </a:solidFill>
                <a:latin typeface="ArialMT"/>
              </a:rPr>
              <a:t>SELECT </a:t>
            </a:r>
            <a:r>
              <a:rPr lang="es-CO" b="0" i="0" u="none" strike="noStrike" baseline="0" dirty="0">
                <a:solidFill>
                  <a:srgbClr val="000000"/>
                </a:solidFill>
                <a:latin typeface="ArialMT"/>
              </a:rPr>
              <a:t>*</a:t>
            </a:r>
          </a:p>
          <a:p>
            <a:pPr lvl="1"/>
            <a:r>
              <a:rPr lang="es-CO" b="0" i="0" u="none" strike="noStrike" baseline="0" dirty="0">
                <a:solidFill>
                  <a:srgbClr val="0000FF"/>
                </a:solidFill>
                <a:latin typeface="ArialMT"/>
              </a:rPr>
              <a:t>FROM </a:t>
            </a:r>
            <a:r>
              <a:rPr lang="es-CO" b="0" i="0" u="none" strike="noStrike" baseline="0" dirty="0">
                <a:solidFill>
                  <a:srgbClr val="000000"/>
                </a:solidFill>
                <a:latin typeface="ArialMT"/>
              </a:rPr>
              <a:t>Product2 </a:t>
            </a:r>
            <a:r>
              <a:rPr lang="es-CO" b="0" i="0" u="none" strike="noStrike" baseline="0" dirty="0">
                <a:solidFill>
                  <a:srgbClr val="7030A0"/>
                </a:solidFill>
                <a:latin typeface="ArialMT"/>
              </a:rPr>
              <a:t>P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ArialMT"/>
              </a:rPr>
              <a:t>C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 = </a:t>
            </a:r>
            <a:r>
              <a:rPr lang="en-US" b="0" i="0" u="none" strike="noStrike" baseline="0" dirty="0" err="1">
                <a:solidFill>
                  <a:srgbClr val="7030A0"/>
                </a:solidFill>
                <a:latin typeface="ArialMT"/>
              </a:rPr>
              <a:t>P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endParaRPr lang="en-US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lvl="1"/>
            <a:r>
              <a:rPr lang="es-CO" b="0" i="0" u="none" strike="noStrike" baseline="0" dirty="0">
                <a:solidFill>
                  <a:srgbClr val="0000FF"/>
                </a:solidFill>
                <a:latin typeface="ArialMT"/>
              </a:rPr>
              <a:t>and </a:t>
            </a:r>
            <a:r>
              <a:rPr lang="es-CO" b="0" i="0" u="none" strike="noStrike" baseline="0" dirty="0" err="1">
                <a:solidFill>
                  <a:srgbClr val="000000"/>
                </a:solidFill>
                <a:latin typeface="ArialMT"/>
              </a:rPr>
              <a:t>P.price</a:t>
            </a:r>
            <a:r>
              <a:rPr lang="es-CO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s-CO" b="0" i="0" u="none" strike="noStrike" baseline="0" dirty="0">
                <a:solidFill>
                  <a:srgbClr val="FF0000"/>
                </a:solidFill>
                <a:latin typeface="ArialMT"/>
              </a:rPr>
              <a:t>&gt;= </a:t>
            </a:r>
            <a:r>
              <a:rPr lang="es-CO" b="0" i="0" u="none" strike="noStrike" baseline="0" dirty="0">
                <a:solidFill>
                  <a:srgbClr val="000000"/>
                </a:solidFill>
                <a:latin typeface="ArialMT"/>
              </a:rPr>
              <a:t>25</a:t>
            </a:r>
          </a:p>
          <a:p>
            <a:pPr algn="l"/>
            <a:r>
              <a:rPr lang="es-CO" sz="1600" b="0" i="0" u="none" strike="noStrike" baseline="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algn="l"/>
            <a:endParaRPr lang="es-CO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s-CO" sz="1600" b="0" i="0" u="none" strike="noStrike" baseline="0" dirty="0" err="1">
                <a:solidFill>
                  <a:srgbClr val="0000FF"/>
                </a:solidFill>
                <a:latin typeface="ArialMT"/>
              </a:rPr>
              <a:t>Select</a:t>
            </a:r>
            <a:r>
              <a:rPr lang="es-CO" sz="1600" b="0" i="0" u="none" strike="noStrike" baseline="0" dirty="0">
                <a:solidFill>
                  <a:srgbClr val="0000FF"/>
                </a:solidFill>
                <a:latin typeface="ArialMT"/>
              </a:rPr>
              <a:t> *</a:t>
            </a:r>
          </a:p>
          <a:p>
            <a:r>
              <a:rPr lang="es-CO" dirty="0" err="1">
                <a:solidFill>
                  <a:srgbClr val="0000FF"/>
                </a:solidFill>
                <a:latin typeface="ArialMT"/>
              </a:rPr>
              <a:t>From</a:t>
            </a:r>
            <a:r>
              <a:rPr lang="es-CO" dirty="0">
                <a:solidFill>
                  <a:srgbClr val="0000FF"/>
                </a:solidFill>
                <a:latin typeface="ArialMT"/>
              </a:rPr>
              <a:t> </a:t>
            </a:r>
            <a:r>
              <a:rPr lang="es-CO" sz="1600" b="0" i="0" u="none" strike="noStrike" baseline="0" dirty="0">
                <a:solidFill>
                  <a:srgbClr val="008100"/>
                </a:solidFill>
                <a:latin typeface="ArialMT"/>
              </a:rPr>
              <a:t>Company2 C, </a:t>
            </a:r>
            <a:r>
              <a:rPr lang="es-CO" b="0" i="0" u="none" strike="noStrike" baseline="0" dirty="0">
                <a:solidFill>
                  <a:srgbClr val="000000"/>
                </a:solidFill>
                <a:latin typeface="ArialMT"/>
              </a:rPr>
              <a:t>Product2 </a:t>
            </a:r>
            <a:r>
              <a:rPr lang="es-CO" b="0" i="0" u="none" strike="noStrike" baseline="0" dirty="0">
                <a:solidFill>
                  <a:srgbClr val="7030A0"/>
                </a:solidFill>
                <a:latin typeface="ArialMT"/>
              </a:rPr>
              <a:t>P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latin typeface="ArialMT"/>
              </a:rPr>
              <a:t>WHERE </a:t>
            </a:r>
            <a:r>
              <a:rPr lang="en-US" b="0" i="0" u="none" strike="noStrike" baseline="0" dirty="0" err="1">
                <a:solidFill>
                  <a:srgbClr val="008100"/>
                </a:solidFill>
                <a:latin typeface="ArialMT"/>
              </a:rPr>
              <a:t>C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 = </a:t>
            </a:r>
            <a:r>
              <a:rPr lang="en-US" b="0" i="0" u="none" strike="noStrike" baseline="0" dirty="0" err="1">
                <a:solidFill>
                  <a:srgbClr val="7030A0"/>
                </a:solidFill>
                <a:latin typeface="ArialMT"/>
              </a:rPr>
              <a:t>P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MT"/>
              </a:rPr>
              <a:t>.cid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s-CO" b="0" i="0" u="none" strike="noStrike" baseline="0" dirty="0">
                <a:solidFill>
                  <a:srgbClr val="0000FF"/>
                </a:solidFill>
                <a:latin typeface="ArialMT"/>
              </a:rPr>
              <a:t>and </a:t>
            </a:r>
            <a:r>
              <a:rPr lang="es-CO" b="0" i="0" u="none" strike="noStrike" baseline="0" dirty="0" err="1">
                <a:solidFill>
                  <a:srgbClr val="000000"/>
                </a:solidFill>
                <a:latin typeface="ArialMT"/>
              </a:rPr>
              <a:t>P.price</a:t>
            </a:r>
            <a:r>
              <a:rPr lang="es-CO" b="0" i="0" u="none" strike="noStrike" baseline="0">
                <a:solidFill>
                  <a:srgbClr val="000000"/>
                </a:solidFill>
                <a:latin typeface="ArialMT"/>
              </a:rPr>
              <a:t> </a:t>
            </a:r>
            <a:r>
              <a:rPr lang="es-CO" b="0" i="0" u="none" strike="noStrike" baseline="0">
                <a:solidFill>
                  <a:srgbClr val="FF0000"/>
                </a:solidFill>
                <a:latin typeface="ArialMT"/>
              </a:rPr>
              <a:t>&gt;= </a:t>
            </a:r>
            <a:r>
              <a:rPr lang="es-CO" b="0" i="0" u="none" strike="noStrike" baseline="0">
                <a:solidFill>
                  <a:srgbClr val="000000"/>
                </a:solidFill>
                <a:latin typeface="ArialMT"/>
              </a:rPr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A409D-434B-4823-8812-DE5A894F9F04}"/>
              </a:ext>
            </a:extLst>
          </p:cNvPr>
          <p:cNvSpPr txBox="1"/>
          <p:nvPr/>
        </p:nvSpPr>
        <p:spPr>
          <a:xfrm>
            <a:off x="1436255" y="2136776"/>
            <a:ext cx="726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¡Encuentre todas las empresas que fabrican solo productos con precio &lt;25!</a:t>
            </a:r>
          </a:p>
        </p:txBody>
      </p:sp>
    </p:spTree>
    <p:extLst>
      <p:ext uri="{BB962C8B-B14F-4D97-AF65-F5344CB8AC3E}">
        <p14:creationId xmlns:p14="http://schemas.microsoft.com/office/powerpoint/2010/main" val="1724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809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99EAD-F072-411B-A7B8-6F77A8BE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152650"/>
            <a:ext cx="6457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Select Clause</a:t>
            </a:r>
          </a:p>
        </p:txBody>
      </p:sp>
    </p:spTree>
    <p:extLst>
      <p:ext uri="{BB962C8B-B14F-4D97-AF65-F5344CB8AC3E}">
        <p14:creationId xmlns:p14="http://schemas.microsoft.com/office/powerpoint/2010/main" val="20735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8" y="1093789"/>
            <a:ext cx="7954726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</a:t>
            </a:r>
            <a:r>
              <a:rPr lang="en-US" altLang="en-US" sz="2800" b="1" dirty="0"/>
              <a:t>a single value is expected</a:t>
            </a:r>
            <a:endParaRPr lang="en-US" altLang="en-US" sz="1700" b="1" dirty="0"/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( select count(*) </a:t>
            </a:r>
            <a:br>
              <a:rPr lang="en-US" altLang="en-US" sz="1800" b="1" dirty="0">
                <a:solidFill>
                  <a:srgbClr val="00B050"/>
                </a:solidFill>
              </a:rPr>
            </a:br>
            <a:r>
              <a:rPr lang="en-US" altLang="en-US" sz="1800" b="1" dirty="0">
                <a:solidFill>
                  <a:srgbClr val="00B050"/>
                </a:solidFill>
              </a:rPr>
              <a:t>                from </a:t>
            </a:r>
            <a:r>
              <a:rPr lang="en-US" altLang="en-US" sz="1800" b="1" i="1" dirty="0">
                <a:solidFill>
                  <a:srgbClr val="00B050"/>
                </a:solidFill>
              </a:rPr>
              <a:t>instructor </a:t>
            </a:r>
            <a:br>
              <a:rPr lang="en-US" altLang="en-US" sz="1800" b="1" i="1" dirty="0">
                <a:solidFill>
                  <a:srgbClr val="00B050"/>
                </a:solidFill>
              </a:rPr>
            </a:br>
            <a:r>
              <a:rPr lang="en-US" altLang="en-US" sz="1800" b="1" i="1" dirty="0">
                <a:solidFill>
                  <a:srgbClr val="00B050"/>
                </a:solidFill>
              </a:rPr>
              <a:t>   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where </a:t>
            </a:r>
            <a:r>
              <a:rPr lang="en-US" altLang="en-US" sz="1800" b="1" i="1" dirty="0" err="1">
                <a:solidFill>
                  <a:srgbClr val="7030A0"/>
                </a:solidFill>
              </a:rPr>
              <a:t>department</a:t>
            </a:r>
            <a:r>
              <a:rPr lang="en-US" altLang="en-US" sz="1800" b="1" dirty="0" err="1">
                <a:solidFill>
                  <a:srgbClr val="00B050"/>
                </a:solidFill>
              </a:rPr>
              <a:t>.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dept_name</a:t>
            </a:r>
            <a:r>
              <a:rPr lang="en-US" altLang="en-US" sz="1800" b="1" i="1" dirty="0">
                <a:solidFill>
                  <a:srgbClr val="00B050"/>
                </a:solidFill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</a:rPr>
              <a:t>= 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instructor</a:t>
            </a:r>
            <a:r>
              <a:rPr lang="en-US" altLang="en-US" sz="1800" b="1" dirty="0" err="1">
                <a:solidFill>
                  <a:srgbClr val="00B050"/>
                </a:solidFill>
              </a:rPr>
              <a:t>.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dept_name</a:t>
            </a:r>
            <a:r>
              <a:rPr lang="en-US" altLang="en-US" sz="1800" b="1" dirty="0">
                <a:solidFill>
                  <a:srgbClr val="00B050"/>
                </a:solidFill>
              </a:rPr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800" b="1" i="1" dirty="0">
                <a:solidFill>
                  <a:srgbClr val="00B050"/>
                </a:solidFill>
              </a:rPr>
              <a:t>as </a:t>
            </a:r>
            <a:r>
              <a:rPr lang="en-US" altLang="en-US" sz="1800" b="1" i="1" dirty="0" err="1">
                <a:solidFill>
                  <a:srgbClr val="00B050"/>
                </a:solidFill>
              </a:rPr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800" b="1" i="1" dirty="0">
                <a:solidFill>
                  <a:srgbClr val="7030A0"/>
                </a:solidFill>
              </a:rPr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  <p:extLst>
      <p:ext uri="{BB962C8B-B14F-4D97-AF65-F5344CB8AC3E}">
        <p14:creationId xmlns:p14="http://schemas.microsoft.com/office/powerpoint/2010/main" val="40729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8" y="1093789"/>
            <a:ext cx="7954726" cy="4721796"/>
          </a:xfrm>
        </p:spPr>
        <p:txBody>
          <a:bodyPr/>
          <a:lstStyle/>
          <a:p>
            <a:r>
              <a:rPr lang="es-CO" altLang="en-US" sz="1700" dirty="0"/>
              <a:t>Obtenga las definitivas del curso de cada uno de los estudiantes. Liste el nombre y apellido del estudiante y la sumatoria de puntos de todos los ejercicios (la definitiva del curso). En el resultado no aparece el </a:t>
            </a:r>
            <a:r>
              <a:rPr lang="es-CO" altLang="en-US" sz="1700" dirty="0" err="1"/>
              <a:t>sid</a:t>
            </a:r>
            <a:r>
              <a:rPr lang="es-CO" altLang="en-US" sz="1700" dirty="0"/>
              <a:t> 104</a:t>
            </a:r>
          </a:p>
          <a:p>
            <a:pPr marL="0" indent="0">
              <a:buNone/>
            </a:pPr>
            <a:endParaRPr lang="es-CO" altLang="en-US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E3698-405D-43D7-BB04-E79BD34E427A}"/>
              </a:ext>
            </a:extLst>
          </p:cNvPr>
          <p:cNvSpPr txBox="1"/>
          <p:nvPr/>
        </p:nvSpPr>
        <p:spPr>
          <a:xfrm>
            <a:off x="435841" y="2103321"/>
            <a:ext cx="2926196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s.first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s.last</a:t>
            </a:r>
            <a:r>
              <a:rPr lang="en-US" dirty="0"/>
              <a:t>,</a:t>
            </a:r>
          </a:p>
          <a:p>
            <a:r>
              <a:rPr lang="en-US" dirty="0"/>
              <a:t>    SUM(</a:t>
            </a:r>
            <a:r>
              <a:rPr lang="en-US" dirty="0" err="1"/>
              <a:t>r.points</a:t>
            </a:r>
            <a:r>
              <a:rPr lang="en-US" dirty="0"/>
              <a:t>) as </a:t>
            </a:r>
            <a:r>
              <a:rPr lang="en-US" dirty="0" err="1"/>
              <a:t>definitiva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results    r,</a:t>
            </a:r>
          </a:p>
          <a:p>
            <a:r>
              <a:rPr lang="en-US" dirty="0"/>
              <a:t>    students   s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    </a:t>
            </a:r>
            <a:r>
              <a:rPr lang="en-US" dirty="0" err="1"/>
              <a:t>s.first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s.last</a:t>
            </a:r>
            <a:r>
              <a:rPr lang="en-US" dirty="0"/>
              <a:t>;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B146-00EE-43F3-9736-0DBAD5DA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7" y="5407227"/>
            <a:ext cx="1780021" cy="816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75043-9F13-432F-A547-0B4FF8C8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540"/>
            <a:ext cx="2790825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EE163C-C82F-4AC1-A780-E61FE80C0E28}"/>
              </a:ext>
            </a:extLst>
          </p:cNvPr>
          <p:cNvSpPr txBox="1"/>
          <p:nvPr/>
        </p:nvSpPr>
        <p:spPr>
          <a:xfrm>
            <a:off x="4194898" y="2041765"/>
            <a:ext cx="2198256" cy="31700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s.first</a:t>
            </a:r>
            <a:r>
              <a:rPr lang="en-US" dirty="0"/>
              <a:t>, </a:t>
            </a:r>
            <a:r>
              <a:rPr lang="en-US" dirty="0" err="1"/>
              <a:t>s.last</a:t>
            </a:r>
            <a:r>
              <a:rPr lang="en-US" dirty="0"/>
              <a:t>,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   SELECT</a:t>
            </a:r>
          </a:p>
          <a:p>
            <a:r>
              <a:rPr lang="en-US" dirty="0"/>
              <a:t>            SUM(points)</a:t>
            </a:r>
          </a:p>
          <a:p>
            <a:r>
              <a:rPr lang="en-US" dirty="0"/>
              <a:t>        FROM</a:t>
            </a:r>
          </a:p>
          <a:p>
            <a:r>
              <a:rPr lang="en-US" dirty="0"/>
              <a:t>            results </a:t>
            </a:r>
            <a:r>
              <a:rPr lang="en-US" sz="2000" b="1" i="1" u="sng" dirty="0">
                <a:solidFill>
                  <a:srgbClr val="00B050"/>
                </a:solidFill>
              </a:rPr>
              <a:t>r</a:t>
            </a:r>
            <a:endParaRPr lang="en-US" b="1" i="1" u="sng" dirty="0">
              <a:solidFill>
                <a:srgbClr val="00B050"/>
              </a:solidFill>
            </a:endParaRPr>
          </a:p>
          <a:p>
            <a:r>
              <a:rPr lang="en-US" dirty="0"/>
              <a:t>        WHERE</a:t>
            </a:r>
          </a:p>
          <a:p>
            <a:r>
              <a:rPr lang="en-US" dirty="0"/>
              <a:t>            </a:t>
            </a:r>
            <a:r>
              <a:rPr lang="en-US" sz="1800" b="1" i="1" u="sng" dirty="0" err="1">
                <a:solidFill>
                  <a:srgbClr val="00B050"/>
                </a:solidFill>
              </a:rPr>
              <a:t>r.sid</a:t>
            </a:r>
            <a:r>
              <a:rPr lang="en-US" sz="1800" b="1" i="1" u="sng" dirty="0">
                <a:solidFill>
                  <a:srgbClr val="00B050"/>
                </a:solidFill>
              </a:rPr>
              <a:t> = </a:t>
            </a:r>
            <a:r>
              <a:rPr lang="en-US" sz="1800" b="1" i="1" u="sng" dirty="0" err="1">
                <a:solidFill>
                  <a:srgbClr val="00B050"/>
                </a:solidFill>
              </a:rPr>
              <a:t>s.sid</a:t>
            </a:r>
            <a:endParaRPr lang="en-US" b="1" i="1" u="sng" dirty="0">
              <a:solidFill>
                <a:srgbClr val="00B050"/>
              </a:solidFill>
            </a:endParaRPr>
          </a:p>
          <a:p>
            <a:r>
              <a:rPr lang="en-US" dirty="0"/>
              <a:t>    ) AS </a:t>
            </a:r>
            <a:r>
              <a:rPr lang="en-US" dirty="0" err="1"/>
              <a:t>definitiva</a:t>
            </a:r>
            <a:endParaRPr lang="en-US" dirty="0"/>
          </a:p>
          <a:p>
            <a:r>
              <a:rPr lang="en-US" dirty="0"/>
              <a:t>FROM    </a:t>
            </a:r>
          </a:p>
          <a:p>
            <a:r>
              <a:rPr lang="en-US" dirty="0"/>
              <a:t>    students   </a:t>
            </a:r>
            <a:r>
              <a:rPr lang="en-US" sz="2000" b="1" i="1" u="sng" dirty="0">
                <a:solidFill>
                  <a:srgbClr val="00B050"/>
                </a:solidFill>
              </a:rPr>
              <a:t>s</a:t>
            </a:r>
            <a:endParaRPr lang="es-CO" b="1" i="1" u="sng" dirty="0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605B0-C656-4A14-A6AE-22975595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22" y="5407227"/>
            <a:ext cx="1949788" cy="106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DFF335-1A42-4AB1-A4F3-94D70E3CE7E0}"/>
              </a:ext>
            </a:extLst>
          </p:cNvPr>
          <p:cNvSpPr txBox="1"/>
          <p:nvPr/>
        </p:nvSpPr>
        <p:spPr>
          <a:xfrm>
            <a:off x="6889032" y="1980210"/>
            <a:ext cx="2198256" cy="32316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s.first</a:t>
            </a:r>
            <a:r>
              <a:rPr lang="en-US" dirty="0"/>
              <a:t>, </a:t>
            </a:r>
            <a:r>
              <a:rPr lang="en-US" dirty="0" err="1"/>
              <a:t>s.last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sz="1800" b="1" dirty="0" err="1">
                <a:solidFill>
                  <a:srgbClr val="7030A0"/>
                </a:solidFill>
              </a:rPr>
              <a:t>nvl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dirty="0"/>
              <a:t>(</a:t>
            </a:r>
          </a:p>
          <a:p>
            <a:r>
              <a:rPr lang="en-US" dirty="0"/>
              <a:t>        SELECT</a:t>
            </a:r>
          </a:p>
          <a:p>
            <a:r>
              <a:rPr lang="en-US" dirty="0"/>
              <a:t>            SUM(points)</a:t>
            </a:r>
          </a:p>
          <a:p>
            <a:r>
              <a:rPr lang="en-US" dirty="0"/>
              <a:t>        FROM</a:t>
            </a:r>
          </a:p>
          <a:p>
            <a:r>
              <a:rPr lang="en-US" dirty="0"/>
              <a:t>            results </a:t>
            </a:r>
            <a:r>
              <a:rPr lang="en-US" sz="2000" b="1" i="1" u="sng" dirty="0">
                <a:solidFill>
                  <a:srgbClr val="00B050"/>
                </a:solidFill>
              </a:rPr>
              <a:t>r</a:t>
            </a:r>
            <a:endParaRPr lang="en-US" b="1" i="1" u="sng" dirty="0">
              <a:solidFill>
                <a:srgbClr val="00B050"/>
              </a:solidFill>
            </a:endParaRPr>
          </a:p>
          <a:p>
            <a:r>
              <a:rPr lang="en-US" dirty="0"/>
              <a:t>        WHERE</a:t>
            </a:r>
          </a:p>
          <a:p>
            <a:r>
              <a:rPr lang="en-US" dirty="0"/>
              <a:t>            </a:t>
            </a:r>
            <a:r>
              <a:rPr lang="en-US" sz="1800" b="1" i="1" u="sng" dirty="0" err="1">
                <a:solidFill>
                  <a:srgbClr val="00B050"/>
                </a:solidFill>
              </a:rPr>
              <a:t>r.sid</a:t>
            </a:r>
            <a:r>
              <a:rPr lang="en-US" sz="1800" b="1" i="1" u="sng" dirty="0">
                <a:solidFill>
                  <a:srgbClr val="00B050"/>
                </a:solidFill>
              </a:rPr>
              <a:t> = </a:t>
            </a:r>
            <a:r>
              <a:rPr lang="en-US" sz="1800" b="1" i="1" u="sng" dirty="0" err="1">
                <a:solidFill>
                  <a:srgbClr val="00B050"/>
                </a:solidFill>
              </a:rPr>
              <a:t>s.sid</a:t>
            </a:r>
            <a:endParaRPr lang="en-US" b="1" i="1" u="sng" dirty="0">
              <a:solidFill>
                <a:srgbClr val="00B050"/>
              </a:solidFill>
            </a:endParaRPr>
          </a:p>
          <a:p>
            <a:r>
              <a:rPr lang="en-US" dirty="0"/>
              <a:t>    )</a:t>
            </a:r>
            <a:r>
              <a:rPr lang="en-US" sz="1800" b="1" dirty="0">
                <a:solidFill>
                  <a:srgbClr val="7030A0"/>
                </a:solidFill>
              </a:rPr>
              <a:t>,0)</a:t>
            </a:r>
            <a:r>
              <a:rPr lang="en-US" dirty="0"/>
              <a:t> AS </a:t>
            </a:r>
            <a:r>
              <a:rPr lang="en-US" dirty="0" err="1"/>
              <a:t>definitiva</a:t>
            </a:r>
            <a:endParaRPr lang="en-US" dirty="0"/>
          </a:p>
          <a:p>
            <a:r>
              <a:rPr lang="en-US" dirty="0"/>
              <a:t>FROM    </a:t>
            </a:r>
          </a:p>
          <a:p>
            <a:r>
              <a:rPr lang="en-US" dirty="0"/>
              <a:t>    students   </a:t>
            </a:r>
            <a:r>
              <a:rPr lang="en-US" sz="2000" b="1" i="1" u="sng" dirty="0">
                <a:solidFill>
                  <a:srgbClr val="00B050"/>
                </a:solidFill>
              </a:rPr>
              <a:t>s</a:t>
            </a:r>
            <a:endParaRPr lang="es-CO" b="1" i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5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92918</TotalTime>
  <Words>1426</Words>
  <Application>Microsoft Office PowerPoint</Application>
  <PresentationFormat>On-screen Show (4:3)</PresentationFormat>
  <Paragraphs>184</Paragraphs>
  <Slides>17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ArialMT</vt:lpstr>
      <vt:lpstr>Helvetica</vt:lpstr>
      <vt:lpstr>Monotype Sorts</vt:lpstr>
      <vt:lpstr>Times New Roman</vt:lpstr>
      <vt:lpstr>Webdings</vt:lpstr>
      <vt:lpstr>Wingdings</vt:lpstr>
      <vt:lpstr>2_db-5-grey</vt:lpstr>
      <vt:lpstr>Chapter 3: Introduction to SQL</vt:lpstr>
      <vt:lpstr>Nested Subqueries</vt:lpstr>
      <vt:lpstr>Nested Subqueries</vt:lpstr>
      <vt:lpstr>Subqueries in the Select Clause</vt:lpstr>
      <vt:lpstr>Scalar Subquery</vt:lpstr>
      <vt:lpstr>Scalar Subquery</vt:lpstr>
      <vt:lpstr>Subqueries in the From Clause</vt:lpstr>
      <vt:lpstr>Subqueries in the Form Clause</vt:lpstr>
      <vt:lpstr>With Clause</vt:lpstr>
      <vt:lpstr>Complex Queries using With Clause</vt:lpstr>
      <vt:lpstr>Ejemplo Esquema Results</vt:lpstr>
      <vt:lpstr>Test for Empty Relations</vt:lpstr>
      <vt:lpstr>Correlation Variables</vt:lpstr>
      <vt:lpstr>Use of “exists” Clause</vt:lpstr>
      <vt:lpstr>Use of “exists” Clause</vt:lpstr>
      <vt:lpstr>Use of “not exists” Clause</vt:lpstr>
      <vt:lpstr>Use of “not exists” Clause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497</cp:revision>
  <cp:lastPrinted>1999-06-28T19:27:31Z</cp:lastPrinted>
  <dcterms:created xsi:type="dcterms:W3CDTF">2009-12-21T15:40:22Z</dcterms:created>
  <dcterms:modified xsi:type="dcterms:W3CDTF">2021-02-11T13:13:39Z</dcterms:modified>
</cp:coreProperties>
</file>