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445" r:id="rId2"/>
    <p:sldId id="446" r:id="rId3"/>
    <p:sldId id="462" r:id="rId4"/>
    <p:sldId id="464" r:id="rId5"/>
    <p:sldId id="465" r:id="rId6"/>
    <p:sldId id="466" r:id="rId7"/>
    <p:sldId id="467" r:id="rId8"/>
    <p:sldId id="468" r:id="rId9"/>
    <p:sldId id="469" r:id="rId10"/>
    <p:sldId id="393" r:id="rId11"/>
    <p:sldId id="394" r:id="rId12"/>
    <p:sldId id="395" r:id="rId13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109" d="100"/>
          <a:sy n="109" d="100"/>
        </p:scale>
        <p:origin x="1482" y="11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CED373-63CE-4F43-BE90-54DF58F8F5BB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‹Nº›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‹Nº›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9132"/>
            <a:ext cx="7612170" cy="3730219"/>
          </a:xfrm>
        </p:spPr>
        <p:txBody>
          <a:bodyPr/>
          <a:lstStyle/>
          <a:p>
            <a:r>
              <a:rPr lang="en-US" altLang="en-US" sz="1700" b="1" dirty="0"/>
              <a:t>create view 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= 'Geology');</a:t>
            </a:r>
          </a:p>
          <a:p>
            <a:r>
              <a:rPr lang="en-US" altLang="en-US" sz="1700" b="1" dirty="0"/>
              <a:t>grant select on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geo_staff</a:t>
            </a:r>
            <a:endParaRPr lang="en-US" altLang="en-US" sz="1700" i="1" dirty="0"/>
          </a:p>
          <a:p>
            <a:r>
              <a:rPr lang="en-US" altLang="en-US" sz="1700" dirty="0"/>
              <a:t>Suppose that a  </a:t>
            </a:r>
            <a:r>
              <a:rPr lang="en-US" altLang="en-US" sz="1700" i="1" dirty="0" err="1"/>
              <a:t>geo_staff</a:t>
            </a:r>
            <a:r>
              <a:rPr lang="en-US" altLang="en-US" sz="1700" dirty="0"/>
              <a:t> member issues</a:t>
            </a:r>
          </a:p>
          <a:p>
            <a:pPr lvl="1"/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 err="1"/>
              <a:t>geo_instructor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What if </a:t>
            </a:r>
          </a:p>
          <a:p>
            <a:pPr lvl="1"/>
            <a:r>
              <a:rPr lang="en-US" altLang="en-US" sz="1700" i="1" dirty="0" err="1"/>
              <a:t>geo_staff</a:t>
            </a:r>
            <a:r>
              <a:rPr lang="en-US" altLang="en-US" sz="1700" dirty="0"/>
              <a:t> does not have permissions on </a:t>
            </a:r>
            <a:r>
              <a:rPr lang="en-US" altLang="en-US" sz="1700" i="1" dirty="0"/>
              <a:t>instructor?</a:t>
            </a:r>
          </a:p>
          <a:p>
            <a:pPr lvl="1"/>
            <a:r>
              <a:rPr lang="en-US" altLang="en-US" sz="1700" dirty="0"/>
              <a:t>Creator of view did not have some permissions on </a:t>
            </a:r>
            <a:r>
              <a:rPr lang="en-US" altLang="en-US" sz="1700" i="1" dirty="0"/>
              <a:t>instructor?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sz="1700" b="1" dirty="0"/>
              <a:t>references</a:t>
            </a:r>
            <a:r>
              <a:rPr lang="en-US" altLang="en-US" sz="1700" dirty="0"/>
              <a:t> privilege to create foreign key</a:t>
            </a:r>
          </a:p>
          <a:p>
            <a:pPr lvl="1"/>
            <a:r>
              <a:rPr lang="en-US" altLang="en-US" sz="1700" b="1" dirty="0"/>
              <a:t>grant reference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Mariano;</a:t>
            </a:r>
          </a:p>
          <a:p>
            <a:pPr lvl="1"/>
            <a:r>
              <a:rPr lang="en-US" altLang="en-US" sz="1700" dirty="0"/>
              <a:t>Why is this required?</a:t>
            </a:r>
          </a:p>
          <a:p>
            <a:r>
              <a:rPr lang="en-US" altLang="en-US" sz="1700" dirty="0"/>
              <a:t>transfer of privileges</a:t>
            </a:r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dirty="0"/>
              <a:t>And more!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</a:p>
          <a:p>
            <a:r>
              <a:rPr lang="en-US" altLang="en-US" sz="1700" dirty="0"/>
              <a:t>Views</a:t>
            </a:r>
          </a:p>
          <a:p>
            <a:r>
              <a:rPr lang="en-US" altLang="en-US" sz="1700" dirty="0" smtClean="0"/>
              <a:t>Integrity </a:t>
            </a:r>
            <a:r>
              <a:rPr lang="en-US" altLang="en-US" sz="1700" dirty="0"/>
              <a:t>Constraints</a:t>
            </a:r>
          </a:p>
          <a:p>
            <a:r>
              <a:rPr lang="en-US" altLang="en-US" sz="1700" dirty="0"/>
              <a:t>SQL Data Types and Schemas</a:t>
            </a:r>
          </a:p>
          <a:p>
            <a:r>
              <a:rPr lang="en-US" altLang="en-US" sz="1700" b="1" dirty="0" smtClean="0"/>
              <a:t>Authorization</a:t>
            </a:r>
            <a:endParaRPr lang="en-US" altLang="en-US" sz="1700" b="1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12169" cy="4758372"/>
          </a:xfrm>
        </p:spPr>
        <p:txBody>
          <a:bodyPr/>
          <a:lstStyle/>
          <a:p>
            <a:r>
              <a:rPr lang="en-US" altLang="en-US" sz="1700" dirty="0"/>
              <a:t>We may assign a user several forms of authorizations on parts of the database.</a:t>
            </a:r>
          </a:p>
          <a:p>
            <a:pPr lvl="1">
              <a:lnSpc>
                <a:spcPct val="160000"/>
              </a:lnSpc>
            </a:pPr>
            <a:r>
              <a:rPr lang="en-US" altLang="en-US" sz="1700" b="1" dirty="0"/>
              <a:t>Read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reading, but not modification of data.</a:t>
            </a:r>
          </a:p>
          <a:p>
            <a:pPr lvl="1"/>
            <a:r>
              <a:rPr lang="en-US" altLang="en-US" sz="1700" b="1" dirty="0"/>
              <a:t>Insert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insertion of new data, but not modification of existing data.</a:t>
            </a:r>
          </a:p>
          <a:p>
            <a:pPr lvl="1"/>
            <a:r>
              <a:rPr lang="en-US" altLang="en-US" sz="1700" b="1" dirty="0"/>
              <a:t>Update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modification, but not deletion of data.</a:t>
            </a:r>
          </a:p>
          <a:p>
            <a:pPr lvl="1"/>
            <a:r>
              <a:rPr lang="en-US" altLang="en-US" sz="1700" b="1" dirty="0"/>
              <a:t>Delete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data.</a:t>
            </a:r>
          </a:p>
          <a:p>
            <a:r>
              <a:rPr lang="en-US" altLang="en-US" sz="1700" dirty="0"/>
              <a:t>Each of these types of authorizations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privilege</a:t>
            </a:r>
            <a:r>
              <a:rPr lang="en-US" altLang="en-US" sz="1700" dirty="0"/>
              <a:t>. We may authorize the user all, none, or a combination of these types of privileges on specified parts of a database, such as a relation or a view.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90445" cy="2807652"/>
          </a:xfrm>
        </p:spPr>
        <p:txBody>
          <a:bodyPr/>
          <a:lstStyle/>
          <a:p>
            <a:r>
              <a:rPr lang="en-US" altLang="en-US" sz="1700" dirty="0"/>
              <a:t>Forms of authorization to modify the database schema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and deletion of indices.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Resources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of new relations.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Alteration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addition or deletion of attributes in a relation.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Drop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relations.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5980"/>
            <a:ext cx="7612169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grant</a:t>
            </a:r>
            <a:r>
              <a:rPr lang="en-US" altLang="en-US" sz="1700" dirty="0"/>
              <a:t> statement is used to confer authorization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 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 &gt;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&lt;user list&gt;</a:t>
            </a:r>
          </a:p>
          <a:p>
            <a:r>
              <a:rPr lang="en-US" altLang="en-US" sz="1700" dirty="0"/>
              <a:t>&lt;user list&gt; is:</a:t>
            </a:r>
          </a:p>
          <a:p>
            <a:pPr lvl="1"/>
            <a:r>
              <a:rPr lang="en-US" altLang="en-US" sz="1700" dirty="0"/>
              <a:t>a user-id</a:t>
            </a:r>
          </a:p>
          <a:p>
            <a:pPr lvl="1"/>
            <a:r>
              <a:rPr lang="en-US" altLang="en-US" sz="1700" b="1" dirty="0"/>
              <a:t>public</a:t>
            </a:r>
            <a:r>
              <a:rPr lang="en-US" altLang="en-US" sz="1700" dirty="0"/>
              <a:t>, which allows all valid users the privilege granted</a:t>
            </a:r>
          </a:p>
          <a:p>
            <a:pPr lvl="1"/>
            <a:r>
              <a:rPr lang="en-US" altLang="en-US" sz="1700" dirty="0"/>
              <a:t>A role (more on this later)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</a:t>
            </a:r>
            <a:r>
              <a:rPr lang="en-US" altLang="en-US" sz="1700" b="1" dirty="0"/>
              <a:t>select on  </a:t>
            </a:r>
            <a:r>
              <a:rPr lang="en-US" altLang="en-US" sz="1700" i="1" dirty="0"/>
              <a:t>department</a:t>
            </a:r>
            <a:r>
              <a:rPr lang="en-US" altLang="en-US" sz="1700" b="1" dirty="0"/>
              <a:t> to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 Satoshi</a:t>
            </a:r>
          </a:p>
          <a:p>
            <a:r>
              <a:rPr lang="en-US" altLang="en-US" sz="1700" dirty="0"/>
              <a:t>Granting a privilege on a view does not imply granting any privileges on the underlying relations.</a:t>
            </a:r>
          </a:p>
          <a:p>
            <a:r>
              <a:rPr lang="en-US" altLang="en-US" sz="1700" dirty="0"/>
              <a:t>The grantor of the privilege must already hold the privilege on the specified item (or be the database administrator).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327138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/>
              <a:t>: allows read access to relation, or the ability to query using the view</a:t>
            </a:r>
          </a:p>
          <a:p>
            <a:pPr lvl="1"/>
            <a:r>
              <a:rPr lang="en-US" altLang="en-US" sz="1700" dirty="0"/>
              <a:t>Example: grant users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authorization on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	</a:t>
            </a:r>
            <a:r>
              <a:rPr lang="en-US" altLang="en-US" sz="1700" b="1" dirty="0"/>
              <a:t>grant select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insert</a:t>
            </a:r>
            <a:r>
              <a:rPr lang="en-US" altLang="en-US" sz="1700" dirty="0"/>
              <a:t>: the ability to insert tuples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update</a:t>
            </a:r>
            <a:r>
              <a:rPr lang="en-US" altLang="en-US" sz="1700" dirty="0"/>
              <a:t>: the ability  to update using the SQL update statement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dirty="0"/>
              <a:t>: the ability to delete tuples.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1700" dirty="0"/>
              <a:t>: used as a short form for all the allowable privileges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2556"/>
            <a:ext cx="7558786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revoke</a:t>
            </a:r>
            <a:r>
              <a:rPr lang="en-US" altLang="en-US" sz="1700" b="1" dirty="0"/>
              <a:t> </a:t>
            </a:r>
            <a:r>
              <a:rPr lang="en-US" altLang="en-US" sz="1700" dirty="0"/>
              <a:t>statement is used to revoke authorization.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</a:t>
            </a:r>
            <a:r>
              <a:rPr lang="en-US" altLang="en-US" sz="1700" dirty="0"/>
              <a:t>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view&gt;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&lt;user list&gt;</a:t>
            </a:r>
          </a:p>
          <a:p>
            <a:r>
              <a:rPr lang="en-US" altLang="en-US" sz="1700" dirty="0"/>
              <a:t>Example: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select on </a:t>
            </a:r>
            <a:r>
              <a:rPr lang="en-US" altLang="en-US" sz="1700" i="1" dirty="0"/>
              <a:t>student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U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3</a:t>
            </a:r>
          </a:p>
          <a:p>
            <a:r>
              <a:rPr lang="en-US" altLang="en-US" sz="1700" dirty="0"/>
              <a:t>&lt;privilege-list&gt; may be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to revoke all privileges the 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 may hold.</a:t>
            </a:r>
          </a:p>
          <a:p>
            <a:r>
              <a:rPr lang="en-US" altLang="en-US" sz="1700" dirty="0"/>
              <a:t>If &lt;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-list&gt; includes </a:t>
            </a:r>
            <a:r>
              <a:rPr lang="en-US" altLang="en-US" sz="1700" b="1" dirty="0"/>
              <a:t>public, </a:t>
            </a:r>
            <a:r>
              <a:rPr lang="en-US" altLang="en-US" sz="1700" dirty="0"/>
              <a:t>all users lose the privilege except those granted it explicitly.</a:t>
            </a:r>
          </a:p>
          <a:p>
            <a:r>
              <a:rPr lang="en-US" altLang="en-US" sz="1700" dirty="0"/>
              <a:t>If the same privilege was granted twice to the same user by different grantees, the user may retain the privilege after the revocation.</a:t>
            </a:r>
          </a:p>
          <a:p>
            <a:r>
              <a:rPr lang="en-US" altLang="en-US" sz="1700" dirty="0"/>
              <a:t>All privileges that depend on the privilege being revoked are also revoked.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629925" cy="3161220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role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is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a way to distinguish among various users as far as what  these users can access/update in the database.</a:t>
            </a:r>
          </a:p>
          <a:p>
            <a:r>
              <a:rPr lang="en-US" altLang="en-US" sz="1700" dirty="0"/>
              <a:t>To create a role we use:</a:t>
            </a:r>
          </a:p>
          <a:p>
            <a:pPr>
              <a:buNone/>
            </a:pPr>
            <a:r>
              <a:rPr lang="en-US" altLang="en-US" sz="1700" b="1" dirty="0"/>
              <a:t>        create a role </a:t>
            </a:r>
            <a:r>
              <a:rPr lang="en-US" altLang="en-US" sz="1700" dirty="0"/>
              <a:t>&lt;name&gt;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create role</a:t>
            </a:r>
            <a:r>
              <a:rPr lang="en-US" altLang="en-US" sz="1700" dirty="0"/>
              <a:t> instructor</a:t>
            </a:r>
          </a:p>
          <a:p>
            <a:r>
              <a:rPr lang="en-US" altLang="en-US" sz="1700" dirty="0"/>
              <a:t>Once a role is created we can assign “users” to the role using: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&lt;role&gt;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&lt;users&gt;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0364"/>
            <a:ext cx="7590445" cy="4903787"/>
          </a:xfrm>
        </p:spPr>
        <p:txBody>
          <a:bodyPr/>
          <a:lstStyle/>
          <a:p>
            <a:r>
              <a:rPr lang="en-US" altLang="en-US" sz="1700" b="1" dirty="0"/>
              <a:t>create role</a:t>
            </a:r>
            <a:r>
              <a:rPr lang="en-US" altLang="en-US" sz="1700" dirty="0"/>
              <a:t> instructor;</a:t>
            </a:r>
          </a:p>
          <a:p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b="1" dirty="0"/>
              <a:t> to </a:t>
            </a:r>
            <a:r>
              <a:rPr lang="en-US" altLang="en-US" sz="1700" dirty="0" err="1"/>
              <a:t>Amit</a:t>
            </a:r>
            <a:r>
              <a:rPr lang="en-US" altLang="en-US" sz="1700" b="1" dirty="0"/>
              <a:t>;</a:t>
            </a:r>
            <a:endParaRPr lang="en-US" altLang="en-US" sz="1700" dirty="0"/>
          </a:p>
          <a:p>
            <a:r>
              <a:rPr lang="en-US" altLang="en-US" sz="1700" dirty="0"/>
              <a:t>Privileges can be granted to roles: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Roles can be granted to users, as well as to other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pPr lvl="2"/>
            <a:r>
              <a:rPr lang="en-US" altLang="en-US" sz="1700" i="1" dirty="0"/>
              <a:t>Instructor</a:t>
            </a:r>
            <a:r>
              <a:rPr lang="en-US" altLang="en-US" sz="1700" dirty="0"/>
              <a:t> inherits all privileges of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r>
              <a:rPr lang="en-US" altLang="en-US" sz="1700" dirty="0"/>
              <a:t>Chain of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Satoshi;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92859</TotalTime>
  <Words>539</Words>
  <Application>Microsoft Office PowerPoint</Application>
  <PresentationFormat>Presentación en pantalla (4:3)</PresentationFormat>
  <Paragraphs>91</Paragraphs>
  <Slides>12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  <vt:variant>
        <vt:lpstr>Presentaciones personalizadas</vt:lpstr>
      </vt:variant>
      <vt:variant>
        <vt:i4>1</vt:i4>
      </vt:variant>
    </vt:vector>
  </HeadingPairs>
  <TitlesOfParts>
    <vt:vector size="22" baseType="lpstr">
      <vt:lpstr>ＭＳ Ｐゴシック</vt:lpstr>
      <vt:lpstr>ＭＳ Ｐゴシック</vt:lpstr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4 : Intermediate SQL</vt:lpstr>
      <vt:lpstr>Outline</vt:lpstr>
      <vt:lpstr>Authorization</vt:lpstr>
      <vt:lpstr>Authorization (Cont.)</vt:lpstr>
      <vt:lpstr>Authorization Specification in SQL</vt:lpstr>
      <vt:lpstr>Privileges in SQL</vt:lpstr>
      <vt:lpstr>Revoking Authorization in SQL</vt:lpstr>
      <vt:lpstr>Roles</vt:lpstr>
      <vt:lpstr>Roles Example</vt:lpstr>
      <vt:lpstr>Authorization on Views</vt:lpstr>
      <vt:lpstr>Other Authorization Features</vt:lpstr>
      <vt:lpstr>End of Chapter 4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Julio Ernesto Carreno Vargas</cp:lastModifiedBy>
  <cp:revision>486</cp:revision>
  <cp:lastPrinted>1999-06-28T19:27:31Z</cp:lastPrinted>
  <dcterms:created xsi:type="dcterms:W3CDTF">2009-12-21T15:40:22Z</dcterms:created>
  <dcterms:modified xsi:type="dcterms:W3CDTF">2020-02-05T15:25:39Z</dcterms:modified>
</cp:coreProperties>
</file>