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sldIdLst>
    <p:sldId id="256" r:id="rId2"/>
    <p:sldId id="258" r:id="rId3"/>
    <p:sldId id="257" r:id="rId4"/>
    <p:sldId id="273" r:id="rId5"/>
    <p:sldId id="264" r:id="rId6"/>
    <p:sldId id="265" r:id="rId7"/>
    <p:sldId id="266" r:id="rId8"/>
    <p:sldId id="274" r:id="rId9"/>
    <p:sldId id="270" r:id="rId10"/>
    <p:sldId id="275" r:id="rId11"/>
    <p:sldId id="279" r:id="rId12"/>
    <p:sldId id="267" r:id="rId13"/>
    <p:sldId id="278" r:id="rId14"/>
    <p:sldId id="280" r:id="rId15"/>
    <p:sldId id="268" r:id="rId16"/>
    <p:sldId id="269" r:id="rId17"/>
    <p:sldId id="263" r:id="rId18"/>
    <p:sldId id="26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B45"/>
    <a:srgbClr val="CC0000"/>
    <a:srgbClr val="0C2D48"/>
    <a:srgbClr val="124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1">
          <a:gsLst>
            <a:gs pos="100000">
              <a:schemeClr val="accent1">
                <a:lumMod val="9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DE11-8A5F-4450-819F-7326032215C3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2227-6177-429B-A1C6-88A5F5983EB6}" type="slidenum">
              <a:rPr lang="es-CO" smtClean="0"/>
              <a:t>‹#›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73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bg>
      <p:bgPr>
        <a:gradFill rotWithShape="1">
          <a:gsLst>
            <a:gs pos="100000">
              <a:schemeClr val="accent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DE11-8A5F-4450-819F-7326032215C3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2227-6177-429B-A1C6-88A5F5983E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114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gradFill rotWithShape="1">
          <a:gsLst>
            <a:gs pos="100000">
              <a:schemeClr val="accent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DE11-8A5F-4450-819F-7326032215C3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2227-6177-429B-A1C6-88A5F5983E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4180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gradFill rotWithShape="1">
          <a:gsLst>
            <a:gs pos="100000">
              <a:schemeClr val="accent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DE11-8A5F-4450-819F-7326032215C3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2227-6177-429B-A1C6-88A5F5983EB6}" type="slidenum">
              <a:rPr lang="es-CO" smtClean="0"/>
              <a:t>‹#›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10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Pr>
        <a:gradFill rotWithShape="1">
          <a:gsLst>
            <a:gs pos="100000">
              <a:schemeClr val="accent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DE11-8A5F-4450-819F-7326032215C3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2227-6177-429B-A1C6-88A5F5983E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8512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bg>
      <p:bgPr>
        <a:gradFill rotWithShape="1">
          <a:gsLst>
            <a:gs pos="100000">
              <a:schemeClr val="accent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DE11-8A5F-4450-819F-7326032215C3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2227-6177-429B-A1C6-88A5F5983EB6}" type="slidenum">
              <a:rPr lang="es-CO" smtClean="0"/>
              <a:t>‹#›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098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bg>
      <p:bgPr>
        <a:gradFill rotWithShape="1">
          <a:gsLst>
            <a:gs pos="100000">
              <a:schemeClr val="accent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DE11-8A5F-4450-819F-7326032215C3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2227-6177-429B-A1C6-88A5F5983E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49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gradFill rotWithShape="1">
          <a:gsLst>
            <a:gs pos="100000">
              <a:schemeClr val="accent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DE11-8A5F-4450-819F-7326032215C3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2227-6177-429B-A1C6-88A5F5983E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076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gradFill rotWithShape="1">
          <a:gsLst>
            <a:gs pos="100000">
              <a:schemeClr val="accent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DE11-8A5F-4450-819F-7326032215C3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2227-6177-429B-A1C6-88A5F5983E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93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rotWithShape="1">
          <a:gsLst>
            <a:gs pos="100000">
              <a:schemeClr val="accent1">
                <a:lumMod val="9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DE11-8A5F-4450-819F-7326032215C3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2227-6177-429B-A1C6-88A5F5983E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695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100000">
              <a:schemeClr val="accent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DE11-8A5F-4450-819F-7326032215C3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2227-6177-429B-A1C6-88A5F5983E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23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 rotWithShape="1">
          <a:gsLst>
            <a:gs pos="100000">
              <a:schemeClr val="accent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DE11-8A5F-4450-819F-7326032215C3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2227-6177-429B-A1C6-88A5F5983E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008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gradFill rotWithShape="1">
          <a:gsLst>
            <a:gs pos="100000">
              <a:schemeClr val="accent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DE11-8A5F-4450-819F-7326032215C3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2227-6177-429B-A1C6-88A5F5983E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684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 rotWithShape="1">
          <a:gsLst>
            <a:gs pos="100000">
              <a:schemeClr val="accent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DE11-8A5F-4450-819F-7326032215C3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2227-6177-429B-A1C6-88A5F5983E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010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 rotWithShape="1">
          <a:gsLst>
            <a:gs pos="100000">
              <a:schemeClr val="accent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DE11-8A5F-4450-819F-7326032215C3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2227-6177-429B-A1C6-88A5F5983E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061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gradFill rotWithShape="1">
          <a:gsLst>
            <a:gs pos="100000">
              <a:schemeClr val="accent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DE11-8A5F-4450-819F-7326032215C3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2227-6177-429B-A1C6-88A5F5983E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651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gradFill rotWithShape="1">
          <a:gsLst>
            <a:gs pos="100000">
              <a:schemeClr val="accent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DE11-8A5F-4450-819F-7326032215C3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2227-6177-429B-A1C6-88A5F5983E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954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accent1">
                <a:lumMod val="9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AEDE11-8A5F-4450-819F-7326032215C3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F752227-6177-429B-A1C6-88A5F5983E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091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93189" y="4026107"/>
            <a:ext cx="5902602" cy="1655762"/>
          </a:xfrm>
        </p:spPr>
        <p:txBody>
          <a:bodyPr>
            <a:normAutofit/>
          </a:bodyPr>
          <a:lstStyle/>
          <a:p>
            <a:r>
              <a:rPr lang="es-CO" sz="2800" b="1" dirty="0">
                <a:solidFill>
                  <a:schemeClr val="bg1"/>
                </a:solidFill>
              </a:rPr>
              <a:t>Bases de Datos Relacionales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876424" y="801271"/>
            <a:ext cx="879120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sz="9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Triggers</a:t>
            </a:r>
            <a:endParaRPr lang="es-ES" sz="40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19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453534-4904-4530-BE3F-EC173318E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0" t="17421" r="6159" b="7889"/>
          <a:stretch/>
        </p:blipFill>
        <p:spPr>
          <a:xfrm>
            <a:off x="573225" y="1383645"/>
            <a:ext cx="5117877" cy="325935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34813"/>
            <a:ext cx="9905998" cy="1478570"/>
          </a:xfrm>
        </p:spPr>
        <p:txBody>
          <a:bodyPr/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SINTAXIS de los disparadores</a:t>
            </a:r>
            <a:endParaRPr lang="es-CO" cap="non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7995021" y="2446521"/>
            <a:ext cx="3255579" cy="2923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O" sz="2400" b="1" dirty="0">
                <a:solidFill>
                  <a:srgbClr val="00B050"/>
                </a:solidFill>
              </a:rPr>
              <a:t>WHEN</a:t>
            </a:r>
            <a:r>
              <a:rPr lang="es-CO" sz="2000" dirty="0">
                <a:solidFill>
                  <a:schemeClr val="bg1"/>
                </a:solidFill>
              </a:rPr>
              <a:t> clausula usada para aplicar un predicado condicional, en paréntesis, el cual es </a:t>
            </a:r>
            <a:r>
              <a:rPr lang="es-CO" sz="2000" b="1" dirty="0">
                <a:solidFill>
                  <a:schemeClr val="bg1"/>
                </a:solidFill>
              </a:rPr>
              <a:t>evaluado para cada fila </a:t>
            </a:r>
            <a:r>
              <a:rPr lang="es-CO" sz="2000" dirty="0">
                <a:solidFill>
                  <a:schemeClr val="bg1"/>
                </a:solidFill>
              </a:rPr>
              <a:t>y así determinar si se debería o no ejecutar </a:t>
            </a:r>
            <a:r>
              <a:rPr lang="es-CO" sz="2000" b="1" dirty="0">
                <a:solidFill>
                  <a:schemeClr val="bg1"/>
                </a:solidFill>
              </a:rPr>
              <a:t>el cuerpo del disparador (</a:t>
            </a:r>
            <a:r>
              <a:rPr lang="es-CO" sz="2000" b="1" i="1" dirty="0" err="1">
                <a:solidFill>
                  <a:schemeClr val="bg1"/>
                </a:solidFill>
              </a:rPr>
              <a:t>trigger_body</a:t>
            </a:r>
            <a:r>
              <a:rPr lang="es-CO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7010400" y="3604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cxnSp>
        <p:nvCxnSpPr>
          <p:cNvPr id="28" name="Conector: angular 27"/>
          <p:cNvCxnSpPr>
            <a:cxnSpLocks/>
          </p:cNvCxnSpPr>
          <p:nvPr/>
        </p:nvCxnSpPr>
        <p:spPr>
          <a:xfrm rot="10800000">
            <a:off x="2306972" y="2642533"/>
            <a:ext cx="5582092" cy="922637"/>
          </a:xfrm>
          <a:prstGeom prst="bentConnector3">
            <a:avLst>
              <a:gd name="adj1" fmla="val 50000"/>
            </a:avLst>
          </a:prstGeom>
          <a:ln w="5715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5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34813"/>
            <a:ext cx="9905998" cy="1478570"/>
          </a:xfrm>
        </p:spPr>
        <p:txBody>
          <a:bodyPr/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O" cap="non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6895" y="1263787"/>
            <a:ext cx="4404221" cy="1478570"/>
          </a:xfrm>
        </p:spPr>
        <p:txBody>
          <a:bodyPr anchor="t">
            <a:normAutofit fontScale="70000" lnSpcReduction="20000"/>
          </a:bodyPr>
          <a:lstStyle/>
          <a:p>
            <a:pPr algn="just"/>
            <a:r>
              <a:rPr lang="es-CO" sz="3200" dirty="0">
                <a:solidFill>
                  <a:schemeClr val="bg1"/>
                </a:solidFill>
              </a:rPr>
              <a:t>Escriba un </a:t>
            </a:r>
            <a:r>
              <a:rPr lang="es-CO" sz="3200" dirty="0" err="1">
                <a:solidFill>
                  <a:schemeClr val="bg1"/>
                </a:solidFill>
              </a:rPr>
              <a:t>trigger</a:t>
            </a:r>
            <a:r>
              <a:rPr lang="es-CO" sz="3200" dirty="0">
                <a:solidFill>
                  <a:schemeClr val="bg1"/>
                </a:solidFill>
              </a:rPr>
              <a:t> que actualice el rating con el valor promedio del nuevo y viejo valor para los ratings no nulos.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C672B-6345-41E7-94B6-BA65ED9B27EA}"/>
              </a:ext>
            </a:extLst>
          </p:cNvPr>
          <p:cNvSpPr txBox="1"/>
          <p:nvPr/>
        </p:nvSpPr>
        <p:spPr>
          <a:xfrm>
            <a:off x="6910240" y="1069396"/>
            <a:ext cx="316264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UPDATE BOOKS </a:t>
            </a:r>
            <a:br>
              <a:rPr lang="es-CO" dirty="0">
                <a:solidFill>
                  <a:srgbClr val="7030A0"/>
                </a:solidFill>
              </a:rPr>
            </a:br>
            <a:r>
              <a:rPr lang="es-CO" dirty="0">
                <a:solidFill>
                  <a:srgbClr val="7030A0"/>
                </a:solidFill>
              </a:rPr>
              <a:t>SET rating = 2 </a:t>
            </a:r>
          </a:p>
          <a:p>
            <a:r>
              <a:rPr lang="es-CO" dirty="0">
                <a:solidFill>
                  <a:srgbClr val="7030A0"/>
                </a:solidFill>
              </a:rPr>
              <a:t>WHERE BOOK_ID=‘A1111’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E633C0-AEF6-4DC7-B1E5-B62B98FB7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245" y="3121700"/>
            <a:ext cx="7258050" cy="2171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929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34813"/>
            <a:ext cx="9905998" cy="1478570"/>
          </a:xfrm>
        </p:spPr>
        <p:txBody>
          <a:bodyPr/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disparadores DML</a:t>
            </a:r>
            <a:endParaRPr lang="es-CO" cap="non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010400" y="3604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6309296" y="1208949"/>
            <a:ext cx="5683690" cy="20313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b="1" dirty="0" err="1">
                <a:solidFill>
                  <a:schemeClr val="bg1"/>
                </a:solidFill>
              </a:rPr>
              <a:t>Statement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Triggers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dirty="0">
                <a:solidFill>
                  <a:schemeClr val="bg1"/>
                </a:solidFill>
              </a:rPr>
              <a:t>(Disparadores de secuencia)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Es el tipo de disparador predeterminado y se ejecuta </a:t>
            </a:r>
            <a:r>
              <a:rPr lang="es-CO" b="1" dirty="0">
                <a:solidFill>
                  <a:schemeClr val="bg1"/>
                </a:solidFill>
              </a:rPr>
              <a:t>una vez </a:t>
            </a:r>
            <a:r>
              <a:rPr lang="es-CO" dirty="0">
                <a:solidFill>
                  <a:schemeClr val="bg1"/>
                </a:solidFill>
              </a:rPr>
              <a:t>para el evento disparador. Un disparador de secuencia se activa sin importar la cantidad de veces que se cumpla con la condición (incluso si ninguna fila fue afectada)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141412" y="4689079"/>
            <a:ext cx="9905998" cy="1692771"/>
          </a:xfrm>
          <a:custGeom>
            <a:avLst/>
            <a:gdLst>
              <a:gd name="connsiteX0" fmla="*/ 0 w 9553323"/>
              <a:gd name="connsiteY0" fmla="*/ 0 h 1938992"/>
              <a:gd name="connsiteX1" fmla="*/ 9553323 w 9553323"/>
              <a:gd name="connsiteY1" fmla="*/ 0 h 1938992"/>
              <a:gd name="connsiteX2" fmla="*/ 9553323 w 9553323"/>
              <a:gd name="connsiteY2" fmla="*/ 1938992 h 1938992"/>
              <a:gd name="connsiteX3" fmla="*/ 0 w 9553323"/>
              <a:gd name="connsiteY3" fmla="*/ 1938992 h 1938992"/>
              <a:gd name="connsiteX4" fmla="*/ 0 w 9553323"/>
              <a:gd name="connsiteY4" fmla="*/ 0 h 1938992"/>
              <a:gd name="connsiteX0" fmla="*/ 0 w 9553323"/>
              <a:gd name="connsiteY0" fmla="*/ 28700 h 1967692"/>
              <a:gd name="connsiteX1" fmla="*/ 4884268 w 9553323"/>
              <a:gd name="connsiteY1" fmla="*/ 0 h 1967692"/>
              <a:gd name="connsiteX2" fmla="*/ 9553323 w 9553323"/>
              <a:gd name="connsiteY2" fmla="*/ 28700 h 1967692"/>
              <a:gd name="connsiteX3" fmla="*/ 9553323 w 9553323"/>
              <a:gd name="connsiteY3" fmla="*/ 1967692 h 1967692"/>
              <a:gd name="connsiteX4" fmla="*/ 0 w 9553323"/>
              <a:gd name="connsiteY4" fmla="*/ 1967692 h 1967692"/>
              <a:gd name="connsiteX5" fmla="*/ 0 w 9553323"/>
              <a:gd name="connsiteY5" fmla="*/ 28700 h 1967692"/>
              <a:gd name="connsiteX0" fmla="*/ 0 w 9553323"/>
              <a:gd name="connsiteY0" fmla="*/ 28700 h 1967692"/>
              <a:gd name="connsiteX1" fmla="*/ 4884268 w 9553323"/>
              <a:gd name="connsiteY1" fmla="*/ 0 h 1967692"/>
              <a:gd name="connsiteX2" fmla="*/ 7163642 w 9553323"/>
              <a:gd name="connsiteY2" fmla="*/ 13253 h 1967692"/>
              <a:gd name="connsiteX3" fmla="*/ 9553323 w 9553323"/>
              <a:gd name="connsiteY3" fmla="*/ 28700 h 1967692"/>
              <a:gd name="connsiteX4" fmla="*/ 9553323 w 9553323"/>
              <a:gd name="connsiteY4" fmla="*/ 1967692 h 1967692"/>
              <a:gd name="connsiteX5" fmla="*/ 0 w 9553323"/>
              <a:gd name="connsiteY5" fmla="*/ 1967692 h 1967692"/>
              <a:gd name="connsiteX6" fmla="*/ 0 w 9553323"/>
              <a:gd name="connsiteY6" fmla="*/ 28700 h 1967692"/>
              <a:gd name="connsiteX0" fmla="*/ 0 w 9553323"/>
              <a:gd name="connsiteY0" fmla="*/ 28700 h 1967692"/>
              <a:gd name="connsiteX1" fmla="*/ 4884268 w 9553323"/>
              <a:gd name="connsiteY1" fmla="*/ 0 h 1967692"/>
              <a:gd name="connsiteX2" fmla="*/ 4884269 w 9553323"/>
              <a:gd name="connsiteY2" fmla="*/ 781879 h 1967692"/>
              <a:gd name="connsiteX3" fmla="*/ 9553323 w 9553323"/>
              <a:gd name="connsiteY3" fmla="*/ 28700 h 1967692"/>
              <a:gd name="connsiteX4" fmla="*/ 9553323 w 9553323"/>
              <a:gd name="connsiteY4" fmla="*/ 1967692 h 1967692"/>
              <a:gd name="connsiteX5" fmla="*/ 0 w 9553323"/>
              <a:gd name="connsiteY5" fmla="*/ 1967692 h 1967692"/>
              <a:gd name="connsiteX6" fmla="*/ 0 w 9553323"/>
              <a:gd name="connsiteY6" fmla="*/ 28700 h 1967692"/>
              <a:gd name="connsiteX0" fmla="*/ 0 w 9553323"/>
              <a:gd name="connsiteY0" fmla="*/ 28700 h 1967692"/>
              <a:gd name="connsiteX1" fmla="*/ 4884268 w 9553323"/>
              <a:gd name="connsiteY1" fmla="*/ 0 h 1967692"/>
              <a:gd name="connsiteX2" fmla="*/ 4884269 w 9553323"/>
              <a:gd name="connsiteY2" fmla="*/ 781879 h 1967692"/>
              <a:gd name="connsiteX3" fmla="*/ 9540071 w 9553323"/>
              <a:gd name="connsiteY3" fmla="*/ 744317 h 1967692"/>
              <a:gd name="connsiteX4" fmla="*/ 9553323 w 9553323"/>
              <a:gd name="connsiteY4" fmla="*/ 1967692 h 1967692"/>
              <a:gd name="connsiteX5" fmla="*/ 0 w 9553323"/>
              <a:gd name="connsiteY5" fmla="*/ 1967692 h 1967692"/>
              <a:gd name="connsiteX6" fmla="*/ 0 w 9553323"/>
              <a:gd name="connsiteY6" fmla="*/ 28700 h 1967692"/>
              <a:gd name="connsiteX0" fmla="*/ 0 w 9553323"/>
              <a:gd name="connsiteY0" fmla="*/ 28700 h 1967692"/>
              <a:gd name="connsiteX1" fmla="*/ 4884268 w 9553323"/>
              <a:gd name="connsiteY1" fmla="*/ 0 h 1967692"/>
              <a:gd name="connsiteX2" fmla="*/ 4884269 w 9553323"/>
              <a:gd name="connsiteY2" fmla="*/ 768627 h 1967692"/>
              <a:gd name="connsiteX3" fmla="*/ 9540071 w 9553323"/>
              <a:gd name="connsiteY3" fmla="*/ 744317 h 1967692"/>
              <a:gd name="connsiteX4" fmla="*/ 9553323 w 9553323"/>
              <a:gd name="connsiteY4" fmla="*/ 1967692 h 1967692"/>
              <a:gd name="connsiteX5" fmla="*/ 0 w 9553323"/>
              <a:gd name="connsiteY5" fmla="*/ 1967692 h 1967692"/>
              <a:gd name="connsiteX6" fmla="*/ 0 w 9553323"/>
              <a:gd name="connsiteY6" fmla="*/ 28700 h 1967692"/>
              <a:gd name="connsiteX0" fmla="*/ 0 w 9553323"/>
              <a:gd name="connsiteY0" fmla="*/ 15448 h 1954440"/>
              <a:gd name="connsiteX1" fmla="*/ 4884268 w 9553323"/>
              <a:gd name="connsiteY1" fmla="*/ 0 h 1954440"/>
              <a:gd name="connsiteX2" fmla="*/ 4884269 w 9553323"/>
              <a:gd name="connsiteY2" fmla="*/ 755375 h 1954440"/>
              <a:gd name="connsiteX3" fmla="*/ 9540071 w 9553323"/>
              <a:gd name="connsiteY3" fmla="*/ 731065 h 1954440"/>
              <a:gd name="connsiteX4" fmla="*/ 9553323 w 9553323"/>
              <a:gd name="connsiteY4" fmla="*/ 1954440 h 1954440"/>
              <a:gd name="connsiteX5" fmla="*/ 0 w 9553323"/>
              <a:gd name="connsiteY5" fmla="*/ 1954440 h 1954440"/>
              <a:gd name="connsiteX6" fmla="*/ 0 w 9553323"/>
              <a:gd name="connsiteY6" fmla="*/ 15448 h 1954440"/>
              <a:gd name="connsiteX0" fmla="*/ 0 w 9553323"/>
              <a:gd name="connsiteY0" fmla="*/ 0 h 1938992"/>
              <a:gd name="connsiteX1" fmla="*/ 4910772 w 9553323"/>
              <a:gd name="connsiteY1" fmla="*/ 24309 h 1938992"/>
              <a:gd name="connsiteX2" fmla="*/ 4884269 w 9553323"/>
              <a:gd name="connsiteY2" fmla="*/ 739927 h 1938992"/>
              <a:gd name="connsiteX3" fmla="*/ 9540071 w 9553323"/>
              <a:gd name="connsiteY3" fmla="*/ 715617 h 1938992"/>
              <a:gd name="connsiteX4" fmla="*/ 9553323 w 9553323"/>
              <a:gd name="connsiteY4" fmla="*/ 1938992 h 1938992"/>
              <a:gd name="connsiteX5" fmla="*/ 0 w 9553323"/>
              <a:gd name="connsiteY5" fmla="*/ 1938992 h 1938992"/>
              <a:gd name="connsiteX6" fmla="*/ 0 w 9553323"/>
              <a:gd name="connsiteY6" fmla="*/ 0 h 1938992"/>
              <a:gd name="connsiteX0" fmla="*/ 0 w 9553323"/>
              <a:gd name="connsiteY0" fmla="*/ 0 h 1938992"/>
              <a:gd name="connsiteX1" fmla="*/ 4871015 w 9553323"/>
              <a:gd name="connsiteY1" fmla="*/ 37561 h 1938992"/>
              <a:gd name="connsiteX2" fmla="*/ 4884269 w 9553323"/>
              <a:gd name="connsiteY2" fmla="*/ 739927 h 1938992"/>
              <a:gd name="connsiteX3" fmla="*/ 9540071 w 9553323"/>
              <a:gd name="connsiteY3" fmla="*/ 715617 h 1938992"/>
              <a:gd name="connsiteX4" fmla="*/ 9553323 w 9553323"/>
              <a:gd name="connsiteY4" fmla="*/ 1938992 h 1938992"/>
              <a:gd name="connsiteX5" fmla="*/ 0 w 9553323"/>
              <a:gd name="connsiteY5" fmla="*/ 1938992 h 1938992"/>
              <a:gd name="connsiteX6" fmla="*/ 0 w 9553323"/>
              <a:gd name="connsiteY6" fmla="*/ 0 h 1938992"/>
              <a:gd name="connsiteX0" fmla="*/ 0 w 9553323"/>
              <a:gd name="connsiteY0" fmla="*/ 0 h 1938992"/>
              <a:gd name="connsiteX1" fmla="*/ 4871015 w 9553323"/>
              <a:gd name="connsiteY1" fmla="*/ 24309 h 1938992"/>
              <a:gd name="connsiteX2" fmla="*/ 4884269 w 9553323"/>
              <a:gd name="connsiteY2" fmla="*/ 739927 h 1938992"/>
              <a:gd name="connsiteX3" fmla="*/ 9540071 w 9553323"/>
              <a:gd name="connsiteY3" fmla="*/ 715617 h 1938992"/>
              <a:gd name="connsiteX4" fmla="*/ 9553323 w 9553323"/>
              <a:gd name="connsiteY4" fmla="*/ 1938992 h 1938992"/>
              <a:gd name="connsiteX5" fmla="*/ 0 w 9553323"/>
              <a:gd name="connsiteY5" fmla="*/ 1938992 h 1938992"/>
              <a:gd name="connsiteX6" fmla="*/ 0 w 9553323"/>
              <a:gd name="connsiteY6" fmla="*/ 0 h 1938992"/>
              <a:gd name="connsiteX0" fmla="*/ 0 w 9553323"/>
              <a:gd name="connsiteY0" fmla="*/ 15448 h 1954440"/>
              <a:gd name="connsiteX1" fmla="*/ 4884268 w 9553323"/>
              <a:gd name="connsiteY1" fmla="*/ 0 h 1954440"/>
              <a:gd name="connsiteX2" fmla="*/ 4884269 w 9553323"/>
              <a:gd name="connsiteY2" fmla="*/ 755375 h 1954440"/>
              <a:gd name="connsiteX3" fmla="*/ 9540071 w 9553323"/>
              <a:gd name="connsiteY3" fmla="*/ 731065 h 1954440"/>
              <a:gd name="connsiteX4" fmla="*/ 9553323 w 9553323"/>
              <a:gd name="connsiteY4" fmla="*/ 1954440 h 1954440"/>
              <a:gd name="connsiteX5" fmla="*/ 0 w 9553323"/>
              <a:gd name="connsiteY5" fmla="*/ 1954440 h 1954440"/>
              <a:gd name="connsiteX6" fmla="*/ 0 w 9553323"/>
              <a:gd name="connsiteY6" fmla="*/ 15448 h 1954440"/>
              <a:gd name="connsiteX0" fmla="*/ 0 w 9553323"/>
              <a:gd name="connsiteY0" fmla="*/ 2196 h 1941188"/>
              <a:gd name="connsiteX1" fmla="*/ 4884268 w 9553323"/>
              <a:gd name="connsiteY1" fmla="*/ 0 h 1941188"/>
              <a:gd name="connsiteX2" fmla="*/ 4884269 w 9553323"/>
              <a:gd name="connsiteY2" fmla="*/ 742123 h 1941188"/>
              <a:gd name="connsiteX3" fmla="*/ 9540071 w 9553323"/>
              <a:gd name="connsiteY3" fmla="*/ 717813 h 1941188"/>
              <a:gd name="connsiteX4" fmla="*/ 9553323 w 9553323"/>
              <a:gd name="connsiteY4" fmla="*/ 1941188 h 1941188"/>
              <a:gd name="connsiteX5" fmla="*/ 0 w 9553323"/>
              <a:gd name="connsiteY5" fmla="*/ 1941188 h 1941188"/>
              <a:gd name="connsiteX6" fmla="*/ 0 w 9553323"/>
              <a:gd name="connsiteY6" fmla="*/ 2196 h 194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3323" h="1941188">
                <a:moveTo>
                  <a:pt x="0" y="2196"/>
                </a:moveTo>
                <a:lnTo>
                  <a:pt x="4884268" y="0"/>
                </a:lnTo>
                <a:cubicBezTo>
                  <a:pt x="4884268" y="260626"/>
                  <a:pt x="4884269" y="481497"/>
                  <a:pt x="4884269" y="742123"/>
                </a:cubicBezTo>
                <a:lnTo>
                  <a:pt x="9540071" y="717813"/>
                </a:lnTo>
                <a:lnTo>
                  <a:pt x="9553323" y="1941188"/>
                </a:lnTo>
                <a:lnTo>
                  <a:pt x="0" y="1941188"/>
                </a:lnTo>
                <a:lnTo>
                  <a:pt x="0" y="2196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2000" b="1" dirty="0" err="1">
                <a:solidFill>
                  <a:schemeClr val="bg1"/>
                </a:solidFill>
              </a:rPr>
              <a:t>Row</a:t>
            </a:r>
            <a:r>
              <a:rPr lang="es-CO" sz="2000" b="1" dirty="0">
                <a:solidFill>
                  <a:schemeClr val="bg1"/>
                </a:solidFill>
              </a:rPr>
              <a:t> </a:t>
            </a:r>
            <a:r>
              <a:rPr lang="es-CO" sz="2000" b="1" dirty="0" err="1">
                <a:solidFill>
                  <a:schemeClr val="bg1"/>
                </a:solidFill>
              </a:rPr>
              <a:t>Triggers</a:t>
            </a:r>
            <a:r>
              <a:rPr lang="es-CO" sz="2000" b="1" dirty="0">
                <a:solidFill>
                  <a:schemeClr val="bg1"/>
                </a:solidFill>
              </a:rPr>
              <a:t> </a:t>
            </a:r>
            <a:r>
              <a:rPr lang="es-CO" sz="2000" dirty="0">
                <a:solidFill>
                  <a:schemeClr val="bg1"/>
                </a:solidFill>
              </a:rPr>
              <a:t>(Disparadores de fila)</a:t>
            </a:r>
          </a:p>
          <a:p>
            <a:endParaRPr lang="es-CO" sz="2000" dirty="0">
              <a:solidFill>
                <a:schemeClr val="bg1"/>
              </a:solidFill>
            </a:endParaRPr>
          </a:p>
          <a:p>
            <a:pPr algn="just"/>
            <a:r>
              <a:rPr lang="es-CO" sz="2000" dirty="0">
                <a:solidFill>
                  <a:schemeClr val="bg1"/>
                </a:solidFill>
              </a:rPr>
              <a:t>Se ejecutan una vez por cada fila afectada por el evento disparador. No se activan si el evento disparador no afecta ninguna fila.</a:t>
            </a:r>
          </a:p>
          <a:p>
            <a:pPr algn="just"/>
            <a:r>
              <a:rPr lang="es-CO" sz="2000" dirty="0">
                <a:solidFill>
                  <a:schemeClr val="bg1"/>
                </a:solidFill>
              </a:rPr>
              <a:t>Para indicar un disparador de fila, se necesita la clausula </a:t>
            </a:r>
            <a:r>
              <a:rPr lang="es-CO" sz="2400" b="1" dirty="0">
                <a:solidFill>
                  <a:srgbClr val="00B050"/>
                </a:solidFill>
              </a:rPr>
              <a:t>FOR EACH ROW</a:t>
            </a:r>
            <a:endParaRPr lang="es-CO" sz="2000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DAD976-732F-42BE-A3FA-F0BE0D2D4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0" t="17421" r="6159" b="7889"/>
          <a:stretch/>
        </p:blipFill>
        <p:spPr>
          <a:xfrm>
            <a:off x="701287" y="1208949"/>
            <a:ext cx="5117877" cy="3259358"/>
          </a:xfrm>
          <a:prstGeom prst="rect">
            <a:avLst/>
          </a:prstGeom>
        </p:spPr>
      </p:pic>
      <p:cxnSp>
        <p:nvCxnSpPr>
          <p:cNvPr id="6" name="Conector: angular 19">
            <a:extLst>
              <a:ext uri="{FF2B5EF4-FFF2-40B4-BE49-F238E27FC236}">
                <a16:creationId xmlns:a16="http://schemas.microsoft.com/office/drawing/2014/main" id="{04214D40-4F2D-4130-99BA-4E3FCFC44A89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5209570" y="2224611"/>
            <a:ext cx="1099727" cy="9914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05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34813"/>
            <a:ext cx="9905998" cy="1478570"/>
          </a:xfrm>
        </p:spPr>
        <p:txBody>
          <a:bodyPr/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EACH y STATEMENT</a:t>
            </a:r>
            <a:endParaRPr lang="es-CO" cap="non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010400" y="3604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B0666-B4C2-4B85-876B-BCF86D0A1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643062"/>
            <a:ext cx="67627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0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34813"/>
            <a:ext cx="9905998" cy="1478570"/>
          </a:xfrm>
        </p:spPr>
        <p:txBody>
          <a:bodyPr/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O" cap="non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6895" y="1263787"/>
            <a:ext cx="4404221" cy="1478570"/>
          </a:xfrm>
        </p:spPr>
        <p:txBody>
          <a:bodyPr anchor="t">
            <a:normAutofit fontScale="70000" lnSpcReduction="20000"/>
          </a:bodyPr>
          <a:lstStyle/>
          <a:p>
            <a:pPr algn="just"/>
            <a:r>
              <a:rPr lang="es-CO" sz="3200" dirty="0">
                <a:solidFill>
                  <a:schemeClr val="bg1"/>
                </a:solidFill>
              </a:rPr>
              <a:t>Escriba un </a:t>
            </a:r>
            <a:r>
              <a:rPr lang="es-CO" sz="3200" dirty="0" err="1">
                <a:solidFill>
                  <a:schemeClr val="bg1"/>
                </a:solidFill>
              </a:rPr>
              <a:t>trigger</a:t>
            </a:r>
            <a:r>
              <a:rPr lang="es-CO" sz="3200" dirty="0">
                <a:solidFill>
                  <a:schemeClr val="bg1"/>
                </a:solidFill>
              </a:rPr>
              <a:t> que actualice el rating con el valor promedio del nuevo y viejo valor para los ratings no nulos.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C672B-6345-41E7-94B6-BA65ED9B27EA}"/>
              </a:ext>
            </a:extLst>
          </p:cNvPr>
          <p:cNvSpPr txBox="1"/>
          <p:nvPr/>
        </p:nvSpPr>
        <p:spPr>
          <a:xfrm>
            <a:off x="6910240" y="1069396"/>
            <a:ext cx="316264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UPDATE BOOKS </a:t>
            </a:r>
            <a:br>
              <a:rPr lang="es-CO" dirty="0">
                <a:solidFill>
                  <a:srgbClr val="7030A0"/>
                </a:solidFill>
              </a:rPr>
            </a:br>
            <a:r>
              <a:rPr lang="es-CO" dirty="0">
                <a:solidFill>
                  <a:srgbClr val="7030A0"/>
                </a:solidFill>
              </a:rPr>
              <a:t>SET rating = 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E633C0-AEF6-4DC7-B1E5-B62B98FB7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88" y="2970574"/>
            <a:ext cx="4990837" cy="1493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8BD8A7-D6D8-421B-88E3-2479E1F6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765" y="1871156"/>
            <a:ext cx="2038350" cy="2247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13560-2A51-4AB2-8797-F823CC61D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290" y="4274485"/>
            <a:ext cx="2028825" cy="2228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35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34813"/>
            <a:ext cx="9905998" cy="1478570"/>
          </a:xfrm>
        </p:spPr>
        <p:txBody>
          <a:bodyPr/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Ejemplo: </a:t>
            </a:r>
            <a:r>
              <a:rPr lang="es-CO" cap="none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BeerTrig</a:t>
            </a:r>
            <a:endParaRPr lang="es-CO" cap="non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1" y="1263786"/>
            <a:ext cx="9905999" cy="4964735"/>
          </a:xfrm>
        </p:spPr>
        <p:txBody>
          <a:bodyPr>
            <a:normAutofit/>
          </a:bodyPr>
          <a:lstStyle/>
          <a:p>
            <a:pPr algn="just"/>
            <a:r>
              <a:rPr lang="es-CO" sz="3200" dirty="0">
                <a:solidFill>
                  <a:schemeClr val="bg1"/>
                </a:solidFill>
              </a:rPr>
              <a:t>Crear un </a:t>
            </a:r>
            <a:r>
              <a:rPr lang="es-CO" sz="3200" dirty="0" err="1">
                <a:solidFill>
                  <a:schemeClr val="bg1"/>
                </a:solidFill>
              </a:rPr>
              <a:t>trigger</a:t>
            </a:r>
            <a:r>
              <a:rPr lang="es-CO" sz="3200" dirty="0">
                <a:solidFill>
                  <a:schemeClr val="bg1"/>
                </a:solidFill>
              </a:rPr>
              <a:t> </a:t>
            </a:r>
            <a:r>
              <a:rPr lang="es-CO" sz="3200" dirty="0" err="1">
                <a:solidFill>
                  <a:schemeClr val="bg1"/>
                </a:solidFill>
              </a:rPr>
              <a:t>BeerTrig</a:t>
            </a:r>
            <a:r>
              <a:rPr lang="es-CO" sz="3200" dirty="0">
                <a:solidFill>
                  <a:schemeClr val="bg1"/>
                </a:solidFill>
              </a:rPr>
              <a:t>, donde se inserte el nombre de una cerveza en “</a:t>
            </a:r>
            <a:r>
              <a:rPr lang="es-CO" sz="3200" dirty="0" err="1">
                <a:solidFill>
                  <a:schemeClr val="bg1"/>
                </a:solidFill>
              </a:rPr>
              <a:t>Beers</a:t>
            </a:r>
            <a:r>
              <a:rPr lang="es-CO" sz="3200" dirty="0">
                <a:solidFill>
                  <a:schemeClr val="bg1"/>
                </a:solidFill>
              </a:rPr>
              <a:t>” cada vez que alguna tupla se inserte en “</a:t>
            </a:r>
            <a:r>
              <a:rPr lang="es-CO" sz="3200" dirty="0" err="1">
                <a:solidFill>
                  <a:schemeClr val="bg1"/>
                </a:solidFill>
              </a:rPr>
              <a:t>Sells</a:t>
            </a:r>
            <a:r>
              <a:rPr lang="es-CO" sz="3200" dirty="0">
                <a:solidFill>
                  <a:schemeClr val="bg1"/>
                </a:solidFill>
              </a:rPr>
              <a:t>” y la cerveza no esté registrada en “</a:t>
            </a:r>
            <a:r>
              <a:rPr lang="es-CO" sz="3200" dirty="0" err="1">
                <a:solidFill>
                  <a:schemeClr val="bg1"/>
                </a:solidFill>
              </a:rPr>
              <a:t>Beers</a:t>
            </a:r>
            <a:r>
              <a:rPr lang="es-CO" sz="3200" dirty="0">
                <a:solidFill>
                  <a:schemeClr val="bg1"/>
                </a:solidFill>
              </a:rPr>
              <a:t>”</a:t>
            </a:r>
          </a:p>
          <a:p>
            <a:pPr marL="0" indent="0" algn="just">
              <a:buNone/>
            </a:pPr>
            <a:endParaRPr lang="es-CO" sz="3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CO" sz="3200" dirty="0">
                <a:solidFill>
                  <a:schemeClr val="bg1"/>
                </a:solidFill>
              </a:rPr>
              <a:t>Ejemplo en Oracle de ese mismo disparador:</a:t>
            </a:r>
          </a:p>
        </p:txBody>
      </p:sp>
    </p:spTree>
    <p:extLst>
      <p:ext uri="{BB962C8B-B14F-4D97-AF65-F5344CB8AC3E}">
        <p14:creationId xmlns:p14="http://schemas.microsoft.com/office/powerpoint/2010/main" val="266832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34813"/>
            <a:ext cx="9905998" cy="1478570"/>
          </a:xfrm>
        </p:spPr>
        <p:txBody>
          <a:bodyPr/>
          <a:lstStyle/>
          <a:p>
            <a:r>
              <a:rPr lang="es-CO" cap="none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BeerTrig</a:t>
            </a:r>
            <a:r>
              <a:rPr lang="es-CO" cap="non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ORACLE SQL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1" y="1263786"/>
            <a:ext cx="9905999" cy="496473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OR REPLACE TRIGGER </a:t>
            </a:r>
            <a:r>
              <a:rPr lang="es-CO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BeerTrig</a:t>
            </a:r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AFTER INSERT ON </a:t>
            </a:r>
            <a:r>
              <a:rPr lang="es-CO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Sells</a:t>
            </a:r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FOR EACH ROW </a:t>
            </a:r>
          </a:p>
          <a:p>
            <a:pPr marL="0" indent="0" algn="just">
              <a:buNone/>
            </a:pPr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WHEN (</a:t>
            </a:r>
            <a:r>
              <a:rPr lang="es-CO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new.beer</a:t>
            </a:r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IN</a:t>
            </a:r>
          </a:p>
          <a:p>
            <a:pPr marL="0" indent="0" algn="just">
              <a:buNone/>
            </a:pPr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(SELECT </a:t>
            </a:r>
            <a:r>
              <a:rPr lang="es-CO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s-CO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Beers</a:t>
            </a:r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 algn="just">
              <a:buNone/>
            </a:pPr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BEGIN</a:t>
            </a:r>
          </a:p>
          <a:p>
            <a:pPr marL="0" indent="0" algn="just">
              <a:buNone/>
            </a:pPr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INSERT INTO </a:t>
            </a:r>
            <a:r>
              <a:rPr lang="es-CO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Beers</a:t>
            </a:r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O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VALUES(:</a:t>
            </a:r>
            <a:r>
              <a:rPr lang="es-CO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new.beer</a:t>
            </a:r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 algn="just">
              <a:buNone/>
            </a:pPr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END;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056939" y="3179909"/>
            <a:ext cx="1619563" cy="521233"/>
          </a:xfrm>
          <a:prstGeom prst="rect">
            <a:avLst/>
          </a:prstGeom>
          <a:solidFill>
            <a:schemeClr val="accent1">
              <a:tint val="66000"/>
              <a:satMod val="16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8516983" y="4832252"/>
            <a:ext cx="1814811" cy="761962"/>
          </a:xfrm>
          <a:prstGeom prst="rect">
            <a:avLst/>
          </a:prstGeom>
          <a:solidFill>
            <a:schemeClr val="accent1">
              <a:tint val="66000"/>
              <a:satMod val="16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de flecha 10"/>
          <p:cNvCxnSpPr>
            <a:cxnSpLocks/>
            <a:stCxn id="18" idx="2"/>
            <a:endCxn id="5" idx="0"/>
          </p:cNvCxnSpPr>
          <p:nvPr/>
        </p:nvCxnSpPr>
        <p:spPr>
          <a:xfrm flipH="1">
            <a:off x="9424389" y="3179910"/>
            <a:ext cx="907405" cy="165234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cxnSpLocks/>
            <a:stCxn id="18" idx="1"/>
            <a:endCxn id="4" idx="0"/>
          </p:cNvCxnSpPr>
          <p:nvPr/>
        </p:nvCxnSpPr>
        <p:spPr>
          <a:xfrm flipH="1">
            <a:off x="3866721" y="2025748"/>
            <a:ext cx="5268340" cy="115416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9135061" y="871586"/>
            <a:ext cx="2393466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400" i="1" dirty="0">
                <a:solidFill>
                  <a:schemeClr val="bg1"/>
                </a:solidFill>
              </a:rPr>
              <a:t>Nótese que “new” es por defecto.</a:t>
            </a:r>
          </a:p>
          <a:p>
            <a:r>
              <a:rPr lang="es-CO" sz="2400" i="1" dirty="0">
                <a:solidFill>
                  <a:schemeClr val="bg1"/>
                </a:solidFill>
              </a:rPr>
              <a:t>Los dos puntos se usan solo en la acción</a:t>
            </a:r>
          </a:p>
        </p:txBody>
      </p:sp>
    </p:spTree>
    <p:extLst>
      <p:ext uri="{BB962C8B-B14F-4D97-AF65-F5344CB8AC3E}">
        <p14:creationId xmlns:p14="http://schemas.microsoft.com/office/powerpoint/2010/main" val="465158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34813"/>
            <a:ext cx="9905998" cy="1478570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DIRECTRICES para diseñar disparadores </a:t>
            </a:r>
            <a:endParaRPr lang="es-CO" cap="non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1" y="1263786"/>
            <a:ext cx="9905999" cy="496473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CO" sz="3200" dirty="0">
                <a:solidFill>
                  <a:schemeClr val="bg1"/>
                </a:solidFill>
              </a:rPr>
              <a:t>Se pueden diseñar disparadores para realizar acciones relacionadas y centralizar operaciones globales</a:t>
            </a:r>
          </a:p>
          <a:p>
            <a:pPr algn="just"/>
            <a:r>
              <a:rPr lang="es-CO" sz="3200" dirty="0">
                <a:solidFill>
                  <a:schemeClr val="bg1"/>
                </a:solidFill>
              </a:rPr>
              <a:t>No se deberían diseñar disparadores donde la funcionalidad ya está construida</a:t>
            </a:r>
          </a:p>
          <a:p>
            <a:pPr algn="just"/>
            <a:r>
              <a:rPr lang="es-CO" sz="3200" dirty="0">
                <a:solidFill>
                  <a:schemeClr val="bg1"/>
                </a:solidFill>
              </a:rPr>
              <a:t>Se pueden crear procedimientos almacenados e invocarlos en un disparador si el código PL/SQL es muy largo</a:t>
            </a:r>
          </a:p>
          <a:p>
            <a:pPr algn="just"/>
            <a:r>
              <a:rPr lang="es-CO" sz="3200" dirty="0">
                <a:solidFill>
                  <a:schemeClr val="bg1"/>
                </a:solidFill>
              </a:rPr>
              <a:t>El uso excesivo de disparadores puede resultar en interdependencias complejas que pueden ser difíciles de mantener en aplicaciones largas</a:t>
            </a:r>
          </a:p>
        </p:txBody>
      </p:sp>
    </p:spTree>
    <p:extLst>
      <p:ext uri="{BB962C8B-B14F-4D97-AF65-F5344CB8AC3E}">
        <p14:creationId xmlns:p14="http://schemas.microsoft.com/office/powerpoint/2010/main" val="55468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34813"/>
            <a:ext cx="9905998" cy="1478570"/>
          </a:xfrm>
        </p:spPr>
        <p:txBody>
          <a:bodyPr/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Usando disparadores</a:t>
            </a:r>
            <a:endParaRPr lang="es-CO" cap="non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1" y="1263786"/>
            <a:ext cx="9905999" cy="4964735"/>
          </a:xfrm>
        </p:spPr>
        <p:txBody>
          <a:bodyPr anchor="t">
            <a:normAutofit/>
          </a:bodyPr>
          <a:lstStyle/>
          <a:p>
            <a:pPr algn="just"/>
            <a:r>
              <a:rPr lang="es-CO" sz="3200" dirty="0">
                <a:solidFill>
                  <a:schemeClr val="bg1"/>
                </a:solidFill>
              </a:rPr>
              <a:t>Se pueden usar disparadores para:</a:t>
            </a:r>
          </a:p>
          <a:p>
            <a:pPr lvl="1" algn="just"/>
            <a:r>
              <a:rPr lang="es-CO" sz="2800" b="1" dirty="0">
                <a:solidFill>
                  <a:schemeClr val="bg1"/>
                </a:solidFill>
              </a:rPr>
              <a:t>Seguridad de datos mejorada</a:t>
            </a:r>
            <a:r>
              <a:rPr lang="es-CO" sz="2800" dirty="0">
                <a:solidFill>
                  <a:schemeClr val="bg1"/>
                </a:solidFill>
              </a:rPr>
              <a:t>. Los disparadores proveen verificaciones de seguridad complejas y de alto nivel. </a:t>
            </a:r>
          </a:p>
          <a:p>
            <a:pPr lvl="1" algn="just"/>
            <a:r>
              <a:rPr lang="es-CO" sz="2800" b="1" dirty="0">
                <a:solidFill>
                  <a:schemeClr val="bg1"/>
                </a:solidFill>
              </a:rPr>
              <a:t>Integridad de datos mejorada</a:t>
            </a:r>
          </a:p>
          <a:p>
            <a:pPr lvl="1" algn="just"/>
            <a:r>
              <a:rPr lang="es-CO" sz="2800" b="1" dirty="0">
                <a:solidFill>
                  <a:schemeClr val="bg1"/>
                </a:solidFill>
              </a:rPr>
              <a:t>Auditoria de datos</a:t>
            </a:r>
          </a:p>
          <a:p>
            <a:pPr lvl="2" algn="just"/>
            <a:r>
              <a:rPr lang="es-CO" sz="2600" dirty="0">
                <a:solidFill>
                  <a:schemeClr val="bg1"/>
                </a:solidFill>
              </a:rPr>
              <a:t>Que usuario realizó determinada acción en que tabla?</a:t>
            </a:r>
          </a:p>
        </p:txBody>
      </p:sp>
    </p:spTree>
    <p:extLst>
      <p:ext uri="{BB962C8B-B14F-4D97-AF65-F5344CB8AC3E}">
        <p14:creationId xmlns:p14="http://schemas.microsoft.com/office/powerpoint/2010/main" val="3823898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34813"/>
            <a:ext cx="9905998" cy="1478570"/>
          </a:xfrm>
        </p:spPr>
        <p:txBody>
          <a:bodyPr/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Referencias</a:t>
            </a:r>
            <a:endParaRPr lang="es-CO" cap="non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1" y="1263786"/>
            <a:ext cx="9905999" cy="4964735"/>
          </a:xfrm>
        </p:spPr>
        <p:txBody>
          <a:bodyPr anchor="t">
            <a:normAutofit/>
          </a:bodyPr>
          <a:lstStyle/>
          <a:p>
            <a:pPr algn="just"/>
            <a:r>
              <a:rPr lang="es-CO" sz="3200" dirty="0">
                <a:solidFill>
                  <a:schemeClr val="bg1"/>
                </a:solidFill>
              </a:rPr>
              <a:t>Oracle 12 c </a:t>
            </a:r>
            <a:r>
              <a:rPr lang="es-CO" sz="3200" dirty="0" err="1">
                <a:solidFill>
                  <a:schemeClr val="bg1"/>
                </a:solidFill>
              </a:rPr>
              <a:t>DataBase</a:t>
            </a:r>
            <a:endParaRPr lang="es-CO" sz="3200" dirty="0">
              <a:solidFill>
                <a:schemeClr val="bg1"/>
              </a:solidFill>
            </a:endParaRPr>
          </a:p>
          <a:p>
            <a:pPr algn="just"/>
            <a:r>
              <a:rPr lang="en-US" altLang="en-US" sz="3200" dirty="0">
                <a:solidFill>
                  <a:schemeClr val="bg1"/>
                </a:solidFill>
              </a:rPr>
              <a:t>Database System Concepts, 7th Ed. © </a:t>
            </a:r>
            <a:r>
              <a:rPr lang="en-US" altLang="en-US" sz="3200" dirty="0" err="1">
                <a:solidFill>
                  <a:schemeClr val="bg1"/>
                </a:solidFill>
              </a:rPr>
              <a:t>Silberschatz</a:t>
            </a:r>
            <a:r>
              <a:rPr lang="en-US" altLang="en-US" sz="3200" dirty="0">
                <a:solidFill>
                  <a:schemeClr val="bg1"/>
                </a:solidFill>
              </a:rPr>
              <a:t>, </a:t>
            </a:r>
            <a:r>
              <a:rPr lang="en-US" altLang="en-US" sz="3200" dirty="0" err="1">
                <a:solidFill>
                  <a:schemeClr val="bg1"/>
                </a:solidFill>
              </a:rPr>
              <a:t>Korth</a:t>
            </a:r>
            <a:r>
              <a:rPr lang="en-US" altLang="en-US" sz="3200" dirty="0">
                <a:solidFill>
                  <a:schemeClr val="bg1"/>
                </a:solidFill>
              </a:rPr>
              <a:t> and Sudarshan, 2019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44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34813"/>
            <a:ext cx="9905998" cy="1478570"/>
          </a:xfrm>
        </p:spPr>
        <p:txBody>
          <a:bodyPr/>
          <a:lstStyle/>
          <a:p>
            <a:r>
              <a:rPr lang="es-CO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s-CO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cap="non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(Disparadores)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1" y="1263787"/>
            <a:ext cx="9905999" cy="4869727"/>
          </a:xfrm>
        </p:spPr>
        <p:txBody>
          <a:bodyPr anchor="t">
            <a:noAutofit/>
          </a:bodyPr>
          <a:lstStyle/>
          <a:p>
            <a:r>
              <a:rPr lang="es-CO" sz="2600" dirty="0">
                <a:solidFill>
                  <a:schemeClr val="bg1"/>
                </a:solidFill>
              </a:rPr>
              <a:t>Se quiere </a:t>
            </a:r>
            <a:r>
              <a:rPr lang="es-CO" sz="2600" b="1" dirty="0">
                <a:solidFill>
                  <a:schemeClr val="bg1"/>
                </a:solidFill>
              </a:rPr>
              <a:t>insertar</a:t>
            </a:r>
            <a:r>
              <a:rPr lang="es-CO" sz="2600" dirty="0">
                <a:solidFill>
                  <a:schemeClr val="bg1"/>
                </a:solidFill>
              </a:rPr>
              <a:t> datos en una tabla, pero sin cambiar el programa de Java</a:t>
            </a:r>
          </a:p>
        </p:txBody>
      </p:sp>
      <p:pic>
        <p:nvPicPr>
          <p:cNvPr id="5" name="Imagen 3">
            <a:extLst>
              <a:ext uri="{FF2B5EF4-FFF2-40B4-BE49-F238E27FC236}">
                <a16:creationId xmlns:a16="http://schemas.microsoft.com/office/drawing/2014/main" id="{11AF6433-B994-410A-BFC2-C01E00772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461" y="3147379"/>
            <a:ext cx="3940436" cy="1452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802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34813"/>
            <a:ext cx="9905998" cy="1478570"/>
          </a:xfrm>
        </p:spPr>
        <p:txBody>
          <a:bodyPr/>
          <a:lstStyle/>
          <a:p>
            <a:r>
              <a:rPr lang="es-CO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s-CO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cap="non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(Disparadores)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0603" y="1121536"/>
            <a:ext cx="9905999" cy="3013394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sz="2800" dirty="0">
                <a:solidFill>
                  <a:schemeClr val="bg1"/>
                </a:solidFill>
              </a:rPr>
              <a:t>Cuando se está trabajando con algún programa manejador de bases de datos (</a:t>
            </a:r>
            <a:r>
              <a:rPr lang="es-CO" sz="2800" i="1" dirty="0">
                <a:solidFill>
                  <a:schemeClr val="bg1"/>
                </a:solidFill>
              </a:rPr>
              <a:t>DBMS</a:t>
            </a:r>
            <a:r>
              <a:rPr lang="es-CO" sz="2800" dirty="0">
                <a:solidFill>
                  <a:schemeClr val="bg1"/>
                </a:solidFill>
              </a:rPr>
              <a:t>) como Oracle, podrá querer agregar alguna funcionalidad de programación que se ejecute cada vez que alguna operación específica ocurra en la base de datos (</a:t>
            </a:r>
            <a:r>
              <a:rPr lang="es-CO" sz="2800" dirty="0" err="1">
                <a:solidFill>
                  <a:schemeClr val="bg1"/>
                </a:solidFill>
              </a:rPr>
              <a:t>insert</a:t>
            </a:r>
            <a:r>
              <a:rPr lang="es-CO" sz="2800" dirty="0">
                <a:solidFill>
                  <a:schemeClr val="bg1"/>
                </a:solidFill>
              </a:rPr>
              <a:t>, </a:t>
            </a:r>
            <a:r>
              <a:rPr lang="es-CO" sz="2800" dirty="0" err="1">
                <a:solidFill>
                  <a:schemeClr val="bg1"/>
                </a:solidFill>
              </a:rPr>
              <a:t>delete</a:t>
            </a:r>
            <a:r>
              <a:rPr lang="es-CO" sz="2800" dirty="0">
                <a:solidFill>
                  <a:schemeClr val="bg1"/>
                </a:solidFill>
              </a:rPr>
              <a:t>, </a:t>
            </a:r>
            <a:r>
              <a:rPr lang="es-CO" sz="2800" dirty="0" err="1">
                <a:solidFill>
                  <a:schemeClr val="bg1"/>
                </a:solidFill>
              </a:rPr>
              <a:t>update</a:t>
            </a:r>
            <a:r>
              <a:rPr lang="es-CO" sz="2800" dirty="0">
                <a:solidFill>
                  <a:schemeClr val="bg1"/>
                </a:solidFill>
              </a:rPr>
              <a:t>)</a:t>
            </a:r>
          </a:p>
          <a:p>
            <a:pPr lvl="1" algn="just"/>
            <a:r>
              <a:rPr lang="es-CO" sz="2600" dirty="0">
                <a:solidFill>
                  <a:schemeClr val="bg1"/>
                </a:solidFill>
              </a:rPr>
              <a:t>Se puede prender y apagar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7ECE8-5F5B-4505-BAD0-A4A978A9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36" y="4683986"/>
            <a:ext cx="49339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34813"/>
            <a:ext cx="9905998" cy="1478570"/>
          </a:xfrm>
        </p:spPr>
        <p:txBody>
          <a:bodyPr/>
          <a:lstStyle/>
          <a:p>
            <a:r>
              <a:rPr lang="es-CO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s-CO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cap="non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(Disparadores)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1" y="1263786"/>
            <a:ext cx="9905999" cy="4964735"/>
          </a:xfrm>
        </p:spPr>
        <p:txBody>
          <a:bodyPr anchor="t">
            <a:normAutofit/>
          </a:bodyPr>
          <a:lstStyle/>
          <a:p>
            <a:pPr algn="just"/>
            <a:r>
              <a:rPr lang="es-CO" sz="2800" dirty="0">
                <a:solidFill>
                  <a:schemeClr val="bg1"/>
                </a:solidFill>
              </a:rPr>
              <a:t>Los </a:t>
            </a:r>
            <a:r>
              <a:rPr lang="es-CO" sz="2800" dirty="0" err="1">
                <a:solidFill>
                  <a:schemeClr val="bg1"/>
                </a:solidFill>
              </a:rPr>
              <a:t>triggers</a:t>
            </a:r>
            <a:r>
              <a:rPr lang="es-CO" sz="2800" dirty="0">
                <a:solidFill>
                  <a:schemeClr val="bg1"/>
                </a:solidFill>
              </a:rPr>
              <a:t> son programas que se almacenan en la base de datos</a:t>
            </a:r>
          </a:p>
          <a:p>
            <a:pPr algn="just"/>
            <a:r>
              <a:rPr lang="es-CO" sz="2800" dirty="0">
                <a:solidFill>
                  <a:schemeClr val="bg1"/>
                </a:solidFill>
              </a:rPr>
              <a:t>Un </a:t>
            </a:r>
            <a:r>
              <a:rPr lang="es-CO" sz="2800" b="1" dirty="0">
                <a:solidFill>
                  <a:schemeClr val="bg1"/>
                </a:solidFill>
              </a:rPr>
              <a:t>disparador</a:t>
            </a:r>
            <a:r>
              <a:rPr lang="es-CO" sz="2800" dirty="0">
                <a:solidFill>
                  <a:schemeClr val="bg1"/>
                </a:solidFill>
              </a:rPr>
              <a:t> se ejecuta implícitamente cuando algún evento (operación en la tabla </a:t>
            </a:r>
            <a:r>
              <a:rPr lang="es-CO" sz="2800" dirty="0" err="1">
                <a:solidFill>
                  <a:schemeClr val="bg1"/>
                </a:solidFill>
              </a:rPr>
              <a:t>Insert</a:t>
            </a:r>
            <a:r>
              <a:rPr lang="es-CO" sz="2800" dirty="0">
                <a:solidFill>
                  <a:schemeClr val="bg1"/>
                </a:solidFill>
              </a:rPr>
              <a:t>, </a:t>
            </a:r>
            <a:r>
              <a:rPr lang="es-CO" sz="2800" dirty="0" err="1">
                <a:solidFill>
                  <a:schemeClr val="bg1"/>
                </a:solidFill>
              </a:rPr>
              <a:t>Delete</a:t>
            </a:r>
            <a:r>
              <a:rPr lang="es-CO" sz="2800" dirty="0">
                <a:solidFill>
                  <a:schemeClr val="bg1"/>
                </a:solidFill>
              </a:rPr>
              <a:t>, </a:t>
            </a:r>
            <a:r>
              <a:rPr lang="es-CO" sz="2800" dirty="0" err="1">
                <a:solidFill>
                  <a:schemeClr val="bg1"/>
                </a:solidFill>
              </a:rPr>
              <a:t>Update</a:t>
            </a:r>
            <a:r>
              <a:rPr lang="es-CO" sz="2800" dirty="0">
                <a:solidFill>
                  <a:schemeClr val="bg1"/>
                </a:solidFill>
              </a:rPr>
              <a:t>) particular sucede</a:t>
            </a:r>
          </a:p>
          <a:p>
            <a:pPr algn="just"/>
            <a:endParaRPr lang="es-CO" sz="2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E257C9-ED5D-4B8E-A192-35995256B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22" y="3916041"/>
            <a:ext cx="14001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2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34813"/>
            <a:ext cx="9905998" cy="1478570"/>
          </a:xfrm>
        </p:spPr>
        <p:txBody>
          <a:bodyPr/>
          <a:lstStyle/>
          <a:p>
            <a:r>
              <a:rPr lang="es-CO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s-CO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cap="non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(Disparadores)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1" y="1263787"/>
            <a:ext cx="9905999" cy="5057500"/>
          </a:xfrm>
        </p:spPr>
        <p:txBody>
          <a:bodyPr>
            <a:normAutofit/>
          </a:bodyPr>
          <a:lstStyle/>
          <a:p>
            <a:r>
              <a:rPr lang="es-CO" sz="2800" dirty="0">
                <a:solidFill>
                  <a:schemeClr val="bg1"/>
                </a:solidFill>
              </a:rPr>
              <a:t>Objetivo: monitorear una base de datos y tomar acción iniciativa cuando una condición ocurra</a:t>
            </a:r>
          </a:p>
          <a:p>
            <a:r>
              <a:rPr lang="es-CO" sz="2800" dirty="0">
                <a:solidFill>
                  <a:schemeClr val="bg1"/>
                </a:solidFill>
              </a:rPr>
              <a:t>Los disparadores incluyen lo siguiente: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CO" sz="2400" b="1" dirty="0">
                <a:solidFill>
                  <a:schemeClr val="bg1"/>
                </a:solidFill>
              </a:rPr>
              <a:t>Evento</a:t>
            </a:r>
          </a:p>
          <a:p>
            <a:pPr lvl="2"/>
            <a:r>
              <a:rPr lang="es-CO" sz="2400" dirty="0">
                <a:solidFill>
                  <a:schemeClr val="bg1"/>
                </a:solidFill>
              </a:rPr>
              <a:t>Como una operación de inserción (</a:t>
            </a:r>
            <a:r>
              <a:rPr lang="es-CO" sz="2400" i="1" dirty="0" err="1">
                <a:solidFill>
                  <a:schemeClr val="bg1"/>
                </a:solidFill>
              </a:rPr>
              <a:t>insert</a:t>
            </a:r>
            <a:r>
              <a:rPr lang="es-CO" sz="2400" dirty="0">
                <a:solidFill>
                  <a:schemeClr val="bg1"/>
                </a:solidFill>
              </a:rPr>
              <a:t>) , eliminación (</a:t>
            </a:r>
            <a:r>
              <a:rPr lang="es-CO" sz="2400" i="1" dirty="0" err="1">
                <a:solidFill>
                  <a:schemeClr val="bg1"/>
                </a:solidFill>
              </a:rPr>
              <a:t>delete</a:t>
            </a:r>
            <a:r>
              <a:rPr lang="es-CO" sz="2400" dirty="0">
                <a:solidFill>
                  <a:schemeClr val="bg1"/>
                </a:solidFill>
              </a:rPr>
              <a:t>) o actualización (</a:t>
            </a:r>
            <a:r>
              <a:rPr lang="es-CO" sz="2400" i="1" dirty="0" err="1">
                <a:solidFill>
                  <a:schemeClr val="bg1"/>
                </a:solidFill>
              </a:rPr>
              <a:t>update</a:t>
            </a:r>
            <a:r>
              <a:rPr lang="es-CO" sz="2400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CO" sz="2400" b="1" dirty="0">
                <a:solidFill>
                  <a:schemeClr val="bg1"/>
                </a:solidFill>
              </a:rPr>
              <a:t>Condición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CO" sz="2400" b="1" dirty="0">
                <a:solidFill>
                  <a:schemeClr val="bg1"/>
                </a:solidFill>
              </a:rPr>
              <a:t>Acción</a:t>
            </a:r>
          </a:p>
          <a:p>
            <a:pPr lvl="2"/>
            <a:r>
              <a:rPr lang="es-CO" sz="2400" dirty="0">
                <a:solidFill>
                  <a:schemeClr val="bg1"/>
                </a:solidFill>
              </a:rPr>
              <a:t>Que será tomada cuando la </a:t>
            </a:r>
            <a:r>
              <a:rPr lang="es-CO" sz="2400" b="1" dirty="0">
                <a:solidFill>
                  <a:schemeClr val="bg1"/>
                </a:solidFill>
              </a:rPr>
              <a:t>condición</a:t>
            </a:r>
            <a:r>
              <a:rPr lang="es-CO" sz="2400" dirty="0">
                <a:solidFill>
                  <a:schemeClr val="bg1"/>
                </a:solidFill>
              </a:rPr>
              <a:t> sea cumplida</a:t>
            </a:r>
          </a:p>
        </p:txBody>
      </p:sp>
    </p:spTree>
    <p:extLst>
      <p:ext uri="{BB962C8B-B14F-4D97-AF65-F5344CB8AC3E}">
        <p14:creationId xmlns:p14="http://schemas.microsoft.com/office/powerpoint/2010/main" val="371473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21E49E-CAC8-4D3E-B8B0-0613CEAFD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0" t="17421" r="6159" b="7889"/>
          <a:stretch/>
        </p:blipFill>
        <p:spPr>
          <a:xfrm>
            <a:off x="5443634" y="1392190"/>
            <a:ext cx="5117877" cy="325935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34813"/>
            <a:ext cx="9905998" cy="1478570"/>
          </a:xfrm>
        </p:spPr>
        <p:txBody>
          <a:bodyPr/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SINTAXIS de los disparadores</a:t>
            </a:r>
            <a:endParaRPr lang="es-CO" cap="non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Conector recto de flecha 7"/>
          <p:cNvCxnSpPr>
            <a:cxnSpLocks/>
          </p:cNvCxnSpPr>
          <p:nvPr/>
        </p:nvCxnSpPr>
        <p:spPr>
          <a:xfrm flipH="1">
            <a:off x="8361027" y="1225360"/>
            <a:ext cx="953632" cy="323002"/>
          </a:xfrm>
          <a:prstGeom prst="straightConnector1">
            <a:avLst/>
          </a:prstGeom>
          <a:ln w="5715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8767849" y="536381"/>
            <a:ext cx="2826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identifica</a:t>
            </a:r>
            <a:r>
              <a:rPr lang="es-CO" sz="2000" dirty="0">
                <a:solidFill>
                  <a:schemeClr val="bg1"/>
                </a:solidFill>
              </a:rPr>
              <a:t> de forma única el disparador</a:t>
            </a:r>
          </a:p>
        </p:txBody>
      </p:sp>
      <p:cxnSp>
        <p:nvCxnSpPr>
          <p:cNvPr id="20" name="Conector: angular 19"/>
          <p:cNvCxnSpPr>
            <a:cxnSpLocks/>
          </p:cNvCxnSpPr>
          <p:nvPr/>
        </p:nvCxnSpPr>
        <p:spPr>
          <a:xfrm flipV="1">
            <a:off x="3171039" y="1761306"/>
            <a:ext cx="2272596" cy="137691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277520" y="2143748"/>
            <a:ext cx="2830472" cy="193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O" sz="2000" dirty="0">
                <a:solidFill>
                  <a:schemeClr val="bg1"/>
                </a:solidFill>
              </a:rPr>
              <a:t>indica </a:t>
            </a:r>
            <a:r>
              <a:rPr lang="es-CO" sz="2000" b="1" dirty="0">
                <a:solidFill>
                  <a:schemeClr val="bg1"/>
                </a:solidFill>
              </a:rPr>
              <a:t>cuándo</a:t>
            </a:r>
            <a:r>
              <a:rPr lang="es-CO" sz="2000" dirty="0">
                <a:solidFill>
                  <a:schemeClr val="bg1"/>
                </a:solidFill>
              </a:rPr>
              <a:t> se activa el disparador, en relación con el evento que lo activó</a:t>
            </a:r>
          </a:p>
          <a:p>
            <a:r>
              <a:rPr lang="es-CO" sz="2000" b="1" i="1" dirty="0">
                <a:solidFill>
                  <a:schemeClr val="bg1"/>
                </a:solidFill>
              </a:rPr>
              <a:t>(BEFORE, AFTER, INSTEAD OF –</a:t>
            </a:r>
            <a:r>
              <a:rPr lang="es-CO" sz="2000" b="1" i="1" dirty="0" err="1">
                <a:solidFill>
                  <a:schemeClr val="bg1"/>
                </a:solidFill>
              </a:rPr>
              <a:t>views</a:t>
            </a:r>
            <a:r>
              <a:rPr lang="es-CO" sz="2000" b="1" i="1" dirty="0">
                <a:solidFill>
                  <a:schemeClr val="bg1"/>
                </a:solidFill>
              </a:rPr>
              <a:t>-)</a:t>
            </a:r>
          </a:p>
        </p:txBody>
      </p:sp>
      <p:cxnSp>
        <p:nvCxnSpPr>
          <p:cNvPr id="42" name="Conector: angular 41"/>
          <p:cNvCxnSpPr>
            <a:cxnSpLocks/>
          </p:cNvCxnSpPr>
          <p:nvPr/>
        </p:nvCxnSpPr>
        <p:spPr>
          <a:xfrm rot="5400000" flipH="1" flipV="1">
            <a:off x="4017804" y="2697687"/>
            <a:ext cx="2180166" cy="797589"/>
          </a:xfrm>
          <a:prstGeom prst="bentConnector3">
            <a:avLst>
              <a:gd name="adj1" fmla="val 98868"/>
            </a:avLst>
          </a:prstGeom>
          <a:ln w="5715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1352505" y="4186565"/>
            <a:ext cx="3723858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O" sz="2000" dirty="0">
                <a:solidFill>
                  <a:schemeClr val="bg1"/>
                </a:solidFill>
              </a:rPr>
              <a:t>identifica la </a:t>
            </a:r>
            <a:r>
              <a:rPr lang="es-CO" sz="2000" b="1" dirty="0">
                <a:solidFill>
                  <a:schemeClr val="bg1"/>
                </a:solidFill>
              </a:rPr>
              <a:t>operación DML</a:t>
            </a:r>
            <a:r>
              <a:rPr lang="es-CO" sz="2000" dirty="0">
                <a:solidFill>
                  <a:schemeClr val="bg1"/>
                </a:solidFill>
              </a:rPr>
              <a:t> que causa la activación del disparador </a:t>
            </a:r>
          </a:p>
          <a:p>
            <a:pPr algn="just"/>
            <a:r>
              <a:rPr lang="es-CO" sz="2000" b="1" i="1" dirty="0">
                <a:solidFill>
                  <a:schemeClr val="bg1"/>
                </a:solidFill>
              </a:rPr>
              <a:t>(INSERT, UPDATE, DELETE)</a:t>
            </a:r>
          </a:p>
        </p:txBody>
      </p:sp>
      <p:cxnSp>
        <p:nvCxnSpPr>
          <p:cNvPr id="62" name="Conector: angular 61"/>
          <p:cNvCxnSpPr>
            <a:cxnSpLocks/>
          </p:cNvCxnSpPr>
          <p:nvPr/>
        </p:nvCxnSpPr>
        <p:spPr>
          <a:xfrm rot="16200000" flipV="1">
            <a:off x="5855292" y="3089432"/>
            <a:ext cx="3581110" cy="1655074"/>
          </a:xfrm>
          <a:prstGeom prst="bentConnector3">
            <a:avLst>
              <a:gd name="adj1" fmla="val 10083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7290441" y="5707524"/>
            <a:ext cx="2692649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O" sz="2000" dirty="0">
                <a:solidFill>
                  <a:schemeClr val="bg1"/>
                </a:solidFill>
              </a:rPr>
              <a:t>Indica la </a:t>
            </a:r>
            <a:r>
              <a:rPr lang="es-CO" sz="2000" b="1" dirty="0">
                <a:solidFill>
                  <a:schemeClr val="bg1"/>
                </a:solidFill>
              </a:rPr>
              <a:t>tabla/vista</a:t>
            </a:r>
            <a:r>
              <a:rPr lang="es-CO" sz="2000" dirty="0">
                <a:solidFill>
                  <a:schemeClr val="bg1"/>
                </a:solidFill>
              </a:rPr>
              <a:t> asociada con el disparador</a:t>
            </a:r>
            <a:endParaRPr lang="es-CO" sz="2000" b="1" i="1" dirty="0"/>
          </a:p>
        </p:txBody>
      </p:sp>
    </p:spTree>
    <p:extLst>
      <p:ext uri="{BB962C8B-B14F-4D97-AF65-F5344CB8AC3E}">
        <p14:creationId xmlns:p14="http://schemas.microsoft.com/office/powerpoint/2010/main" val="208704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D93995-CEBD-4EED-8373-7AE02AECD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0" t="17421" r="6159" b="7889"/>
          <a:stretch/>
        </p:blipFill>
        <p:spPr>
          <a:xfrm>
            <a:off x="1037700" y="1193582"/>
            <a:ext cx="5117877" cy="325935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34813"/>
            <a:ext cx="9905998" cy="1478570"/>
          </a:xfrm>
        </p:spPr>
        <p:txBody>
          <a:bodyPr/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SINTAXIS de los disparadores</a:t>
            </a:r>
            <a:endParaRPr lang="es-CO" cap="non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327076" y="1499822"/>
            <a:ext cx="4155931" cy="163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O" sz="2000" b="1" dirty="0">
                <a:solidFill>
                  <a:srgbClr val="00B050"/>
                </a:solidFill>
              </a:rPr>
              <a:t>OLD , NEW </a:t>
            </a:r>
            <a:r>
              <a:rPr lang="es-CO" sz="2000" dirty="0">
                <a:solidFill>
                  <a:schemeClr val="bg1"/>
                </a:solidFill>
              </a:rPr>
              <a:t>clausula opcional usada para escoger un nombre de correlación para referenciar los </a:t>
            </a:r>
            <a:r>
              <a:rPr lang="es-CO" sz="2000" b="1" dirty="0">
                <a:solidFill>
                  <a:schemeClr val="bg1"/>
                </a:solidFill>
              </a:rPr>
              <a:t>valores viejos</a:t>
            </a:r>
            <a:r>
              <a:rPr lang="es-CO" sz="2000" dirty="0">
                <a:solidFill>
                  <a:schemeClr val="bg1"/>
                </a:solidFill>
              </a:rPr>
              <a:t> y </a:t>
            </a:r>
            <a:r>
              <a:rPr lang="es-CO" sz="2000" b="1" dirty="0">
                <a:solidFill>
                  <a:schemeClr val="bg1"/>
                </a:solidFill>
              </a:rPr>
              <a:t>nuevos</a:t>
            </a:r>
            <a:r>
              <a:rPr lang="es-CO" sz="2000" dirty="0">
                <a:solidFill>
                  <a:schemeClr val="bg1"/>
                </a:solidFill>
              </a:rPr>
              <a:t> de la </a:t>
            </a:r>
            <a:r>
              <a:rPr lang="es-CO" sz="2000" b="1" dirty="0">
                <a:solidFill>
                  <a:schemeClr val="bg1"/>
                </a:solidFill>
              </a:rPr>
              <a:t>fila actual</a:t>
            </a:r>
          </a:p>
        </p:txBody>
      </p:sp>
      <p:cxnSp>
        <p:nvCxnSpPr>
          <p:cNvPr id="20" name="Conector: angular 19"/>
          <p:cNvCxnSpPr>
            <a:cxnSpLocks/>
          </p:cNvCxnSpPr>
          <p:nvPr/>
        </p:nvCxnSpPr>
        <p:spPr>
          <a:xfrm rot="10800000" flipV="1">
            <a:off x="4437776" y="2120603"/>
            <a:ext cx="2827090" cy="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010400" y="3604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264866" y="3268176"/>
            <a:ext cx="4902178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</a:rPr>
              <a:t>Oracle asume que las </a:t>
            </a:r>
            <a:r>
              <a:rPr lang="es-CO" b="1" dirty="0" err="1">
                <a:solidFill>
                  <a:schemeClr val="bg1"/>
                </a:solidFill>
              </a:rPr>
              <a:t>tuplas</a:t>
            </a:r>
            <a:r>
              <a:rPr lang="es-CO" b="1" dirty="0">
                <a:solidFill>
                  <a:schemeClr val="bg1"/>
                </a:solidFill>
              </a:rPr>
              <a:t> nuevas </a:t>
            </a:r>
            <a:r>
              <a:rPr lang="es-CO" dirty="0">
                <a:solidFill>
                  <a:schemeClr val="bg1"/>
                </a:solidFill>
              </a:rPr>
              <a:t>son referenciadas como “</a:t>
            </a:r>
            <a:r>
              <a:rPr lang="es-CO" b="1" i="1" dirty="0">
                <a:solidFill>
                  <a:schemeClr val="bg1"/>
                </a:solidFill>
              </a:rPr>
              <a:t>new</a:t>
            </a:r>
            <a:r>
              <a:rPr lang="es-CO" dirty="0">
                <a:solidFill>
                  <a:schemeClr val="bg1"/>
                </a:solidFill>
              </a:rPr>
              <a:t>”, y las </a:t>
            </a:r>
            <a:r>
              <a:rPr lang="es-CO" b="1" dirty="0" err="1">
                <a:solidFill>
                  <a:schemeClr val="bg1"/>
                </a:solidFill>
              </a:rPr>
              <a:t>tuplas</a:t>
            </a:r>
            <a:r>
              <a:rPr lang="es-CO" b="1" dirty="0">
                <a:solidFill>
                  <a:schemeClr val="bg1"/>
                </a:solidFill>
              </a:rPr>
              <a:t> viejas </a:t>
            </a:r>
            <a:r>
              <a:rPr lang="es-CO" dirty="0">
                <a:solidFill>
                  <a:schemeClr val="bg1"/>
                </a:solidFill>
              </a:rPr>
              <a:t>como “</a:t>
            </a:r>
            <a:r>
              <a:rPr lang="es-CO" b="1" i="1" dirty="0" err="1">
                <a:solidFill>
                  <a:schemeClr val="bg1"/>
                </a:solidFill>
              </a:rPr>
              <a:t>old</a:t>
            </a:r>
            <a:r>
              <a:rPr lang="es-CO" dirty="0">
                <a:solidFill>
                  <a:schemeClr val="bg1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</a:rPr>
              <a:t>En </a:t>
            </a:r>
            <a:r>
              <a:rPr lang="es-CO" b="1" dirty="0">
                <a:solidFill>
                  <a:schemeClr val="bg1"/>
                </a:solidFill>
              </a:rPr>
              <a:t>acciones</a:t>
            </a:r>
            <a:r>
              <a:rPr lang="es-CO" dirty="0">
                <a:solidFill>
                  <a:schemeClr val="bg1"/>
                </a:solidFill>
              </a:rPr>
              <a:t>, pero no en </a:t>
            </a:r>
            <a:r>
              <a:rPr lang="es-CO" b="1" dirty="0">
                <a:solidFill>
                  <a:schemeClr val="bg1"/>
                </a:solidFill>
              </a:rPr>
              <a:t>condiciones</a:t>
            </a:r>
            <a:r>
              <a:rPr lang="es-CO" dirty="0">
                <a:solidFill>
                  <a:schemeClr val="bg1"/>
                </a:solidFill>
              </a:rPr>
              <a:t>, se debe prefijar “</a:t>
            </a:r>
            <a:r>
              <a:rPr lang="es-CO" i="1" dirty="0">
                <a:solidFill>
                  <a:schemeClr val="bg1"/>
                </a:solidFill>
              </a:rPr>
              <a:t>new</a:t>
            </a:r>
            <a:r>
              <a:rPr lang="es-CO" dirty="0">
                <a:solidFill>
                  <a:schemeClr val="bg1"/>
                </a:solidFill>
              </a:rPr>
              <a:t>”, etc… por el símbolo dos puntos ( : )</a:t>
            </a:r>
            <a:endParaRPr lang="es-C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5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34813"/>
            <a:ext cx="9905998" cy="1478570"/>
          </a:xfrm>
        </p:spPr>
        <p:txBody>
          <a:bodyPr/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SINTAXIS de los disparadores</a:t>
            </a:r>
            <a:endParaRPr lang="es-CO" cap="non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010400" y="3604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cxnSp>
        <p:nvCxnSpPr>
          <p:cNvPr id="28" name="Conector: angular 27"/>
          <p:cNvCxnSpPr/>
          <p:nvPr/>
        </p:nvCxnSpPr>
        <p:spPr>
          <a:xfrm rot="16200000" flipV="1">
            <a:off x="3808688" y="3662913"/>
            <a:ext cx="795126" cy="678491"/>
          </a:xfrm>
          <a:prstGeom prst="bentConnector3">
            <a:avLst>
              <a:gd name="adj1" fmla="val 100000"/>
            </a:avLst>
          </a:prstGeom>
          <a:ln w="5715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453534-4904-4530-BE3F-EC173318E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0" t="17421" r="6159" b="7889"/>
          <a:stretch/>
        </p:blipFill>
        <p:spPr>
          <a:xfrm>
            <a:off x="1892523" y="1201971"/>
            <a:ext cx="5117877" cy="3259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E085BD-FBDB-489B-94E8-92DB807D8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523" y="4626717"/>
            <a:ext cx="6619875" cy="1504950"/>
          </a:xfrm>
          <a:prstGeom prst="rect">
            <a:avLst/>
          </a:prstGeom>
        </p:spPr>
      </p:pic>
      <p:cxnSp>
        <p:nvCxnSpPr>
          <p:cNvPr id="6" name="Conector: angular 19">
            <a:extLst>
              <a:ext uri="{FF2B5EF4-FFF2-40B4-BE49-F238E27FC236}">
                <a16:creationId xmlns:a16="http://schemas.microsoft.com/office/drawing/2014/main" id="{BE7A83F8-47FC-4E6B-84A8-2897B26B1C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85064" y="2137381"/>
            <a:ext cx="2827090" cy="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2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34813"/>
            <a:ext cx="9905998" cy="1478570"/>
          </a:xfrm>
        </p:spPr>
        <p:txBody>
          <a:bodyPr/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O" cap="non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6895" y="1263787"/>
            <a:ext cx="4404221" cy="1478570"/>
          </a:xfrm>
        </p:spPr>
        <p:txBody>
          <a:bodyPr anchor="t">
            <a:normAutofit fontScale="85000" lnSpcReduction="20000"/>
          </a:bodyPr>
          <a:lstStyle/>
          <a:p>
            <a:pPr algn="just"/>
            <a:r>
              <a:rPr lang="es-CO" sz="3200" dirty="0">
                <a:solidFill>
                  <a:schemeClr val="bg1"/>
                </a:solidFill>
              </a:rPr>
              <a:t>Escriba un </a:t>
            </a:r>
            <a:r>
              <a:rPr lang="es-CO" sz="3200" dirty="0" err="1">
                <a:solidFill>
                  <a:schemeClr val="bg1"/>
                </a:solidFill>
              </a:rPr>
              <a:t>trigger</a:t>
            </a:r>
            <a:r>
              <a:rPr lang="es-CO" sz="3200" dirty="0">
                <a:solidFill>
                  <a:schemeClr val="bg1"/>
                </a:solidFill>
              </a:rPr>
              <a:t> que siempre permita poner el titulo del libro en mayúscula.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BF1C1-E71D-4850-B64D-5246EA7D0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78" y="2928699"/>
            <a:ext cx="5657820" cy="2011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70B102-4F99-4425-A326-78615A144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3989" b="52671"/>
          <a:stretch/>
        </p:blipFill>
        <p:spPr>
          <a:xfrm>
            <a:off x="6094411" y="3247588"/>
            <a:ext cx="3390701" cy="832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4C672B-6345-41E7-94B6-BA65ED9B27EA}"/>
              </a:ext>
            </a:extLst>
          </p:cNvPr>
          <p:cNvSpPr txBox="1"/>
          <p:nvPr/>
        </p:nvSpPr>
        <p:spPr>
          <a:xfrm>
            <a:off x="6094411" y="4286877"/>
            <a:ext cx="316264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UPDATE BOOKS </a:t>
            </a:r>
            <a:br>
              <a:rPr lang="es-CO" dirty="0">
                <a:solidFill>
                  <a:srgbClr val="7030A0"/>
                </a:solidFill>
              </a:rPr>
            </a:br>
            <a:r>
              <a:rPr lang="es-CO" dirty="0">
                <a:solidFill>
                  <a:srgbClr val="7030A0"/>
                </a:solidFill>
              </a:rPr>
              <a:t>SET TITLE = 'Moby Dick2’ </a:t>
            </a:r>
          </a:p>
          <a:p>
            <a:r>
              <a:rPr lang="es-CO" dirty="0">
                <a:solidFill>
                  <a:srgbClr val="7030A0"/>
                </a:solidFill>
              </a:rPr>
              <a:t>WHERE BOOK_ID=‘A1111’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2FB675-C2E5-45A6-9D74-DD92447116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829"/>
          <a:stretch/>
        </p:blipFill>
        <p:spPr>
          <a:xfrm>
            <a:off x="6094411" y="5360823"/>
            <a:ext cx="2686269" cy="1104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BECC49-8958-4019-9312-14DD1F957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828" y="298633"/>
            <a:ext cx="4435710" cy="14785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349563-1FF8-4F4E-85DE-F770EE303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018" y="5126490"/>
            <a:ext cx="5772740" cy="13123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72D2CA-B7CD-413B-AC6B-F08432B1A0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211"/>
          <a:stretch/>
        </p:blipFill>
        <p:spPr>
          <a:xfrm>
            <a:off x="6077188" y="1957676"/>
            <a:ext cx="3438047" cy="1076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B87334-B2B0-4FCA-8EB7-E1BC37742B2D}"/>
              </a:ext>
            </a:extLst>
          </p:cNvPr>
          <p:cNvSpPr txBox="1"/>
          <p:nvPr/>
        </p:nvSpPr>
        <p:spPr>
          <a:xfrm>
            <a:off x="9625023" y="2467034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err="1">
                <a:solidFill>
                  <a:srgbClr val="7030A0"/>
                </a:solidFill>
              </a:rPr>
              <a:t>old.title</a:t>
            </a:r>
            <a:endParaRPr lang="es-CO" sz="2400" b="1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DE3E8-DC20-48D2-BFB8-1579AB14B647}"/>
              </a:ext>
            </a:extLst>
          </p:cNvPr>
          <p:cNvSpPr txBox="1"/>
          <p:nvPr/>
        </p:nvSpPr>
        <p:spPr>
          <a:xfrm>
            <a:off x="9763471" y="3618530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err="1">
                <a:solidFill>
                  <a:srgbClr val="7030A0"/>
                </a:solidFill>
              </a:rPr>
              <a:t>new.title</a:t>
            </a:r>
            <a:endParaRPr lang="es-CO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1893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D1EEF9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622</TotalTime>
  <Words>805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Slice</vt:lpstr>
      <vt:lpstr>PowerPoint Presentation</vt:lpstr>
      <vt:lpstr>SqL TRIGGERS (Disparadores)</vt:lpstr>
      <vt:lpstr>SqL TRIGGERS (Disparadores)</vt:lpstr>
      <vt:lpstr>SqL TRIGGERS (Disparadores)</vt:lpstr>
      <vt:lpstr>SqL TRIGGERS (Disparadores)</vt:lpstr>
      <vt:lpstr>SINTAXIS de los disparadores</vt:lpstr>
      <vt:lpstr>SINTAXIS de los disparadores</vt:lpstr>
      <vt:lpstr>SINTAXIS de los disparadores</vt:lpstr>
      <vt:lpstr>EJEMPLO</vt:lpstr>
      <vt:lpstr>SINTAXIS de los disparadores</vt:lpstr>
      <vt:lpstr>EJEMPLO</vt:lpstr>
      <vt:lpstr>Tipos de disparadores DML</vt:lpstr>
      <vt:lpstr>FOR EACH y STATEMENT</vt:lpstr>
      <vt:lpstr>EJEMPLO</vt:lpstr>
      <vt:lpstr>Ejemplo: BeerTrig</vt:lpstr>
      <vt:lpstr>BeerTrig en ORACLE SQL</vt:lpstr>
      <vt:lpstr>DIRECTRICES para diseñar disparadores </vt:lpstr>
      <vt:lpstr>Usando disparadores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unknown</dc:creator>
  <cp:lastModifiedBy>Julio Ernesto Carreno Vargas</cp:lastModifiedBy>
  <cp:revision>55</cp:revision>
  <dcterms:created xsi:type="dcterms:W3CDTF">2016-11-13T12:18:54Z</dcterms:created>
  <dcterms:modified xsi:type="dcterms:W3CDTF">2020-05-12T01:32:54Z</dcterms:modified>
</cp:coreProperties>
</file>