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8"/>
  </p:notesMasterIdLst>
  <p:handoutMasterIdLst>
    <p:handoutMasterId r:id="rId29"/>
  </p:handoutMasterIdLst>
  <p:sldIdLst>
    <p:sldId id="299" r:id="rId5"/>
    <p:sldId id="261" r:id="rId6"/>
    <p:sldId id="286" r:id="rId7"/>
    <p:sldId id="309" r:id="rId8"/>
    <p:sldId id="313" r:id="rId9"/>
    <p:sldId id="307" r:id="rId10"/>
    <p:sldId id="308" r:id="rId11"/>
    <p:sldId id="323" r:id="rId12"/>
    <p:sldId id="310" r:id="rId13"/>
    <p:sldId id="311" r:id="rId14"/>
    <p:sldId id="314" r:id="rId15"/>
    <p:sldId id="312" r:id="rId16"/>
    <p:sldId id="315" r:id="rId17"/>
    <p:sldId id="316" r:id="rId18"/>
    <p:sldId id="317" r:id="rId19"/>
    <p:sldId id="318" r:id="rId20"/>
    <p:sldId id="320" r:id="rId21"/>
    <p:sldId id="324" r:id="rId22"/>
    <p:sldId id="325" r:id="rId23"/>
    <p:sldId id="329" r:id="rId24"/>
    <p:sldId id="327" r:id="rId25"/>
    <p:sldId id="328"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9"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4/29/2020</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4/29/2020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4/29/2020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4/29/2020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4/29/2020</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4/29/2020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4/29/2020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4/29/2020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4/29/2020</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4/29/2020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4/29/2020</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4/29/2020</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4/29/2020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4/29/2020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4/29/2020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4/29/2020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4/29/2020</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t>Base de Datos</a:t>
            </a:r>
            <a:endParaRPr lang="en-US" sz="9600" dirty="0">
              <a:solidFill>
                <a:srgbClr val="FFFFFF"/>
              </a:solidFill>
              <a:latin typeface="+mj-lt"/>
            </a:endParaRP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err="1">
                <a:solidFill>
                  <a:srgbClr val="FFFFFF"/>
                </a:solidFill>
              </a:rPr>
              <a:t>transacciones</a:t>
            </a:r>
            <a:endParaRPr lang="en-US" sz="2400" cap="all" spc="200" dirty="0">
              <a:solidFill>
                <a:srgbClr val="FFFFFF"/>
              </a:solidFill>
            </a:endParaRPr>
          </a:p>
        </p:txBody>
      </p:sp>
    </p:spTree>
    <p:extLst>
      <p:ext uri="{BB962C8B-B14F-4D97-AF65-F5344CB8AC3E}">
        <p14:creationId xmlns:p14="http://schemas.microsoft.com/office/powerpoint/2010/main" val="412797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CFE-CAE4-4BD6-9D03-16B37791F52D}"/>
              </a:ext>
            </a:extLst>
          </p:cNvPr>
          <p:cNvSpPr>
            <a:spLocks noGrp="1"/>
          </p:cNvSpPr>
          <p:nvPr>
            <p:ph type="title"/>
          </p:nvPr>
        </p:nvSpPr>
        <p:spPr/>
        <p:txBody>
          <a:bodyPr/>
          <a:lstStyle/>
          <a:p>
            <a:r>
              <a:rPr lang="es-CO" dirty="0"/>
              <a:t>Pérdida de Actualizaciones</a:t>
            </a:r>
          </a:p>
        </p:txBody>
      </p:sp>
      <p:sp>
        <p:nvSpPr>
          <p:cNvPr id="3" name="Content Placeholder 2">
            <a:extLst>
              <a:ext uri="{FF2B5EF4-FFF2-40B4-BE49-F238E27FC236}">
                <a16:creationId xmlns:a16="http://schemas.microsoft.com/office/drawing/2014/main" id="{FFF32791-2D80-4592-B466-2AAECD7D6AAB}"/>
              </a:ext>
            </a:extLst>
          </p:cNvPr>
          <p:cNvSpPr>
            <a:spLocks noGrp="1"/>
          </p:cNvSpPr>
          <p:nvPr>
            <p:ph idx="1"/>
          </p:nvPr>
        </p:nvSpPr>
        <p:spPr>
          <a:xfrm>
            <a:off x="1216548" y="2108201"/>
            <a:ext cx="4653029" cy="3760891"/>
          </a:xfrm>
        </p:spPr>
        <p:txBody>
          <a:bodyPr>
            <a:normAutofit/>
          </a:bodyPr>
          <a:lstStyle/>
          <a:p>
            <a:r>
              <a:rPr lang="es-CO" sz="2800" dirty="0"/>
              <a:t>John y Marsha usan la </a:t>
            </a:r>
            <a:r>
              <a:rPr lang="es-CO" sz="2800" i="1" u="sng" dirty="0"/>
              <a:t>misma</a:t>
            </a:r>
            <a:r>
              <a:rPr lang="es-CO" sz="2800" dirty="0"/>
              <a:t> </a:t>
            </a:r>
            <a:r>
              <a:rPr lang="es-CO" sz="2800" i="1" u="sng" dirty="0"/>
              <a:t>cuenta</a:t>
            </a:r>
            <a:r>
              <a:rPr lang="es-CO" sz="2800" dirty="0"/>
              <a:t> de forma </a:t>
            </a:r>
            <a:r>
              <a:rPr lang="es-CO" sz="2800" i="1" u="sng" dirty="0"/>
              <a:t>concurrente,</a:t>
            </a:r>
            <a:r>
              <a:rPr lang="es-CO" sz="2800" dirty="0"/>
              <a:t> o sea, intentan retirar al mismo tiempo desde diferentes computadores</a:t>
            </a:r>
          </a:p>
          <a:p>
            <a:r>
              <a:rPr lang="es-CO" sz="2800" dirty="0"/>
              <a:t>Al final el saldo debería ser  $500; y cada uno ve saldos erróneos</a:t>
            </a:r>
          </a:p>
          <a:p>
            <a:endParaRPr lang="es-CO" sz="2800" dirty="0"/>
          </a:p>
        </p:txBody>
      </p:sp>
      <p:pic>
        <p:nvPicPr>
          <p:cNvPr id="4" name="Picture 3">
            <a:extLst>
              <a:ext uri="{FF2B5EF4-FFF2-40B4-BE49-F238E27FC236}">
                <a16:creationId xmlns:a16="http://schemas.microsoft.com/office/drawing/2014/main" id="{1A75563A-1685-4FE7-AEED-F7148737BF9C}"/>
              </a:ext>
            </a:extLst>
          </p:cNvPr>
          <p:cNvPicPr>
            <a:picLocks noChangeAspect="1"/>
          </p:cNvPicPr>
          <p:nvPr/>
        </p:nvPicPr>
        <p:blipFill>
          <a:blip r:embed="rId2"/>
          <a:stretch>
            <a:fillRect/>
          </a:stretch>
        </p:blipFill>
        <p:spPr>
          <a:xfrm>
            <a:off x="6496335" y="1737360"/>
            <a:ext cx="4894475" cy="4530235"/>
          </a:xfrm>
          <a:prstGeom prst="rect">
            <a:avLst/>
          </a:prstGeom>
        </p:spPr>
      </p:pic>
    </p:spTree>
    <p:extLst>
      <p:ext uri="{BB962C8B-B14F-4D97-AF65-F5344CB8AC3E}">
        <p14:creationId xmlns:p14="http://schemas.microsoft.com/office/powerpoint/2010/main" val="25388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CFE-CAE4-4BD6-9D03-16B37791F52D}"/>
              </a:ext>
            </a:extLst>
          </p:cNvPr>
          <p:cNvSpPr>
            <a:spLocks noGrp="1"/>
          </p:cNvSpPr>
          <p:nvPr>
            <p:ph type="title"/>
          </p:nvPr>
        </p:nvSpPr>
        <p:spPr/>
        <p:txBody>
          <a:bodyPr/>
          <a:lstStyle/>
          <a:p>
            <a:r>
              <a:rPr lang="es-CO" dirty="0"/>
              <a:t>Lectura Sucia</a:t>
            </a:r>
          </a:p>
        </p:txBody>
      </p:sp>
      <p:sp>
        <p:nvSpPr>
          <p:cNvPr id="3" name="Content Placeholder 2">
            <a:extLst>
              <a:ext uri="{FF2B5EF4-FFF2-40B4-BE49-F238E27FC236}">
                <a16:creationId xmlns:a16="http://schemas.microsoft.com/office/drawing/2014/main" id="{FFF32791-2D80-4592-B466-2AAECD7D6AAB}"/>
              </a:ext>
            </a:extLst>
          </p:cNvPr>
          <p:cNvSpPr>
            <a:spLocks noGrp="1"/>
          </p:cNvSpPr>
          <p:nvPr>
            <p:ph idx="1"/>
          </p:nvPr>
        </p:nvSpPr>
        <p:spPr>
          <a:xfrm>
            <a:off x="1216548" y="2108201"/>
            <a:ext cx="4653029" cy="3760891"/>
          </a:xfrm>
        </p:spPr>
        <p:txBody>
          <a:bodyPr>
            <a:normAutofit/>
          </a:bodyPr>
          <a:lstStyle/>
          <a:p>
            <a:r>
              <a:rPr lang="es-CO" sz="2800" dirty="0"/>
              <a:t>Cuando Alice hace </a:t>
            </a:r>
            <a:r>
              <a:rPr lang="es-CO" sz="2800" i="1" u="sng" dirty="0" err="1"/>
              <a:t>Rollback</a:t>
            </a:r>
            <a:r>
              <a:rPr lang="es-CO" sz="2800" dirty="0"/>
              <a:t>; los datos que tiene Bob quedan sucios; ya que el titulo que leyó jamás va a existir en la base de datos</a:t>
            </a:r>
          </a:p>
        </p:txBody>
      </p:sp>
      <p:pic>
        <p:nvPicPr>
          <p:cNvPr id="6" name="Picture 5" descr="A screenshot of a cell phone&#10;&#10;Description automatically generated">
            <a:extLst>
              <a:ext uri="{FF2B5EF4-FFF2-40B4-BE49-F238E27FC236}">
                <a16:creationId xmlns:a16="http://schemas.microsoft.com/office/drawing/2014/main" id="{4B6006CB-0B7E-4B5E-8A83-530B13B50D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0146" y="1645920"/>
            <a:ext cx="5591442" cy="3056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773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CFE-CAE4-4BD6-9D03-16B37791F52D}"/>
              </a:ext>
            </a:extLst>
          </p:cNvPr>
          <p:cNvSpPr>
            <a:spLocks noGrp="1"/>
          </p:cNvSpPr>
          <p:nvPr>
            <p:ph type="title"/>
          </p:nvPr>
        </p:nvSpPr>
        <p:spPr/>
        <p:txBody>
          <a:bodyPr/>
          <a:lstStyle/>
          <a:p>
            <a:r>
              <a:rPr lang="es-CO" dirty="0"/>
              <a:t>Lectura No Repetible</a:t>
            </a:r>
          </a:p>
        </p:txBody>
      </p:sp>
      <p:sp>
        <p:nvSpPr>
          <p:cNvPr id="3" name="Content Placeholder 2">
            <a:extLst>
              <a:ext uri="{FF2B5EF4-FFF2-40B4-BE49-F238E27FC236}">
                <a16:creationId xmlns:a16="http://schemas.microsoft.com/office/drawing/2014/main" id="{FFF32791-2D80-4592-B466-2AAECD7D6AAB}"/>
              </a:ext>
            </a:extLst>
          </p:cNvPr>
          <p:cNvSpPr>
            <a:spLocks noGrp="1"/>
          </p:cNvSpPr>
          <p:nvPr>
            <p:ph idx="1"/>
          </p:nvPr>
        </p:nvSpPr>
        <p:spPr>
          <a:xfrm>
            <a:off x="496390" y="2108201"/>
            <a:ext cx="5373188" cy="3760891"/>
          </a:xfrm>
        </p:spPr>
        <p:txBody>
          <a:bodyPr>
            <a:normAutofit fontScale="70000" lnSpcReduction="20000"/>
          </a:bodyPr>
          <a:lstStyle/>
          <a:p>
            <a:r>
              <a:rPr lang="es-CO" sz="2800" dirty="0"/>
              <a:t>Alice y Bob comienzan dos transacciones de la base de datos. Bob lee el registro de publicación y el valor de la columna de </a:t>
            </a:r>
            <a:r>
              <a:rPr lang="es-CO" sz="2800" i="1" u="sng" dirty="0"/>
              <a:t>título</a:t>
            </a:r>
            <a:r>
              <a:rPr lang="es-CO" sz="2800" dirty="0"/>
              <a:t> es </a:t>
            </a:r>
            <a:r>
              <a:rPr lang="es-CO" sz="2800" i="1" u="sng" dirty="0"/>
              <a:t>Transacciones</a:t>
            </a:r>
            <a:r>
              <a:rPr lang="es-CO" sz="2800" dirty="0"/>
              <a:t>. Alice modifica el </a:t>
            </a:r>
            <a:r>
              <a:rPr lang="es-CO" sz="2800" i="1" u="sng" dirty="0"/>
              <a:t>título</a:t>
            </a:r>
            <a:r>
              <a:rPr lang="es-CO" sz="2800" dirty="0"/>
              <a:t> de un registro de publicación dado al valor de </a:t>
            </a:r>
            <a:r>
              <a:rPr lang="es-CO" sz="2800" i="1" u="sng" dirty="0"/>
              <a:t>ACID</a:t>
            </a:r>
            <a:r>
              <a:rPr lang="es-CO" sz="2800" dirty="0"/>
              <a:t>. Alice confirma su transacción de base de datos. Si Bob vuelve a leer el registro de publicación, observará una versión diferente de esta fila de la tabla.</a:t>
            </a:r>
          </a:p>
          <a:p>
            <a:r>
              <a:rPr lang="es-CO" sz="2800" dirty="0"/>
              <a:t>Bob lee dos veces (SELECT) en la segunda lectura ya ve otra cosa; esto es; </a:t>
            </a:r>
            <a:r>
              <a:rPr lang="es-CO" sz="3400" i="1" u="sng" dirty="0"/>
              <a:t>lo que vio al inicio de la transacción ya no lo ve nuevamente</a:t>
            </a:r>
            <a:endParaRPr lang="es-CO" sz="2800" i="1" u="sng" dirty="0"/>
          </a:p>
        </p:txBody>
      </p:sp>
      <p:pic>
        <p:nvPicPr>
          <p:cNvPr id="6" name="Picture 5" descr="A screenshot of a cell phone&#10;&#10;Description automatically generated">
            <a:extLst>
              <a:ext uri="{FF2B5EF4-FFF2-40B4-BE49-F238E27FC236}">
                <a16:creationId xmlns:a16="http://schemas.microsoft.com/office/drawing/2014/main" id="{C6B2001A-DBB0-4EC1-B76C-E9054CEBFA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994" y="2108201"/>
            <a:ext cx="5646824" cy="3561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BBC794A-8D31-465D-91D9-396E0578656A}"/>
              </a:ext>
            </a:extLst>
          </p:cNvPr>
          <p:cNvCxnSpPr/>
          <p:nvPr/>
        </p:nvCxnSpPr>
        <p:spPr>
          <a:xfrm>
            <a:off x="10868297" y="3979817"/>
            <a:ext cx="0" cy="1071154"/>
          </a:xfrm>
          <a:prstGeom prst="straightConnector1">
            <a:avLst/>
          </a:prstGeom>
          <a:ln w="7620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7079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CFE-CAE4-4BD6-9D03-16B37791F52D}"/>
              </a:ext>
            </a:extLst>
          </p:cNvPr>
          <p:cNvSpPr>
            <a:spLocks noGrp="1"/>
          </p:cNvSpPr>
          <p:nvPr>
            <p:ph type="title"/>
          </p:nvPr>
        </p:nvSpPr>
        <p:spPr/>
        <p:txBody>
          <a:bodyPr/>
          <a:lstStyle/>
          <a:p>
            <a:r>
              <a:rPr lang="es-CO" dirty="0"/>
              <a:t>Fantasmas</a:t>
            </a:r>
          </a:p>
        </p:txBody>
      </p:sp>
      <p:sp>
        <p:nvSpPr>
          <p:cNvPr id="3" name="Content Placeholder 2">
            <a:extLst>
              <a:ext uri="{FF2B5EF4-FFF2-40B4-BE49-F238E27FC236}">
                <a16:creationId xmlns:a16="http://schemas.microsoft.com/office/drawing/2014/main" id="{FFF32791-2D80-4592-B466-2AAECD7D6AAB}"/>
              </a:ext>
            </a:extLst>
          </p:cNvPr>
          <p:cNvSpPr>
            <a:spLocks noGrp="1"/>
          </p:cNvSpPr>
          <p:nvPr>
            <p:ph idx="1"/>
          </p:nvPr>
        </p:nvSpPr>
        <p:spPr>
          <a:xfrm>
            <a:off x="368890" y="2099371"/>
            <a:ext cx="5152344" cy="3760891"/>
          </a:xfrm>
        </p:spPr>
        <p:txBody>
          <a:bodyPr>
            <a:normAutofit fontScale="62500" lnSpcReduction="20000"/>
          </a:bodyPr>
          <a:lstStyle/>
          <a:p>
            <a:r>
              <a:rPr lang="es-CO" sz="2800" dirty="0"/>
              <a:t>Alice y Bob comienzan dos transacciones de la base de datos. Bob lee todos los registros </a:t>
            </a:r>
            <a:r>
              <a:rPr lang="es-CO" sz="2800" dirty="0" err="1"/>
              <a:t>post_comment</a:t>
            </a:r>
            <a:r>
              <a:rPr lang="es-CO" sz="2800" dirty="0"/>
              <a:t> asociados con la fila de la publicación con el valor de identificador de 1 (que son los id 1 al 3). Alice agrega un nuevo registro 4 </a:t>
            </a:r>
            <a:r>
              <a:rPr lang="es-CO" sz="2800" dirty="0" err="1"/>
              <a:t>post_comment</a:t>
            </a:r>
            <a:r>
              <a:rPr lang="es-CO" sz="2800" dirty="0"/>
              <a:t> que está asociado con la fila de la publicación que tiene el valor identificador de 1. Alice confirma su transacción de base de datos. Si Bob vuelve a leer los registros </a:t>
            </a:r>
            <a:r>
              <a:rPr lang="es-CO" sz="2800" dirty="0" err="1"/>
              <a:t>post_comment</a:t>
            </a:r>
            <a:r>
              <a:rPr lang="es-CO" sz="2800" dirty="0"/>
              <a:t> que tienen el valor de columna </a:t>
            </a:r>
            <a:r>
              <a:rPr lang="es-CO" sz="2800" dirty="0" err="1"/>
              <a:t>post_id</a:t>
            </a:r>
            <a:r>
              <a:rPr lang="es-CO" sz="2800" dirty="0"/>
              <a:t> igual a 1, observará una versión diferente de este conjunto de resultados.</a:t>
            </a:r>
          </a:p>
          <a:p>
            <a:r>
              <a:rPr lang="es-CO" sz="2800" dirty="0"/>
              <a:t>El registro 4 es un fantasma ya que </a:t>
            </a:r>
            <a:r>
              <a:rPr lang="es-CO" sz="3800" b="1" i="1" u="sng" dirty="0"/>
              <a:t>no estaba inicialmente.</a:t>
            </a:r>
            <a:endParaRPr lang="es-CO" sz="2800" b="1" i="1" u="sng" dirty="0"/>
          </a:p>
        </p:txBody>
      </p:sp>
      <p:pic>
        <p:nvPicPr>
          <p:cNvPr id="5" name="Picture 4" descr="A screenshot of a cell phone&#10;&#10;Description automatically generated">
            <a:extLst>
              <a:ext uri="{FF2B5EF4-FFF2-40B4-BE49-F238E27FC236}">
                <a16:creationId xmlns:a16="http://schemas.microsoft.com/office/drawing/2014/main" id="{67F1D7B5-039A-4ED5-89EB-B9EEC6E71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7029" y="1959428"/>
            <a:ext cx="6253952" cy="410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C83A800A-8F41-4FE2-9EDD-0A4BB03C642A}"/>
              </a:ext>
            </a:extLst>
          </p:cNvPr>
          <p:cNvCxnSpPr>
            <a:cxnSpLocks/>
          </p:cNvCxnSpPr>
          <p:nvPr/>
        </p:nvCxnSpPr>
        <p:spPr>
          <a:xfrm>
            <a:off x="11599817" y="4293326"/>
            <a:ext cx="0" cy="818606"/>
          </a:xfrm>
          <a:prstGeom prst="straightConnector1">
            <a:avLst/>
          </a:prstGeom>
          <a:ln w="7620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56560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D7F-2D00-434E-AD7D-AA7943478BD5}"/>
              </a:ext>
            </a:extLst>
          </p:cNvPr>
          <p:cNvSpPr>
            <a:spLocks noGrp="1"/>
          </p:cNvSpPr>
          <p:nvPr>
            <p:ph type="title"/>
          </p:nvPr>
        </p:nvSpPr>
        <p:spPr/>
        <p:txBody>
          <a:bodyPr/>
          <a:lstStyle/>
          <a:p>
            <a:r>
              <a:rPr lang="es-CO" dirty="0"/>
              <a:t>Protección contra caídas</a:t>
            </a:r>
          </a:p>
        </p:txBody>
      </p:sp>
      <p:sp>
        <p:nvSpPr>
          <p:cNvPr id="3" name="Content Placeholder 2">
            <a:extLst>
              <a:ext uri="{FF2B5EF4-FFF2-40B4-BE49-F238E27FC236}">
                <a16:creationId xmlns:a16="http://schemas.microsoft.com/office/drawing/2014/main" id="{692C8FFB-C312-43E2-9B9F-D46A2E3EA144}"/>
              </a:ext>
            </a:extLst>
          </p:cNvPr>
          <p:cNvSpPr>
            <a:spLocks noGrp="1"/>
          </p:cNvSpPr>
          <p:nvPr>
            <p:ph idx="1"/>
          </p:nvPr>
        </p:nvSpPr>
        <p:spPr>
          <a:xfrm>
            <a:off x="5425440" y="2108201"/>
            <a:ext cx="5849508" cy="3760891"/>
          </a:xfrm>
        </p:spPr>
        <p:txBody>
          <a:bodyPr/>
          <a:lstStyle/>
          <a:p>
            <a:endParaRPr lang="es-CO" dirty="0"/>
          </a:p>
          <a:p>
            <a:endParaRPr lang="es-CO" dirty="0"/>
          </a:p>
          <a:p>
            <a:endParaRPr lang="es-CO" dirty="0"/>
          </a:p>
          <a:p>
            <a:r>
              <a:rPr lang="es-CO" dirty="0"/>
              <a:t>Si en este punto se pierde conexión de red, o se cae la base de datos; la transacción quedaría incompleta. Se descontó del saldo de una cuenta, pero no se aumentó el saldo de la otra cuenta.</a:t>
            </a:r>
          </a:p>
          <a:p>
            <a:endParaRPr lang="es-CO" dirty="0"/>
          </a:p>
        </p:txBody>
      </p:sp>
      <p:pic>
        <p:nvPicPr>
          <p:cNvPr id="4" name="Picture 3">
            <a:extLst>
              <a:ext uri="{FF2B5EF4-FFF2-40B4-BE49-F238E27FC236}">
                <a16:creationId xmlns:a16="http://schemas.microsoft.com/office/drawing/2014/main" id="{6AEA9406-C32C-46B0-B4BC-E41543964194}"/>
              </a:ext>
            </a:extLst>
          </p:cNvPr>
          <p:cNvPicPr>
            <a:picLocks noChangeAspect="1"/>
          </p:cNvPicPr>
          <p:nvPr/>
        </p:nvPicPr>
        <p:blipFill>
          <a:blip r:embed="rId2"/>
          <a:stretch>
            <a:fillRect/>
          </a:stretch>
        </p:blipFill>
        <p:spPr>
          <a:xfrm>
            <a:off x="917052" y="2108201"/>
            <a:ext cx="4238625" cy="3067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710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E01A-0647-4D43-B824-0D454C5F19C4}"/>
              </a:ext>
            </a:extLst>
          </p:cNvPr>
          <p:cNvSpPr>
            <a:spLocks noGrp="1"/>
          </p:cNvSpPr>
          <p:nvPr>
            <p:ph type="title"/>
          </p:nvPr>
        </p:nvSpPr>
        <p:spPr/>
        <p:txBody>
          <a:bodyPr/>
          <a:lstStyle/>
          <a:p>
            <a:r>
              <a:rPr lang="es-CO" dirty="0"/>
              <a:t>Base de datos con Transacciones</a:t>
            </a:r>
          </a:p>
        </p:txBody>
      </p:sp>
      <p:sp>
        <p:nvSpPr>
          <p:cNvPr id="3" name="Content Placeholder 2">
            <a:extLst>
              <a:ext uri="{FF2B5EF4-FFF2-40B4-BE49-F238E27FC236}">
                <a16:creationId xmlns:a16="http://schemas.microsoft.com/office/drawing/2014/main" id="{6010C55C-9815-4394-9EB6-AE184CB05829}"/>
              </a:ext>
            </a:extLst>
          </p:cNvPr>
          <p:cNvSpPr>
            <a:spLocks noGrp="1"/>
          </p:cNvSpPr>
          <p:nvPr>
            <p:ph idx="1"/>
          </p:nvPr>
        </p:nvSpPr>
        <p:spPr/>
        <p:txBody>
          <a:bodyPr>
            <a:normAutofit/>
          </a:bodyPr>
          <a:lstStyle/>
          <a:p>
            <a:r>
              <a:rPr lang="es-CO" sz="2800" dirty="0"/>
              <a:t>Una transacción en = una o más operaciones, que reflejan una sola transición del mundo real</a:t>
            </a:r>
          </a:p>
          <a:p>
            <a:r>
              <a:rPr lang="es-CO" sz="2800" dirty="0"/>
              <a:t>Al usar transacciones, todos los problemas anteriores desaparecen</a:t>
            </a:r>
          </a:p>
          <a:p>
            <a:r>
              <a:rPr lang="es-CO" sz="2800" dirty="0"/>
              <a:t>La base de datos usa mecanismos de:</a:t>
            </a:r>
          </a:p>
          <a:p>
            <a:pPr lvl="1"/>
            <a:r>
              <a:rPr lang="es-CO" sz="2600" dirty="0"/>
              <a:t>Control de concurrencia</a:t>
            </a:r>
          </a:p>
          <a:p>
            <a:pPr lvl="1"/>
            <a:r>
              <a:rPr lang="es-CO" sz="2600" dirty="0"/>
              <a:t>Recuperación </a:t>
            </a:r>
          </a:p>
        </p:txBody>
      </p:sp>
    </p:spTree>
    <p:extLst>
      <p:ext uri="{BB962C8B-B14F-4D97-AF65-F5344CB8AC3E}">
        <p14:creationId xmlns:p14="http://schemas.microsoft.com/office/powerpoint/2010/main" val="29245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E11A-7531-4117-B466-545FCDBA5FB7}"/>
              </a:ext>
            </a:extLst>
          </p:cNvPr>
          <p:cNvSpPr>
            <a:spLocks noGrp="1"/>
          </p:cNvSpPr>
          <p:nvPr>
            <p:ph type="title"/>
          </p:nvPr>
        </p:nvSpPr>
        <p:spPr/>
        <p:txBody>
          <a:bodyPr/>
          <a:lstStyle/>
          <a:p>
            <a:r>
              <a:rPr lang="es-CO" dirty="0"/>
              <a:t>Transacciones SQL</a:t>
            </a:r>
          </a:p>
        </p:txBody>
      </p:sp>
      <p:sp>
        <p:nvSpPr>
          <p:cNvPr id="3" name="Content Placeholder 2">
            <a:extLst>
              <a:ext uri="{FF2B5EF4-FFF2-40B4-BE49-F238E27FC236}">
                <a16:creationId xmlns:a16="http://schemas.microsoft.com/office/drawing/2014/main" id="{7BF71FD8-C4F7-4953-AD91-32AD7EC6FCCA}"/>
              </a:ext>
            </a:extLst>
          </p:cNvPr>
          <p:cNvSpPr>
            <a:spLocks noGrp="1"/>
          </p:cNvSpPr>
          <p:nvPr>
            <p:ph idx="1"/>
          </p:nvPr>
        </p:nvSpPr>
        <p:spPr>
          <a:xfrm>
            <a:off x="450192" y="1968863"/>
            <a:ext cx="5793854" cy="4240347"/>
          </a:xfrm>
        </p:spPr>
        <p:txBody>
          <a:bodyPr>
            <a:normAutofit fontScale="85000" lnSpcReduction="20000"/>
          </a:bodyPr>
          <a:lstStyle/>
          <a:p>
            <a:r>
              <a:rPr lang="es-CO" sz="2400" dirty="0"/>
              <a:t>La norma SQL especifica el comienzo de una transacción.</a:t>
            </a:r>
          </a:p>
          <a:p>
            <a:pPr lvl="1"/>
            <a:r>
              <a:rPr lang="es-CO" sz="2000" dirty="0"/>
              <a:t>BEGIN TRANSACTION</a:t>
            </a:r>
          </a:p>
          <a:p>
            <a:pPr lvl="1"/>
            <a:r>
              <a:rPr lang="es-CO" sz="2000" dirty="0"/>
              <a:t>END TRANSACTION</a:t>
            </a:r>
          </a:p>
          <a:p>
            <a:r>
              <a:rPr lang="es-CO" sz="2400" dirty="0"/>
              <a:t>Las transacciones se terminan con una de las instrucciones SQL siguientes:</a:t>
            </a:r>
          </a:p>
          <a:p>
            <a:pPr lvl="1"/>
            <a:r>
              <a:rPr lang="es-CO" sz="2000" dirty="0"/>
              <a:t>COMMIT: compromete la transacción actual, completa la transacción. Las modificaciones se hacen permanentes en la base de datos.</a:t>
            </a:r>
          </a:p>
          <a:p>
            <a:pPr lvl="1"/>
            <a:r>
              <a:rPr lang="es-CO" sz="2000" dirty="0"/>
              <a:t>ROLLBACK: provoca que la transacción actual termine, pero abortando, no hay efectos en la base de datos, las modificaciones son ignoradas.</a:t>
            </a:r>
          </a:p>
          <a:p>
            <a:r>
              <a:rPr lang="es-CO" sz="2200" dirty="0"/>
              <a:t>Puede haber transacciones explícitas o implícitas</a:t>
            </a:r>
          </a:p>
          <a:p>
            <a:r>
              <a:rPr lang="es-CO" sz="2200" dirty="0"/>
              <a:t>En Oracle las transacciones son implícitas</a:t>
            </a:r>
          </a:p>
        </p:txBody>
      </p:sp>
      <p:sp>
        <p:nvSpPr>
          <p:cNvPr id="7" name="TextBox 6">
            <a:extLst>
              <a:ext uri="{FF2B5EF4-FFF2-40B4-BE49-F238E27FC236}">
                <a16:creationId xmlns:a16="http://schemas.microsoft.com/office/drawing/2014/main" id="{74443BA8-D1D3-4DAA-9666-59B86F2649C7}"/>
              </a:ext>
            </a:extLst>
          </p:cNvPr>
          <p:cNvSpPr txBox="1"/>
          <p:nvPr/>
        </p:nvSpPr>
        <p:spPr>
          <a:xfrm>
            <a:off x="6676959" y="1905506"/>
            <a:ext cx="4865756" cy="3046988"/>
          </a:xfrm>
          <a:prstGeom prst="rect">
            <a:avLst/>
          </a:prstGeom>
          <a:solidFill>
            <a:schemeClr val="accent4">
              <a:lumMod val="20000"/>
              <a:lumOff val="80000"/>
            </a:schemeClr>
          </a:solidFill>
          <a:ln>
            <a:solidFill>
              <a:schemeClr val="tx1"/>
            </a:solidFill>
          </a:ln>
        </p:spPr>
        <p:txBody>
          <a:bodyPr wrap="none" rtlCol="0">
            <a:spAutoFit/>
          </a:bodyPr>
          <a:lstStyle/>
          <a:p>
            <a:r>
              <a:rPr lang="en-US" sz="2400" dirty="0"/>
              <a:t>BEGIN TRANSACTION interest;</a:t>
            </a:r>
          </a:p>
          <a:p>
            <a:endParaRPr lang="en-US" sz="2400" dirty="0"/>
          </a:p>
          <a:p>
            <a:r>
              <a:rPr lang="en-US" sz="2400" dirty="0"/>
              <a:t>UPDATE Account</a:t>
            </a:r>
          </a:p>
          <a:p>
            <a:r>
              <a:rPr lang="en-US" sz="2400" dirty="0"/>
              <a:t>SET balance = balance * 1.02;</a:t>
            </a:r>
          </a:p>
          <a:p>
            <a:endParaRPr lang="en-US" sz="2400" dirty="0"/>
          </a:p>
          <a:p>
            <a:r>
              <a:rPr lang="en-US" sz="2400" dirty="0"/>
              <a:t>DELETE FROM Account where id = 15;</a:t>
            </a:r>
          </a:p>
          <a:p>
            <a:endParaRPr lang="en-US" sz="2400" dirty="0"/>
          </a:p>
          <a:p>
            <a:r>
              <a:rPr lang="en-US" sz="2400" dirty="0"/>
              <a:t>COMMIT TRANSACTION interest;</a:t>
            </a:r>
          </a:p>
        </p:txBody>
      </p:sp>
    </p:spTree>
    <p:extLst>
      <p:ext uri="{BB962C8B-B14F-4D97-AF65-F5344CB8AC3E}">
        <p14:creationId xmlns:p14="http://schemas.microsoft.com/office/powerpoint/2010/main" val="244555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F25E-2179-432A-8C4A-3E7BDEB13E01}"/>
              </a:ext>
            </a:extLst>
          </p:cNvPr>
          <p:cNvSpPr>
            <a:spLocks noGrp="1"/>
          </p:cNvSpPr>
          <p:nvPr>
            <p:ph type="title"/>
          </p:nvPr>
        </p:nvSpPr>
        <p:spPr/>
        <p:txBody>
          <a:bodyPr/>
          <a:lstStyle/>
          <a:p>
            <a:r>
              <a:rPr lang="es-CO" dirty="0"/>
              <a:t>Planificación (Schedule)</a:t>
            </a:r>
          </a:p>
        </p:txBody>
      </p:sp>
      <p:sp>
        <p:nvSpPr>
          <p:cNvPr id="3" name="Content Placeholder 2">
            <a:extLst>
              <a:ext uri="{FF2B5EF4-FFF2-40B4-BE49-F238E27FC236}">
                <a16:creationId xmlns:a16="http://schemas.microsoft.com/office/drawing/2014/main" id="{EB73A3D7-1EC2-48A9-B4C0-84E675F33C93}"/>
              </a:ext>
            </a:extLst>
          </p:cNvPr>
          <p:cNvSpPr>
            <a:spLocks noGrp="1"/>
          </p:cNvSpPr>
          <p:nvPr>
            <p:ph idx="1"/>
          </p:nvPr>
        </p:nvSpPr>
        <p:spPr/>
        <p:txBody>
          <a:bodyPr>
            <a:normAutofit/>
          </a:bodyPr>
          <a:lstStyle/>
          <a:p>
            <a:r>
              <a:rPr lang="es-CO" sz="2800" dirty="0"/>
              <a:t>Representa el orden cronológico en el que se ejecutan las instrucciones de diferentes transacciones concurrentes.</a:t>
            </a:r>
          </a:p>
        </p:txBody>
      </p:sp>
      <p:pic>
        <p:nvPicPr>
          <p:cNvPr id="4" name="Picture 3">
            <a:extLst>
              <a:ext uri="{FF2B5EF4-FFF2-40B4-BE49-F238E27FC236}">
                <a16:creationId xmlns:a16="http://schemas.microsoft.com/office/drawing/2014/main" id="{0AD8BA13-D092-45A5-A22A-D1417E82CCCD}"/>
              </a:ext>
            </a:extLst>
          </p:cNvPr>
          <p:cNvPicPr>
            <a:picLocks noChangeAspect="1"/>
          </p:cNvPicPr>
          <p:nvPr/>
        </p:nvPicPr>
        <p:blipFill>
          <a:blip r:embed="rId2"/>
          <a:stretch>
            <a:fillRect/>
          </a:stretch>
        </p:blipFill>
        <p:spPr>
          <a:xfrm>
            <a:off x="2190615" y="3363383"/>
            <a:ext cx="6195740" cy="2439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351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158-58EF-4E83-96B5-367F035174DA}"/>
              </a:ext>
            </a:extLst>
          </p:cNvPr>
          <p:cNvSpPr>
            <a:spLocks noGrp="1"/>
          </p:cNvSpPr>
          <p:nvPr>
            <p:ph type="title"/>
          </p:nvPr>
        </p:nvSpPr>
        <p:spPr/>
        <p:txBody>
          <a:bodyPr/>
          <a:lstStyle/>
          <a:p>
            <a:r>
              <a:rPr lang="es-CO" dirty="0"/>
              <a:t>Propiedades de una transacción</a:t>
            </a:r>
          </a:p>
        </p:txBody>
      </p:sp>
      <p:sp>
        <p:nvSpPr>
          <p:cNvPr id="3" name="Content Placeholder 2">
            <a:extLst>
              <a:ext uri="{FF2B5EF4-FFF2-40B4-BE49-F238E27FC236}">
                <a16:creationId xmlns:a16="http://schemas.microsoft.com/office/drawing/2014/main" id="{E8D24AE8-5EF2-4E64-BDB7-082EC07F6429}"/>
              </a:ext>
            </a:extLst>
          </p:cNvPr>
          <p:cNvSpPr>
            <a:spLocks noGrp="1"/>
          </p:cNvSpPr>
          <p:nvPr>
            <p:ph idx="1"/>
          </p:nvPr>
        </p:nvSpPr>
        <p:spPr>
          <a:xfrm>
            <a:off x="1216547" y="2108201"/>
            <a:ext cx="5262629" cy="3760891"/>
          </a:xfrm>
        </p:spPr>
        <p:txBody>
          <a:bodyPr>
            <a:normAutofit/>
          </a:bodyPr>
          <a:lstStyle/>
          <a:p>
            <a:r>
              <a:rPr lang="es-CO" sz="2800" dirty="0"/>
              <a:t>Es necesario que las transacciones tengan las propiedades ACID:</a:t>
            </a:r>
          </a:p>
          <a:p>
            <a:pPr lvl="1"/>
            <a:r>
              <a:rPr lang="es-CO" sz="2400" dirty="0"/>
              <a:t>Atomicidad ( </a:t>
            </a:r>
            <a:r>
              <a:rPr lang="es-CO" sz="2400" b="1" dirty="0" err="1"/>
              <a:t>A</a:t>
            </a:r>
            <a:r>
              <a:rPr lang="es-CO" sz="2400" dirty="0" err="1"/>
              <a:t>tomic</a:t>
            </a:r>
            <a:r>
              <a:rPr lang="es-CO" sz="2400" dirty="0"/>
              <a:t> )</a:t>
            </a:r>
          </a:p>
          <a:p>
            <a:pPr lvl="1"/>
            <a:r>
              <a:rPr lang="es-CO" sz="2400" dirty="0"/>
              <a:t>Consistencia ( </a:t>
            </a:r>
            <a:r>
              <a:rPr lang="es-CO" sz="2400" b="1" dirty="0" err="1"/>
              <a:t>C</a:t>
            </a:r>
            <a:r>
              <a:rPr lang="es-CO" sz="2400" dirty="0" err="1"/>
              <a:t>onsistent</a:t>
            </a:r>
            <a:r>
              <a:rPr lang="es-CO" sz="2400" dirty="0"/>
              <a:t> )</a:t>
            </a:r>
          </a:p>
          <a:p>
            <a:pPr lvl="1"/>
            <a:r>
              <a:rPr lang="es-CO" sz="2400" dirty="0"/>
              <a:t>Aislamiento ( </a:t>
            </a:r>
            <a:r>
              <a:rPr lang="es-CO" sz="2400" b="1" dirty="0" err="1"/>
              <a:t>I</a:t>
            </a:r>
            <a:r>
              <a:rPr lang="es-CO" sz="2400" dirty="0" err="1"/>
              <a:t>solated</a:t>
            </a:r>
            <a:r>
              <a:rPr lang="es-CO" sz="2400" dirty="0"/>
              <a:t> )</a:t>
            </a:r>
          </a:p>
          <a:p>
            <a:pPr lvl="1"/>
            <a:r>
              <a:rPr lang="es-CO" sz="2400" dirty="0"/>
              <a:t>Durabilidad ( </a:t>
            </a:r>
            <a:r>
              <a:rPr lang="es-CO" sz="2400" b="1" dirty="0"/>
              <a:t>D</a:t>
            </a:r>
            <a:r>
              <a:rPr lang="es-CO" sz="2400" dirty="0"/>
              <a:t>urable )</a:t>
            </a:r>
          </a:p>
        </p:txBody>
      </p:sp>
      <p:pic>
        <p:nvPicPr>
          <p:cNvPr id="5" name="Picture 4" descr="A screenshot of a cell phone&#10;&#10;Description automatically generated">
            <a:extLst>
              <a:ext uri="{FF2B5EF4-FFF2-40B4-BE49-F238E27FC236}">
                <a16:creationId xmlns:a16="http://schemas.microsoft.com/office/drawing/2014/main" id="{E8660F93-3A46-439C-B7A1-317B69C40B50}"/>
              </a:ext>
            </a:extLst>
          </p:cNvPr>
          <p:cNvPicPr>
            <a:picLocks noChangeAspect="1"/>
          </p:cNvPicPr>
          <p:nvPr/>
        </p:nvPicPr>
        <p:blipFill rotWithShape="1">
          <a:blip r:embed="rId2">
            <a:extLst>
              <a:ext uri="{28A0092B-C50C-407E-A947-70E740481C1C}">
                <a14:useLocalDpi xmlns:a14="http://schemas.microsoft.com/office/drawing/2010/main" val="0"/>
              </a:ext>
            </a:extLst>
          </a:blip>
          <a:srcRect l="61121"/>
          <a:stretch/>
        </p:blipFill>
        <p:spPr>
          <a:xfrm>
            <a:off x="7463244" y="1763487"/>
            <a:ext cx="3196047" cy="4625606"/>
          </a:xfrm>
          <a:prstGeom prst="rect">
            <a:avLst/>
          </a:prstGeom>
        </p:spPr>
      </p:pic>
    </p:spTree>
    <p:extLst>
      <p:ext uri="{BB962C8B-B14F-4D97-AF65-F5344CB8AC3E}">
        <p14:creationId xmlns:p14="http://schemas.microsoft.com/office/powerpoint/2010/main" val="47326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208D-6862-44E8-A0F4-47931197B459}"/>
              </a:ext>
            </a:extLst>
          </p:cNvPr>
          <p:cNvSpPr>
            <a:spLocks noGrp="1"/>
          </p:cNvSpPr>
          <p:nvPr>
            <p:ph type="title"/>
          </p:nvPr>
        </p:nvSpPr>
        <p:spPr/>
        <p:txBody>
          <a:bodyPr/>
          <a:lstStyle/>
          <a:p>
            <a:r>
              <a:rPr lang="es-CO" dirty="0"/>
              <a:t>Atomicidad ( </a:t>
            </a:r>
            <a:r>
              <a:rPr lang="es-CO" dirty="0" err="1"/>
              <a:t>Atomic</a:t>
            </a:r>
            <a:r>
              <a:rPr lang="es-CO" dirty="0"/>
              <a:t> )</a:t>
            </a:r>
          </a:p>
        </p:txBody>
      </p:sp>
      <p:sp>
        <p:nvSpPr>
          <p:cNvPr id="3" name="Content Placeholder 2">
            <a:extLst>
              <a:ext uri="{FF2B5EF4-FFF2-40B4-BE49-F238E27FC236}">
                <a16:creationId xmlns:a16="http://schemas.microsoft.com/office/drawing/2014/main" id="{642A916B-71D7-437C-887D-D24EB77B8103}"/>
              </a:ext>
            </a:extLst>
          </p:cNvPr>
          <p:cNvSpPr>
            <a:spLocks noGrp="1"/>
          </p:cNvSpPr>
          <p:nvPr>
            <p:ph idx="1"/>
          </p:nvPr>
        </p:nvSpPr>
        <p:spPr>
          <a:xfrm>
            <a:off x="1216549" y="2108201"/>
            <a:ext cx="5297462" cy="3760891"/>
          </a:xfrm>
        </p:spPr>
        <p:txBody>
          <a:bodyPr>
            <a:normAutofit lnSpcReduction="10000"/>
          </a:bodyPr>
          <a:lstStyle/>
          <a:p>
            <a:r>
              <a:rPr lang="es-CO" sz="2800" dirty="0"/>
              <a:t>la transacción , bien , se ejecuta de manera completa o no se ejecuta.</a:t>
            </a:r>
          </a:p>
          <a:p>
            <a:r>
              <a:rPr lang="es-CO" sz="2800" dirty="0"/>
              <a:t>Los DBMS realizan el manejo automático de las transacciones; en este caso; asegura la </a:t>
            </a:r>
            <a:r>
              <a:rPr lang="es-CO" sz="2800" b="1" i="1" u="sng" dirty="0"/>
              <a:t>Atomicidad</a:t>
            </a:r>
            <a:r>
              <a:rPr lang="es-CO" sz="2800" dirty="0"/>
              <a:t> de la transacción.</a:t>
            </a:r>
          </a:p>
          <a:p>
            <a:pPr lvl="1"/>
            <a:r>
              <a:rPr lang="es-CO" sz="2600" dirty="0"/>
              <a:t>Si en alguna sentencia existe un error se deshacen las tres </a:t>
            </a:r>
            <a:r>
              <a:rPr lang="es-CO" sz="2600" dirty="0" err="1"/>
              <a:t>senetencias</a:t>
            </a:r>
            <a:endParaRPr lang="es-CO" sz="2600" dirty="0"/>
          </a:p>
          <a:p>
            <a:pPr lvl="1"/>
            <a:endParaRPr lang="es-CO" sz="2600" dirty="0"/>
          </a:p>
        </p:txBody>
      </p:sp>
      <p:pic>
        <p:nvPicPr>
          <p:cNvPr id="5" name="Picture 4" descr="A screenshot of a cell phone&#10;&#10;Description automatically generated">
            <a:extLst>
              <a:ext uri="{FF2B5EF4-FFF2-40B4-BE49-F238E27FC236}">
                <a16:creationId xmlns:a16="http://schemas.microsoft.com/office/drawing/2014/main" id="{C420F61B-567F-4EF2-80CA-6043B5279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209" y="1342908"/>
            <a:ext cx="3766471" cy="2750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screenshot of text&#10;&#10;Description automatically generated">
            <a:extLst>
              <a:ext uri="{FF2B5EF4-FFF2-40B4-BE49-F238E27FC236}">
                <a16:creationId xmlns:a16="http://schemas.microsoft.com/office/drawing/2014/main" id="{6E0F44E7-B3B4-4AAB-9F96-EA824B76A3C7}"/>
              </a:ext>
            </a:extLst>
          </p:cNvPr>
          <p:cNvPicPr>
            <a:picLocks noChangeAspect="1"/>
          </p:cNvPicPr>
          <p:nvPr/>
        </p:nvPicPr>
        <p:blipFill rotWithShape="1">
          <a:blip r:embed="rId3">
            <a:extLst>
              <a:ext uri="{28A0092B-C50C-407E-A947-70E740481C1C}">
                <a14:useLocalDpi xmlns:a14="http://schemas.microsoft.com/office/drawing/2010/main" val="0"/>
              </a:ext>
            </a:extLst>
          </a:blip>
          <a:srcRect t="23262" b="15113"/>
          <a:stretch/>
        </p:blipFill>
        <p:spPr>
          <a:xfrm>
            <a:off x="7472401" y="4312422"/>
            <a:ext cx="3503050" cy="2158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8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74766" y="1885125"/>
            <a:ext cx="3586267" cy="2093975"/>
          </a:xfrm>
        </p:spPr>
        <p:txBody>
          <a:bodyPr/>
          <a:lstStyle/>
          <a:p>
            <a:r>
              <a:rPr lang="en-US" dirty="0"/>
              <a:t>Base de Datos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sz="3600" b="1" i="1" u="sng" dirty="0" err="1">
                <a:effectLst>
                  <a:outerShdw blurRad="38100" dist="38100" dir="2700000" algn="tl">
                    <a:srgbClr val="000000">
                      <a:alpha val="43137"/>
                    </a:srgbClr>
                  </a:outerShdw>
                </a:effectLst>
              </a:rPr>
              <a:t>Introducción</a:t>
            </a:r>
            <a:r>
              <a:rPr lang="en-US" sz="3600" b="1" i="1" u="sng" dirty="0">
                <a:effectLst>
                  <a:outerShdw blurRad="38100" dist="38100" dir="2700000" algn="tl">
                    <a:srgbClr val="000000">
                      <a:alpha val="43137"/>
                    </a:srgbClr>
                  </a:outerShdw>
                </a:effectLst>
              </a:rPr>
              <a:t> a </a:t>
            </a:r>
            <a:r>
              <a:rPr lang="en-US" sz="3600" b="1" i="1" u="sng" dirty="0" err="1">
                <a:effectLst>
                  <a:outerShdw blurRad="38100" dist="38100" dir="2700000" algn="tl">
                    <a:srgbClr val="000000">
                      <a:alpha val="43137"/>
                    </a:srgbClr>
                  </a:outerShdw>
                </a:effectLst>
              </a:rPr>
              <a:t>Transacciones</a:t>
            </a:r>
            <a:endParaRPr lang="en-US" dirty="0"/>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360F-2D35-4EB9-8AF1-F9D3A00C5FF4}"/>
              </a:ext>
            </a:extLst>
          </p:cNvPr>
          <p:cNvSpPr>
            <a:spLocks noGrp="1"/>
          </p:cNvSpPr>
          <p:nvPr>
            <p:ph type="title"/>
          </p:nvPr>
        </p:nvSpPr>
        <p:spPr/>
        <p:txBody>
          <a:bodyPr/>
          <a:lstStyle/>
          <a:p>
            <a:r>
              <a:rPr lang="es-CO" dirty="0"/>
              <a:t>Durabilidad ( Durable )</a:t>
            </a:r>
          </a:p>
        </p:txBody>
      </p:sp>
      <p:sp>
        <p:nvSpPr>
          <p:cNvPr id="3" name="Content Placeholder 2">
            <a:extLst>
              <a:ext uri="{FF2B5EF4-FFF2-40B4-BE49-F238E27FC236}">
                <a16:creationId xmlns:a16="http://schemas.microsoft.com/office/drawing/2014/main" id="{4C710DF6-1332-48C7-9776-7D8FB4EB665F}"/>
              </a:ext>
            </a:extLst>
          </p:cNvPr>
          <p:cNvSpPr>
            <a:spLocks noGrp="1"/>
          </p:cNvSpPr>
          <p:nvPr>
            <p:ph idx="1"/>
          </p:nvPr>
        </p:nvSpPr>
        <p:spPr/>
        <p:txBody>
          <a:bodyPr>
            <a:normAutofit/>
          </a:bodyPr>
          <a:lstStyle/>
          <a:p>
            <a:r>
              <a:rPr lang="es-CO" sz="2800" dirty="0"/>
              <a:t>Una vez que la transacción se ha comprometido, las actualizaciones hechas por la transacción no se pierden incluso si hay un fallo del sistema, dicho de otro modo, los efectos de un proceso no se pierden si el sistema falla.</a:t>
            </a:r>
          </a:p>
        </p:txBody>
      </p:sp>
    </p:spTree>
    <p:extLst>
      <p:ext uri="{BB962C8B-B14F-4D97-AF65-F5344CB8AC3E}">
        <p14:creationId xmlns:p14="http://schemas.microsoft.com/office/powerpoint/2010/main" val="313523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208D-6862-44E8-A0F4-47931197B459}"/>
              </a:ext>
            </a:extLst>
          </p:cNvPr>
          <p:cNvSpPr>
            <a:spLocks noGrp="1"/>
          </p:cNvSpPr>
          <p:nvPr>
            <p:ph type="title"/>
          </p:nvPr>
        </p:nvSpPr>
        <p:spPr/>
        <p:txBody>
          <a:bodyPr/>
          <a:lstStyle/>
          <a:p>
            <a:r>
              <a:rPr lang="es-CO" dirty="0"/>
              <a:t>Consistencia ( </a:t>
            </a:r>
            <a:r>
              <a:rPr lang="es-CO" dirty="0" err="1"/>
              <a:t>Consistent</a:t>
            </a:r>
            <a:r>
              <a:rPr lang="es-CO" dirty="0"/>
              <a:t> )</a:t>
            </a:r>
          </a:p>
        </p:txBody>
      </p:sp>
      <p:sp>
        <p:nvSpPr>
          <p:cNvPr id="3" name="Content Placeholder 2">
            <a:extLst>
              <a:ext uri="{FF2B5EF4-FFF2-40B4-BE49-F238E27FC236}">
                <a16:creationId xmlns:a16="http://schemas.microsoft.com/office/drawing/2014/main" id="{642A916B-71D7-437C-887D-D24EB77B8103}"/>
              </a:ext>
            </a:extLst>
          </p:cNvPr>
          <p:cNvSpPr>
            <a:spLocks noGrp="1"/>
          </p:cNvSpPr>
          <p:nvPr>
            <p:ph idx="1"/>
          </p:nvPr>
        </p:nvSpPr>
        <p:spPr/>
        <p:txBody>
          <a:bodyPr>
            <a:normAutofit/>
          </a:bodyPr>
          <a:lstStyle/>
          <a:p>
            <a:r>
              <a:rPr lang="es-CO" sz="2800" dirty="0"/>
              <a:t>la base de datos después de la transacción debe estar en un estado consistente, esto es, las restricciones de la base de datos deben conservarse.</a:t>
            </a:r>
          </a:p>
          <a:p>
            <a:r>
              <a:rPr lang="es-CO" sz="2800" dirty="0"/>
              <a:t>Ejemplo: la transacción no puede romper las llaves primarias, llaves foráneas, constraints, …</a:t>
            </a:r>
          </a:p>
        </p:txBody>
      </p:sp>
    </p:spTree>
    <p:extLst>
      <p:ext uri="{BB962C8B-B14F-4D97-AF65-F5344CB8AC3E}">
        <p14:creationId xmlns:p14="http://schemas.microsoft.com/office/powerpoint/2010/main" val="203829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36B4-305D-4A44-8264-0241B02A92FB}"/>
              </a:ext>
            </a:extLst>
          </p:cNvPr>
          <p:cNvSpPr>
            <a:spLocks noGrp="1"/>
          </p:cNvSpPr>
          <p:nvPr>
            <p:ph type="title"/>
          </p:nvPr>
        </p:nvSpPr>
        <p:spPr/>
        <p:txBody>
          <a:bodyPr/>
          <a:lstStyle/>
          <a:p>
            <a:r>
              <a:rPr lang="es-CO" dirty="0"/>
              <a:t>Aislamiento ( </a:t>
            </a:r>
            <a:r>
              <a:rPr lang="es-CO" dirty="0" err="1"/>
              <a:t>Isolated</a:t>
            </a:r>
            <a:r>
              <a:rPr lang="es-CO" dirty="0"/>
              <a:t> )</a:t>
            </a:r>
          </a:p>
        </p:txBody>
      </p:sp>
      <p:sp>
        <p:nvSpPr>
          <p:cNvPr id="3" name="Content Placeholder 2">
            <a:extLst>
              <a:ext uri="{FF2B5EF4-FFF2-40B4-BE49-F238E27FC236}">
                <a16:creationId xmlns:a16="http://schemas.microsoft.com/office/drawing/2014/main" id="{D26B1F96-F792-4EAD-BF8A-29843987D92C}"/>
              </a:ext>
            </a:extLst>
          </p:cNvPr>
          <p:cNvSpPr>
            <a:spLocks noGrp="1"/>
          </p:cNvSpPr>
          <p:nvPr>
            <p:ph idx="1"/>
          </p:nvPr>
        </p:nvSpPr>
        <p:spPr>
          <a:xfrm>
            <a:off x="1066799" y="1873070"/>
            <a:ext cx="5839097" cy="4040050"/>
          </a:xfrm>
        </p:spPr>
        <p:txBody>
          <a:bodyPr>
            <a:normAutofit fontScale="85000" lnSpcReduction="20000"/>
          </a:bodyPr>
          <a:lstStyle/>
          <a:p>
            <a:r>
              <a:rPr lang="es-CO" sz="2800" dirty="0"/>
              <a:t>Asegura que, en la ejecución concurrente de transacciones, ellas estén aisladas entre sí, de tal manera que cada una tiene la impresión de que ninguna otra transacción se ejecuta concurrentemente con ella.</a:t>
            </a:r>
          </a:p>
          <a:p>
            <a:r>
              <a:rPr lang="es-CO" sz="2800" dirty="0"/>
              <a:t>El usuario ve como que un solo proceso se ejecuta a la vez.</a:t>
            </a:r>
          </a:p>
          <a:p>
            <a:r>
              <a:rPr lang="es-CO" sz="2800" dirty="0"/>
              <a:t>En el ejemplo, las sentencias que realice T1 sobre X y Y no deberían introducir inconsistencias (sucias, fantasmas, …) cuando T2 ejecute sus operaciones sobre X y Y al mismo tiempo que T1.</a:t>
            </a:r>
          </a:p>
        </p:txBody>
      </p:sp>
      <p:pic>
        <p:nvPicPr>
          <p:cNvPr id="5" name="Picture 4" descr="A screenshot of a cell phone&#10;&#10;Description automatically generated">
            <a:extLst>
              <a:ext uri="{FF2B5EF4-FFF2-40B4-BE49-F238E27FC236}">
                <a16:creationId xmlns:a16="http://schemas.microsoft.com/office/drawing/2014/main" id="{CC7F252B-0A77-47CB-BA4D-140E3AE48376}"/>
              </a:ext>
            </a:extLst>
          </p:cNvPr>
          <p:cNvPicPr>
            <a:picLocks noChangeAspect="1"/>
          </p:cNvPicPr>
          <p:nvPr/>
        </p:nvPicPr>
        <p:blipFill rotWithShape="1">
          <a:blip r:embed="rId2">
            <a:extLst>
              <a:ext uri="{28A0092B-C50C-407E-A947-70E740481C1C}">
                <a14:useLocalDpi xmlns:a14="http://schemas.microsoft.com/office/drawing/2010/main" val="0"/>
              </a:ext>
            </a:extLst>
          </a:blip>
          <a:srcRect l="5200" t="22983" r="6845" b="23440"/>
          <a:stretch/>
        </p:blipFill>
        <p:spPr>
          <a:xfrm>
            <a:off x="7289074" y="1873070"/>
            <a:ext cx="4188823" cy="2551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083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Referencias</a:t>
            </a:r>
          </a:p>
        </p:txBody>
      </p:sp>
      <p:sp>
        <p:nvSpPr>
          <p:cNvPr id="3" name="Marcador de contenido 2"/>
          <p:cNvSpPr>
            <a:spLocks noGrp="1"/>
          </p:cNvSpPr>
          <p:nvPr>
            <p:ph idx="1"/>
          </p:nvPr>
        </p:nvSpPr>
        <p:spPr/>
        <p:txBody>
          <a:bodyPr/>
          <a:lstStyle/>
          <a:p>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r>
              <a:rPr lang="en-US" altLang="en-US" b="1" dirty="0">
                <a:solidFill>
                  <a:srgbClr val="002060"/>
                </a:solidFill>
              </a:rPr>
              <a:t>©</a:t>
            </a:r>
            <a:r>
              <a:rPr lang="en-US" altLang="en-US" b="1" dirty="0" err="1">
                <a:solidFill>
                  <a:srgbClr val="002060"/>
                </a:solidFill>
              </a:rPr>
              <a:t>Silberschatz</a:t>
            </a:r>
            <a:r>
              <a:rPr lang="en-US" altLang="en-US" b="1" dirty="0">
                <a:solidFill>
                  <a:srgbClr val="002060"/>
                </a:solidFill>
              </a:rPr>
              <a:t>, </a:t>
            </a:r>
            <a:r>
              <a:rPr lang="en-US" altLang="en-US" b="1" dirty="0" err="1">
                <a:solidFill>
                  <a:srgbClr val="002060"/>
                </a:solidFill>
              </a:rPr>
              <a:t>Korth</a:t>
            </a:r>
            <a:r>
              <a:rPr lang="en-US" altLang="en-US" b="1" dirty="0">
                <a:solidFill>
                  <a:srgbClr val="002060"/>
                </a:solidFill>
              </a:rPr>
              <a:t> and </a:t>
            </a:r>
            <a:r>
              <a:rPr lang="en-US" altLang="en-US" b="1" dirty="0" err="1">
                <a:solidFill>
                  <a:srgbClr val="002060"/>
                </a:solidFill>
              </a:rPr>
              <a:t>Sudarshan</a:t>
            </a:r>
            <a:r>
              <a:rPr lang="en-US" altLang="en-US" b="1" dirty="0">
                <a:solidFill>
                  <a:srgbClr val="002060"/>
                </a:solidFill>
              </a:rPr>
              <a:t>, 2019</a:t>
            </a:r>
          </a:p>
          <a:p>
            <a:pPr marL="0" indent="0">
              <a:buNone/>
            </a:pPr>
            <a:endParaRPr lang="es-CO" dirty="0">
              <a:hlinkClick r:id="" action="ppaction://noaction"/>
            </a:endParaRPr>
          </a:p>
        </p:txBody>
      </p:sp>
    </p:spTree>
    <p:extLst>
      <p:ext uri="{BB962C8B-B14F-4D97-AF65-F5344CB8AC3E}">
        <p14:creationId xmlns:p14="http://schemas.microsoft.com/office/powerpoint/2010/main" val="375362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err="1"/>
              <a:t>Transacciones</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a:xfrm>
            <a:off x="1066800" y="1737360"/>
            <a:ext cx="10058400" cy="3760891"/>
          </a:xfrm>
        </p:spPr>
        <p:txBody>
          <a:bodyPr>
            <a:normAutofit/>
          </a:bodyPr>
          <a:lstStyle/>
          <a:p>
            <a:r>
              <a:rPr lang="es-CO" sz="2800" dirty="0"/>
              <a:t>El problema: una aplicación debe realizar varias escrituras y lecturas en la base de datos, como una unidad (transacción); esto es; se hace todo o no se hace nada.</a:t>
            </a:r>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err="1"/>
              <a:t>Transacciones</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a:xfrm>
            <a:off x="1066800" y="1737360"/>
            <a:ext cx="10058400" cy="3760891"/>
          </a:xfrm>
        </p:spPr>
        <p:txBody>
          <a:bodyPr>
            <a:normAutofit/>
          </a:bodyPr>
          <a:lstStyle/>
          <a:p>
            <a:r>
              <a:rPr lang="es-CO" sz="2800" dirty="0"/>
              <a:t>Solución: Una transacción es una unidad de la ejecución de un programa que accede y posiblemente actualiza varios elementos de datos.</a:t>
            </a:r>
          </a:p>
          <a:p>
            <a:endParaRPr lang="es-CO" sz="2800" dirty="0"/>
          </a:p>
        </p:txBody>
      </p:sp>
      <p:pic>
        <p:nvPicPr>
          <p:cNvPr id="7" name="Picture 6">
            <a:extLst>
              <a:ext uri="{FF2B5EF4-FFF2-40B4-BE49-F238E27FC236}">
                <a16:creationId xmlns:a16="http://schemas.microsoft.com/office/drawing/2014/main" id="{469295C4-7F17-444C-84AB-218374762AA5}"/>
              </a:ext>
            </a:extLst>
          </p:cNvPr>
          <p:cNvPicPr>
            <a:picLocks noChangeAspect="1"/>
          </p:cNvPicPr>
          <p:nvPr/>
        </p:nvPicPr>
        <p:blipFill>
          <a:blip r:embed="rId2"/>
          <a:stretch>
            <a:fillRect/>
          </a:stretch>
        </p:blipFill>
        <p:spPr>
          <a:xfrm>
            <a:off x="2146918" y="3617805"/>
            <a:ext cx="4615819" cy="2051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74637DE-8E23-4193-B876-161FC91598FB}"/>
              </a:ext>
            </a:extLst>
          </p:cNvPr>
          <p:cNvPicPr>
            <a:picLocks noChangeAspect="1"/>
          </p:cNvPicPr>
          <p:nvPr/>
        </p:nvPicPr>
        <p:blipFill>
          <a:blip r:embed="rId3"/>
          <a:stretch>
            <a:fillRect/>
          </a:stretch>
        </p:blipFill>
        <p:spPr>
          <a:xfrm>
            <a:off x="7474287" y="3617805"/>
            <a:ext cx="2416253" cy="1342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653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err="1"/>
              <a:t>Transacciones</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a:xfrm>
            <a:off x="1066800" y="1737360"/>
            <a:ext cx="10058400" cy="3760891"/>
          </a:xfrm>
        </p:spPr>
        <p:txBody>
          <a:bodyPr>
            <a:normAutofit/>
          </a:bodyPr>
          <a:lstStyle/>
          <a:p>
            <a:r>
              <a:rPr lang="es-CO" sz="2800" dirty="0"/>
              <a:t>Una transacción:</a:t>
            </a:r>
          </a:p>
          <a:p>
            <a:pPr lvl="1"/>
            <a:r>
              <a:rPr lang="es-CO" sz="2600" dirty="0"/>
              <a:t>Inicia</a:t>
            </a:r>
          </a:p>
          <a:p>
            <a:pPr lvl="1"/>
            <a:r>
              <a:rPr lang="es-CO" sz="2600" dirty="0"/>
              <a:t>Se las sentencias SQL</a:t>
            </a:r>
          </a:p>
          <a:p>
            <a:pPr lvl="1"/>
            <a:r>
              <a:rPr lang="es-CO" sz="2600" dirty="0"/>
              <a:t>Termina en una de las siguientes operaciones:</a:t>
            </a:r>
          </a:p>
          <a:p>
            <a:pPr lvl="2"/>
            <a:r>
              <a:rPr lang="es-CO" sz="2200" dirty="0" err="1"/>
              <a:t>Commit</a:t>
            </a:r>
            <a:r>
              <a:rPr lang="es-CO" sz="2200" dirty="0"/>
              <a:t>: comprometerse</a:t>
            </a:r>
          </a:p>
          <a:p>
            <a:pPr lvl="2"/>
            <a:r>
              <a:rPr lang="es-CO" sz="2200" dirty="0"/>
              <a:t>O </a:t>
            </a:r>
            <a:r>
              <a:rPr lang="es-CO" sz="2200" dirty="0" err="1"/>
              <a:t>Rollback</a:t>
            </a:r>
            <a:r>
              <a:rPr lang="es-CO" sz="2200" dirty="0"/>
              <a:t> : deshacer</a:t>
            </a:r>
          </a:p>
          <a:p>
            <a:endParaRPr lang="es-CO" sz="2800" dirty="0"/>
          </a:p>
        </p:txBody>
      </p:sp>
      <p:pic>
        <p:nvPicPr>
          <p:cNvPr id="1026" name="Picture 2" descr="Handling Concurrency Conflicts in EF Core - Omar AbdelFattah - Medium">
            <a:extLst>
              <a:ext uri="{FF2B5EF4-FFF2-40B4-BE49-F238E27FC236}">
                <a16:creationId xmlns:a16="http://schemas.microsoft.com/office/drawing/2014/main" id="{81D9153A-FDE5-4109-ACBA-0293B1400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103" y="4300878"/>
            <a:ext cx="3324225"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28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s-CO" dirty="0"/>
              <a:t>Ejecución concurrente</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p:txBody>
          <a:bodyPr>
            <a:normAutofit/>
          </a:bodyPr>
          <a:lstStyle/>
          <a:p>
            <a:r>
              <a:rPr lang="es-CO" sz="2800" dirty="0"/>
              <a:t>Los sistemas de bases de datos son normalmente accedidos por muchos usuarios o procesos al mismo tiempo, haciendo modificaciones o consultas.</a:t>
            </a:r>
          </a:p>
        </p:txBody>
      </p:sp>
    </p:spTree>
    <p:extLst>
      <p:ext uri="{BB962C8B-B14F-4D97-AF65-F5344CB8AC3E}">
        <p14:creationId xmlns:p14="http://schemas.microsoft.com/office/powerpoint/2010/main" val="16774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s-CO" dirty="0"/>
              <a:t>Ejecución concurrente</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p:txBody>
          <a:bodyPr>
            <a:normAutofit/>
          </a:bodyPr>
          <a:lstStyle/>
          <a:p>
            <a:r>
              <a:rPr lang="es-CO" sz="2800" dirty="0"/>
              <a:t>Cuando varias transacciones se ejecutan concurrentemente en la base de datos, puede que deje de conservarse la </a:t>
            </a:r>
            <a:r>
              <a:rPr lang="es-CO" sz="2800" i="1" u="sng" dirty="0"/>
              <a:t>consistencia</a:t>
            </a:r>
            <a:r>
              <a:rPr lang="es-CO" sz="2800" i="1" dirty="0"/>
              <a:t> </a:t>
            </a:r>
            <a:r>
              <a:rPr lang="es-CO" sz="2800" dirty="0"/>
              <a:t>de los datos. Es por tanto necesario que el sistema controle la interacción entre las transacciones concurrentes.</a:t>
            </a:r>
          </a:p>
        </p:txBody>
      </p:sp>
    </p:spTree>
    <p:extLst>
      <p:ext uri="{BB962C8B-B14F-4D97-AF65-F5344CB8AC3E}">
        <p14:creationId xmlns:p14="http://schemas.microsoft.com/office/powerpoint/2010/main" val="296073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s-CO" dirty="0"/>
              <a:t>Ejecución concurrente</a:t>
            </a:r>
            <a:endParaRPr lang="en-IN" dirty="0"/>
          </a:p>
        </p:txBody>
      </p:sp>
      <p:sp>
        <p:nvSpPr>
          <p:cNvPr id="3" name="Content Placeholder 2">
            <a:extLst>
              <a:ext uri="{FF2B5EF4-FFF2-40B4-BE49-F238E27FC236}">
                <a16:creationId xmlns:a16="http://schemas.microsoft.com/office/drawing/2014/main" id="{C86176F1-3E74-4FCD-ACBC-BFD2876EDC66}"/>
              </a:ext>
            </a:extLst>
          </p:cNvPr>
          <p:cNvSpPr>
            <a:spLocks noGrp="1"/>
          </p:cNvSpPr>
          <p:nvPr>
            <p:ph idx="1"/>
          </p:nvPr>
        </p:nvSpPr>
        <p:spPr/>
        <p:txBody>
          <a:bodyPr>
            <a:normAutofit/>
          </a:bodyPr>
          <a:lstStyle/>
          <a:p>
            <a:r>
              <a:rPr lang="es-CO" sz="2800" dirty="0"/>
              <a:t>La ejecución concurrente de transacciones mejora la productividad y la utilización del sistema, y también reduce el tiempo de espera de las transacciones.</a:t>
            </a:r>
          </a:p>
          <a:p>
            <a:r>
              <a:rPr lang="es-CO" sz="2800" u="sng" dirty="0"/>
              <a:t>Tradeoff: Si permito acceso concurrente puedo perder integridad de datos; pero si la prohíbo pierdo productividad y los tiempos de respuesta se aumentan</a:t>
            </a:r>
          </a:p>
        </p:txBody>
      </p:sp>
    </p:spTree>
    <p:extLst>
      <p:ext uri="{BB962C8B-B14F-4D97-AF65-F5344CB8AC3E}">
        <p14:creationId xmlns:p14="http://schemas.microsoft.com/office/powerpoint/2010/main" val="293838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CFE-CAE4-4BD6-9D03-16B37791F52D}"/>
              </a:ext>
            </a:extLst>
          </p:cNvPr>
          <p:cNvSpPr>
            <a:spLocks noGrp="1"/>
          </p:cNvSpPr>
          <p:nvPr>
            <p:ph type="title"/>
          </p:nvPr>
        </p:nvSpPr>
        <p:spPr/>
        <p:txBody>
          <a:bodyPr/>
          <a:lstStyle/>
          <a:p>
            <a:r>
              <a:rPr lang="es-CO" dirty="0"/>
              <a:t>La base de datos sin Transacciones</a:t>
            </a:r>
          </a:p>
        </p:txBody>
      </p:sp>
      <p:sp>
        <p:nvSpPr>
          <p:cNvPr id="3" name="Content Placeholder 2">
            <a:extLst>
              <a:ext uri="{FF2B5EF4-FFF2-40B4-BE49-F238E27FC236}">
                <a16:creationId xmlns:a16="http://schemas.microsoft.com/office/drawing/2014/main" id="{FFF32791-2D80-4592-B466-2AAECD7D6AAB}"/>
              </a:ext>
            </a:extLst>
          </p:cNvPr>
          <p:cNvSpPr>
            <a:spLocks noGrp="1"/>
          </p:cNvSpPr>
          <p:nvPr>
            <p:ph idx="1"/>
          </p:nvPr>
        </p:nvSpPr>
        <p:spPr/>
        <p:txBody>
          <a:bodyPr>
            <a:normAutofit/>
          </a:bodyPr>
          <a:lstStyle/>
          <a:p>
            <a:r>
              <a:rPr lang="es-CO" sz="2800" dirty="0"/>
              <a:t>Se presentan varias anomalías:</a:t>
            </a:r>
          </a:p>
          <a:p>
            <a:pPr lvl="1"/>
            <a:r>
              <a:rPr lang="es-CO" sz="2800" dirty="0"/>
              <a:t>Pérdida de Actualizaciones</a:t>
            </a:r>
          </a:p>
          <a:p>
            <a:pPr lvl="1"/>
            <a:r>
              <a:rPr lang="es-CO" sz="2800" dirty="0"/>
              <a:t>Lectura Sucia</a:t>
            </a:r>
          </a:p>
          <a:p>
            <a:pPr lvl="1"/>
            <a:r>
              <a:rPr lang="es-CO" sz="2800" dirty="0"/>
              <a:t>Lectura No repetible</a:t>
            </a:r>
          </a:p>
          <a:p>
            <a:pPr lvl="1"/>
            <a:r>
              <a:rPr lang="es-CO" sz="2800" dirty="0"/>
              <a:t>Lecturas Fantasmas</a:t>
            </a:r>
          </a:p>
          <a:p>
            <a:pPr lvl="1"/>
            <a:endParaRPr lang="es-CO" sz="2600" dirty="0"/>
          </a:p>
          <a:p>
            <a:endParaRPr lang="es-CO" sz="2800" dirty="0"/>
          </a:p>
        </p:txBody>
      </p:sp>
    </p:spTree>
    <p:extLst>
      <p:ext uri="{BB962C8B-B14F-4D97-AF65-F5344CB8AC3E}">
        <p14:creationId xmlns:p14="http://schemas.microsoft.com/office/powerpoint/2010/main" val="62312238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1043</Words>
  <Application>Microsoft Office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RetrospectVTI</vt:lpstr>
      <vt:lpstr>Base de Datos</vt:lpstr>
      <vt:lpstr>Base de Datos</vt:lpstr>
      <vt:lpstr>Transacciones</vt:lpstr>
      <vt:lpstr>Transacciones</vt:lpstr>
      <vt:lpstr>Transacciones</vt:lpstr>
      <vt:lpstr>Ejecución concurrente</vt:lpstr>
      <vt:lpstr>Ejecución concurrente</vt:lpstr>
      <vt:lpstr>Ejecución concurrente</vt:lpstr>
      <vt:lpstr>La base de datos sin Transacciones</vt:lpstr>
      <vt:lpstr>Pérdida de Actualizaciones</vt:lpstr>
      <vt:lpstr>Lectura Sucia</vt:lpstr>
      <vt:lpstr>Lectura No Repetible</vt:lpstr>
      <vt:lpstr>Fantasmas</vt:lpstr>
      <vt:lpstr>Protección contra caídas</vt:lpstr>
      <vt:lpstr>Base de datos con Transacciones</vt:lpstr>
      <vt:lpstr>Transacciones SQL</vt:lpstr>
      <vt:lpstr>Planificación (Schedule)</vt:lpstr>
      <vt:lpstr>Propiedades de una transacción</vt:lpstr>
      <vt:lpstr>Atomicidad ( Atomic )</vt:lpstr>
      <vt:lpstr>Durabilidad ( Durable )</vt:lpstr>
      <vt:lpstr>Consistencia ( Consistent )</vt:lpstr>
      <vt:lpstr>Aislamiento ( Isolated )</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2020-04-10T17:56:00Z</dcterms:created>
  <dcterms:modified xsi:type="dcterms:W3CDTF">2020-04-30T02:39:11Z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