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88" r:id="rId4"/>
    <p:sldId id="385" r:id="rId5"/>
    <p:sldId id="389" r:id="rId6"/>
    <p:sldId id="390" r:id="rId7"/>
    <p:sldId id="364" r:id="rId8"/>
    <p:sldId id="386" r:id="rId9"/>
    <p:sldId id="391" r:id="rId10"/>
    <p:sldId id="368" r:id="rId11"/>
    <p:sldId id="392" r:id="rId12"/>
    <p:sldId id="393" r:id="rId13"/>
    <p:sldId id="396" r:id="rId14"/>
    <p:sldId id="397" r:id="rId15"/>
    <p:sldId id="394" r:id="rId16"/>
    <p:sldId id="3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524A-5A53-4BC1-8C7D-1654612FD76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6AE2C-7CA5-483E-83F9-428C7639B88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67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64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2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68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42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35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0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93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10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3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46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52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2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13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19E64F-A1BF-4973-A0C6-5498093837D8}" type="datetimeFigureOut">
              <a:rPr lang="es-CO" smtClean="0"/>
              <a:t>28/04/2020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478CBC-AB2D-4F84-8ED8-A96D15CE29D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6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D92-286B-4DE9-8F67-1B21844E5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7200" dirty="0"/>
              <a:t>Bases de Datos</a:t>
            </a:r>
            <a:br>
              <a:rPr lang="es-CO" sz="7200" dirty="0"/>
            </a:br>
            <a:r>
              <a:rPr lang="es-CO" sz="7200" dirty="0"/>
              <a:t>Acceso a Base de Datos II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E4AC2-52EC-4955-A13A-788BC57CA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Ing. Julio Ernesto </a:t>
            </a:r>
            <a:r>
              <a:rPr lang="en-US" dirty="0" err="1"/>
              <a:t>Carreño</a:t>
            </a:r>
            <a:r>
              <a:rPr lang="en-US" dirty="0"/>
              <a:t> Vargas </a:t>
            </a:r>
            <a:r>
              <a:rPr lang="en-US" dirty="0" err="1"/>
              <a:t>MsC</a:t>
            </a:r>
            <a:r>
              <a:rPr lang="en-U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709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Interacción entre clases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La interacción está representada acorde a que clase conoce a que otra clase.</a:t>
            </a:r>
          </a:p>
          <a:p>
            <a:pPr>
              <a:defRPr/>
            </a:pPr>
            <a:r>
              <a:rPr lang="es-CO" dirty="0"/>
              <a:t>En el diagrama observe las relaciones con navegabilidad </a:t>
            </a:r>
          </a:p>
          <a:p>
            <a:pPr>
              <a:defRPr/>
            </a:pPr>
            <a:r>
              <a:rPr lang="es-CO" dirty="0">
                <a:sym typeface="Wingdings" pitchFamily="2" charset="2"/>
              </a:rPr>
              <a:t>Las clases se intercambian entidades</a:t>
            </a:r>
            <a:endParaRPr lang="es-CO" dirty="0"/>
          </a:p>
          <a:p>
            <a:pPr lvl="1">
              <a:defRPr/>
            </a:pPr>
            <a:r>
              <a:rPr lang="es-CO" dirty="0"/>
              <a:t>En cada lectura del </a:t>
            </a:r>
            <a:r>
              <a:rPr lang="es-CO" dirty="0" err="1"/>
              <a:t>resultset</a:t>
            </a:r>
            <a:r>
              <a:rPr lang="es-CO" dirty="0"/>
              <a:t> se crea una instancia de la clase correspondiente en el modelo de negocio.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4228B-EA92-4693-A24D-FA0AB39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56" y="3895345"/>
            <a:ext cx="5068453" cy="2664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7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C16-7EC0-4FE0-A300-5F3651DE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 entre clases –consulta de libros-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A6E5E-8E5E-4269-9E89-2D55A168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93" y="2093976"/>
            <a:ext cx="10496927" cy="4436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77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C16-7EC0-4FE0-A300-5F3651DE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 entre clases –creación libro-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E43D-4B38-4303-A24E-FC343988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8" y="2495405"/>
            <a:ext cx="8820150" cy="279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19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7C51AD-F1A8-4331-8BBE-3DD02AA9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5" y="2276619"/>
            <a:ext cx="6764050" cy="4358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ADC16-7EC0-4FE0-A300-5F3651DE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 entre clases –MODIFICAR libro-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EF5F82-5E5E-4971-BB1C-E7AFEA273A32}"/>
              </a:ext>
            </a:extLst>
          </p:cNvPr>
          <p:cNvCxnSpPr>
            <a:cxnSpLocks/>
          </p:cNvCxnSpPr>
          <p:nvPr/>
        </p:nvCxnSpPr>
        <p:spPr>
          <a:xfrm>
            <a:off x="5745018" y="1657278"/>
            <a:ext cx="689696" cy="6962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3C8DD3-01FE-4C32-92E3-FC1D9A20EB4C}"/>
              </a:ext>
            </a:extLst>
          </p:cNvPr>
          <p:cNvSpPr txBox="1"/>
          <p:nvPr/>
        </p:nvSpPr>
        <p:spPr>
          <a:xfrm>
            <a:off x="3214254" y="1287946"/>
            <a:ext cx="72874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Observe que llega como parámetro el objeto de tipo Libro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C9225-2645-489F-A524-AC58BCB0FBAF}"/>
              </a:ext>
            </a:extLst>
          </p:cNvPr>
          <p:cNvSpPr txBox="1"/>
          <p:nvPr/>
        </p:nvSpPr>
        <p:spPr>
          <a:xfrm>
            <a:off x="9645795" y="3944213"/>
            <a:ext cx="237071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Los valores de los parámetros se obtienen desde la instancia del Libro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268F0-4330-4836-9A66-FC6E4D5E43B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924800" y="4455780"/>
            <a:ext cx="1720995" cy="2085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8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DF882-3FDE-4586-9AB2-3D4C877C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2551237"/>
            <a:ext cx="9070108" cy="4033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ADC16-7EC0-4FE0-A300-5F3651DE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Interacción entre clases –INSERTAR libro-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EF5F82-5E5E-4971-BB1C-E7AFEA273A32}"/>
              </a:ext>
            </a:extLst>
          </p:cNvPr>
          <p:cNvCxnSpPr>
            <a:cxnSpLocks/>
          </p:cNvCxnSpPr>
          <p:nvPr/>
        </p:nvCxnSpPr>
        <p:spPr>
          <a:xfrm flipH="1">
            <a:off x="3112655" y="1657278"/>
            <a:ext cx="2632363" cy="9658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3C8DD3-01FE-4C32-92E3-FC1D9A20EB4C}"/>
              </a:ext>
            </a:extLst>
          </p:cNvPr>
          <p:cNvSpPr txBox="1"/>
          <p:nvPr/>
        </p:nvSpPr>
        <p:spPr>
          <a:xfrm>
            <a:off x="3214254" y="1287946"/>
            <a:ext cx="72874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Observe que llega como parámetro el objeto de tipo Libro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C9225-2645-489F-A524-AC58BCB0FBAF}"/>
              </a:ext>
            </a:extLst>
          </p:cNvPr>
          <p:cNvSpPr txBox="1"/>
          <p:nvPr/>
        </p:nvSpPr>
        <p:spPr>
          <a:xfrm>
            <a:off x="9645795" y="3944213"/>
            <a:ext cx="237071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Los valores de los parámetros se obtienen desde la instancia del Libro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268F0-4330-4836-9A66-FC6E4D5E43B2}"/>
              </a:ext>
            </a:extLst>
          </p:cNvPr>
          <p:cNvCxnSpPr>
            <a:cxnSpLocks/>
          </p:cNvCxnSpPr>
          <p:nvPr/>
        </p:nvCxnSpPr>
        <p:spPr>
          <a:xfrm flipH="1">
            <a:off x="4424218" y="4455780"/>
            <a:ext cx="5221578" cy="4117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5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E8DC-443A-4A92-B122-3ABA38FF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de desarrollo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88D9F-FDDE-4F75-BEF7-A8C38F7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4" y="1753743"/>
            <a:ext cx="7534275" cy="461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09732-A1A9-4CEC-9272-9FEDB1E5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123" y="1753743"/>
            <a:ext cx="2225840" cy="8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FEF7-9A12-42B6-8B04-5A302298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Vista </a:t>
            </a:r>
            <a:r>
              <a:rPr lang="es-CO" dirty="0" err="1"/>
              <a:t>fisica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4C51-38D2-4D55-A6F0-26EBE601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cajas 3D son nodos de computación</a:t>
            </a:r>
          </a:p>
          <a:p>
            <a:pPr lvl="1"/>
            <a:r>
              <a:rPr lang="es-CO" dirty="0"/>
              <a:t>Están en diferentes máquinas</a:t>
            </a:r>
          </a:p>
          <a:p>
            <a:r>
              <a:rPr lang="es-CO" dirty="0"/>
              <a:t>Es una arquitectura Cliente Servidor</a:t>
            </a:r>
          </a:p>
          <a:p>
            <a:pPr lvl="1"/>
            <a:r>
              <a:rPr lang="es-CO" dirty="0"/>
              <a:t>Muchos clientes a un servidor</a:t>
            </a:r>
          </a:p>
          <a:p>
            <a:r>
              <a:rPr lang="es-CO" dirty="0"/>
              <a:t>El conector es JDBC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7052-8A5C-40FF-AAB1-EFB63829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98" y="4415992"/>
            <a:ext cx="6574894" cy="1756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8DC-C2FC-4A6D-9B33-71F1075C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 una aplicación de </a:t>
            </a:r>
            <a:r>
              <a:rPr lang="es-CO" dirty="0" err="1"/>
              <a:t>bd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26D4-A4B4-4834-8453-D3105195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953"/>
            <a:ext cx="3939309" cy="405079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Entidades de negocio (Objetos java)</a:t>
            </a:r>
          </a:p>
          <a:p>
            <a:r>
              <a:rPr lang="es-CO" dirty="0"/>
              <a:t>Controladores de eventos</a:t>
            </a:r>
          </a:p>
          <a:p>
            <a:r>
              <a:rPr lang="es-CO" dirty="0"/>
              <a:t>Controladores de negocio: clases java que gestionan las entidades de negocio</a:t>
            </a:r>
          </a:p>
          <a:p>
            <a:r>
              <a:rPr lang="es-CO" dirty="0" err="1"/>
              <a:t>Repository</a:t>
            </a:r>
            <a:r>
              <a:rPr lang="es-CO" dirty="0"/>
              <a:t> o controladores de acceso a datos: clases que contienen el acceso a datos</a:t>
            </a:r>
          </a:p>
          <a:p>
            <a:r>
              <a:rPr lang="es-CO" dirty="0" err="1"/>
              <a:t>Boundarys</a:t>
            </a:r>
            <a:r>
              <a:rPr lang="es-CO" dirty="0"/>
              <a:t>: clases java que representan las interfaces gráficas de usuario</a:t>
            </a:r>
          </a:p>
          <a:p>
            <a:r>
              <a:rPr lang="es-CO" dirty="0"/>
              <a:t>Base de datos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16B22-C87B-4A0F-A1C8-E5F97333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17" y="2093975"/>
            <a:ext cx="6416965" cy="337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1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paquetes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CO" dirty="0">
                <a:sym typeface="Wingdings" pitchFamily="2" charset="2"/>
              </a:rPr>
              <a:t>Las clases deberían agruparse en paquetes de funcionalidad similar</a:t>
            </a:r>
          </a:p>
          <a:p>
            <a:pPr>
              <a:defRPr/>
            </a:pPr>
            <a:r>
              <a:rPr lang="es-CO" dirty="0">
                <a:sym typeface="Wingdings" pitchFamily="2" charset="2"/>
              </a:rPr>
              <a:t>La imagen muestra los nombres de paquetes sugeridos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5FDC8-7D06-41D3-BEFD-E4459D44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16" y="3429000"/>
            <a:ext cx="2886277" cy="2678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7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B22DAB9-7299-4AE2-B14A-C1F90661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" y="2775506"/>
            <a:ext cx="6416965" cy="337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Entidades de Negocio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7F213A-9F3B-4BC5-95FC-7955E1FB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s-CO" dirty="0"/>
              <a:t>Clases que contiene los datos usados en la aplicación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FA3E61-D858-4778-BBC1-70BDAF3F1B55}"/>
              </a:ext>
            </a:extLst>
          </p:cNvPr>
          <p:cNvCxnSpPr>
            <a:cxnSpLocks/>
          </p:cNvCxnSpPr>
          <p:nvPr/>
        </p:nvCxnSpPr>
        <p:spPr>
          <a:xfrm flipH="1">
            <a:off x="4572001" y="5421745"/>
            <a:ext cx="29279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4ECE5D-CCD0-4A72-82E6-4B28ED28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01" y="2775506"/>
            <a:ext cx="4147173" cy="2950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89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1E9F73-333C-4AD0-A1A7-500258D8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17" y="2093975"/>
            <a:ext cx="6416965" cy="337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Controladores de acceso a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6056" y="1681151"/>
            <a:ext cx="4364182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CO" dirty="0"/>
              <a:t>Clase que gestiona el uso del ojdbc.jar</a:t>
            </a:r>
          </a:p>
          <a:p>
            <a:pPr>
              <a:defRPr/>
            </a:pPr>
            <a:r>
              <a:rPr lang="es-CO" dirty="0"/>
              <a:t>Contiene las sentencias de acceso a datos.</a:t>
            </a:r>
          </a:p>
          <a:p>
            <a:pPr>
              <a:defRPr/>
            </a:pPr>
            <a:r>
              <a:rPr lang="es-CO" dirty="0"/>
              <a:t>Gestiona entidades de negocio, esto es, contiene las sentencias SQL de:</a:t>
            </a:r>
          </a:p>
          <a:p>
            <a:pPr lvl="1">
              <a:defRPr/>
            </a:pPr>
            <a:r>
              <a:rPr lang="es-CO" dirty="0"/>
              <a:t>C(</a:t>
            </a:r>
            <a:r>
              <a:rPr lang="es-CO" dirty="0" err="1"/>
              <a:t>create</a:t>
            </a:r>
            <a:r>
              <a:rPr lang="es-CO" dirty="0"/>
              <a:t>)</a:t>
            </a:r>
          </a:p>
          <a:p>
            <a:pPr lvl="1">
              <a:defRPr/>
            </a:pPr>
            <a:r>
              <a:rPr lang="es-CO" dirty="0"/>
              <a:t>R(</a:t>
            </a:r>
            <a:r>
              <a:rPr lang="es-CO" dirty="0" err="1"/>
              <a:t>Retrive</a:t>
            </a:r>
            <a:r>
              <a:rPr lang="es-CO" dirty="0"/>
              <a:t>)</a:t>
            </a:r>
          </a:p>
          <a:p>
            <a:pPr lvl="1">
              <a:defRPr/>
            </a:pPr>
            <a:r>
              <a:rPr lang="es-CO" dirty="0"/>
              <a:t>U(</a:t>
            </a:r>
            <a:r>
              <a:rPr lang="es-CO" dirty="0" err="1"/>
              <a:t>Update</a:t>
            </a:r>
            <a:r>
              <a:rPr lang="es-CO" dirty="0"/>
              <a:t>)</a:t>
            </a:r>
          </a:p>
          <a:p>
            <a:pPr lvl="1">
              <a:defRPr/>
            </a:pPr>
            <a:r>
              <a:rPr lang="es-CO" dirty="0"/>
              <a:t>D(</a:t>
            </a:r>
            <a:r>
              <a:rPr lang="es-CO" dirty="0" err="1"/>
              <a:t>Delete</a:t>
            </a:r>
            <a:r>
              <a:rPr lang="es-CO" dirty="0"/>
              <a:t>)</a:t>
            </a:r>
          </a:p>
          <a:p>
            <a:pPr>
              <a:defRPr/>
            </a:pPr>
            <a:r>
              <a:rPr lang="es-CO" dirty="0"/>
              <a:t>Usaremos el estándar de nombres </a:t>
            </a:r>
            <a:r>
              <a:rPr lang="es-CO" dirty="0" err="1"/>
              <a:t>RepositorioXXX</a:t>
            </a:r>
            <a:endParaRPr lang="es-CO" dirty="0"/>
          </a:p>
          <a:p>
            <a:pPr lvl="1">
              <a:defRPr/>
            </a:pPr>
            <a:r>
              <a:rPr lang="es-CO" dirty="0"/>
              <a:t>Donde XXXX es el nombre de la entidad que se accede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2D5D-E4A7-4230-85AC-DDAA19BB3B38}"/>
              </a:ext>
            </a:extLst>
          </p:cNvPr>
          <p:cNvCxnSpPr>
            <a:cxnSpLocks/>
          </p:cNvCxnSpPr>
          <p:nvPr/>
        </p:nvCxnSpPr>
        <p:spPr>
          <a:xfrm flipH="1">
            <a:off x="10495558" y="2678545"/>
            <a:ext cx="632690" cy="6739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0C1846-DBBA-4DC6-8871-B1313AA6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1" y="1637613"/>
            <a:ext cx="6416965" cy="337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E5A93-868C-42D4-9C8F-39E81369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74" y="4227742"/>
            <a:ext cx="6597919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Controladores de acceso a datos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2D5D-E4A7-4230-85AC-DDAA19BB3B38}"/>
              </a:ext>
            </a:extLst>
          </p:cNvPr>
          <p:cNvCxnSpPr>
            <a:cxnSpLocks/>
          </p:cNvCxnSpPr>
          <p:nvPr/>
        </p:nvCxnSpPr>
        <p:spPr>
          <a:xfrm flipH="1" flipV="1">
            <a:off x="5384800" y="3324588"/>
            <a:ext cx="406402" cy="1033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84DBD16-4812-4986-A1CA-5727290CC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207339"/>
            <a:ext cx="384810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DC5C3-F48D-4520-B0BA-F854A2210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427" y="2139592"/>
            <a:ext cx="3813575" cy="1413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63CDD9-78A6-431A-87DF-B19E93F05FAB}"/>
              </a:ext>
            </a:extLst>
          </p:cNvPr>
          <p:cNvCxnSpPr>
            <a:cxnSpLocks/>
          </p:cNvCxnSpPr>
          <p:nvPr/>
        </p:nvCxnSpPr>
        <p:spPr>
          <a:xfrm flipV="1">
            <a:off x="7371120" y="2282082"/>
            <a:ext cx="405993" cy="19456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53C3C3D-A4AD-496A-8FF1-175413CA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8" y="3216932"/>
            <a:ext cx="6096365" cy="3205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84DE1-A9A7-46AE-889D-6388D465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97" y="3216932"/>
            <a:ext cx="4936755" cy="2796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Controladores de Negocio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08182" y="1847405"/>
            <a:ext cx="10681854" cy="4525963"/>
          </a:xfrm>
        </p:spPr>
        <p:txBody>
          <a:bodyPr/>
          <a:lstStyle/>
          <a:p>
            <a:pPr>
              <a:defRPr/>
            </a:pPr>
            <a:r>
              <a:rPr lang="es-CO" dirty="0"/>
              <a:t>Contiene las sentencias de la lógica de negocio</a:t>
            </a:r>
          </a:p>
          <a:p>
            <a:pPr lvl="1">
              <a:defRPr/>
            </a:pPr>
            <a:r>
              <a:rPr lang="es-CO" dirty="0"/>
              <a:t>Utiliza las clases de acceso a datos Repositorio</a:t>
            </a:r>
          </a:p>
          <a:p>
            <a:pPr lvl="1">
              <a:defRPr/>
            </a:pPr>
            <a:r>
              <a:rPr lang="es-CO" dirty="0"/>
              <a:t>Usaremos el nombre estándar </a:t>
            </a:r>
            <a:r>
              <a:rPr lang="es-CO" dirty="0" err="1"/>
              <a:t>FacadeXXXX</a:t>
            </a:r>
            <a:endParaRPr lang="es-CO" dirty="0"/>
          </a:p>
          <a:p>
            <a:pPr lvl="2">
              <a:defRPr/>
            </a:pPr>
            <a:r>
              <a:rPr lang="es-CO" dirty="0"/>
              <a:t>Donde XXXX es el nombre del Caso de Uso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434AA-0E50-462C-95A6-986845EC2DB6}"/>
              </a:ext>
            </a:extLst>
          </p:cNvPr>
          <p:cNvCxnSpPr>
            <a:cxnSpLocks/>
          </p:cNvCxnSpPr>
          <p:nvPr/>
        </p:nvCxnSpPr>
        <p:spPr>
          <a:xfrm flipH="1">
            <a:off x="3943927" y="3278909"/>
            <a:ext cx="3068206" cy="11822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C9FF4-D2FA-4DB6-800E-1CAD123EE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105" y="1793938"/>
            <a:ext cx="3933825" cy="60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B9B51F4-5C8B-4D49-9549-5C6F147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72" y="3077049"/>
            <a:ext cx="6416965" cy="337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 dirty="0"/>
              <a:t>Controladores de Eventos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8010" y="1770062"/>
            <a:ext cx="9443807" cy="4525963"/>
          </a:xfrm>
        </p:spPr>
        <p:txBody>
          <a:bodyPr/>
          <a:lstStyle/>
          <a:p>
            <a:pPr>
              <a:defRPr/>
            </a:pPr>
            <a:r>
              <a:rPr lang="es-CO" dirty="0"/>
              <a:t>Contiene las sentencias que detectan y manejan los eventos desde las pantallas de los usuarios</a:t>
            </a:r>
          </a:p>
          <a:p>
            <a:pPr>
              <a:defRPr/>
            </a:pPr>
            <a:r>
              <a:rPr lang="es-CO" dirty="0"/>
              <a:t>Es usado en los entornos interactivos con el usuario, ejemplo MVC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93FCEB-94B8-48AA-A346-123047390F1B}"/>
              </a:ext>
            </a:extLst>
          </p:cNvPr>
          <p:cNvCxnSpPr>
            <a:cxnSpLocks/>
          </p:cNvCxnSpPr>
          <p:nvPr/>
        </p:nvCxnSpPr>
        <p:spPr>
          <a:xfrm flipH="1">
            <a:off x="4451928" y="3429000"/>
            <a:ext cx="203199" cy="9273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89D2-1CD0-4BF7-A5AA-773BF8E8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Pantallas de presentación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B58C-DD0C-4573-9504-0E6A955C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8" y="1613408"/>
            <a:ext cx="3862370" cy="4050792"/>
          </a:xfrm>
        </p:spPr>
        <p:txBody>
          <a:bodyPr/>
          <a:lstStyle/>
          <a:p>
            <a:r>
              <a:rPr lang="es-CO" dirty="0"/>
              <a:t>Recoge los datos del usuario por pantalla</a:t>
            </a:r>
          </a:p>
          <a:p>
            <a:r>
              <a:rPr lang="es-CO" dirty="0"/>
              <a:t>Despliega los datos de las consultas</a:t>
            </a:r>
          </a:p>
          <a:p>
            <a:r>
              <a:rPr lang="es-CO" dirty="0"/>
              <a:t>Usa el controlador de eventos</a:t>
            </a:r>
          </a:p>
          <a:p>
            <a:r>
              <a:rPr lang="es-CO" dirty="0"/>
              <a:t>Usa las entidades de datos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28F64-DFE9-4B19-9E99-35B58EA7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45" y="1692275"/>
            <a:ext cx="4629150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2CADC-841A-442B-B920-74891E54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4" y="3941526"/>
            <a:ext cx="5068453" cy="2664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5D254-FBD0-45C4-97CC-DEE612D76111}"/>
              </a:ext>
            </a:extLst>
          </p:cNvPr>
          <p:cNvCxnSpPr>
            <a:cxnSpLocks/>
          </p:cNvCxnSpPr>
          <p:nvPr/>
        </p:nvCxnSpPr>
        <p:spPr>
          <a:xfrm>
            <a:off x="1560946" y="4064000"/>
            <a:ext cx="1" cy="9019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4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229</TotalTime>
  <Words>416</Words>
  <Application>Microsoft Office PowerPoint</Application>
  <PresentationFormat>Widescreen</PresentationFormat>
  <Paragraphs>58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Bases de Datos Acceso a Base de Datos II</vt:lpstr>
      <vt:lpstr>Componentes de una aplicación de bd</vt:lpstr>
      <vt:lpstr>paquetes</vt:lpstr>
      <vt:lpstr>Entidades de Negocio</vt:lpstr>
      <vt:lpstr>Controladores de acceso a datos</vt:lpstr>
      <vt:lpstr>Controladores de acceso a datos</vt:lpstr>
      <vt:lpstr>Controladores de Negocio</vt:lpstr>
      <vt:lpstr>Controladores de Eventos</vt:lpstr>
      <vt:lpstr>Pantallas de presentación</vt:lpstr>
      <vt:lpstr>Interacción entre clases</vt:lpstr>
      <vt:lpstr>Interacción entre clases –consulta de libros-</vt:lpstr>
      <vt:lpstr>Interacción entre clases –creación libro-</vt:lpstr>
      <vt:lpstr>Interacción entre clases –MODIFICAR libro-</vt:lpstr>
      <vt:lpstr>Interacción entre clases –INSERTAR libro-</vt:lpstr>
      <vt:lpstr>Vista de desarrollo</vt:lpstr>
      <vt:lpstr>Vista fisica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Acceso a Base de Datos II</dc:title>
  <dc:creator>Julio Ernesto Carreno Vargas</dc:creator>
  <cp:lastModifiedBy>Julio Ernesto Carreno Vargas</cp:lastModifiedBy>
  <cp:revision>21</cp:revision>
  <dcterms:created xsi:type="dcterms:W3CDTF">2020-04-25T22:32:00Z</dcterms:created>
  <dcterms:modified xsi:type="dcterms:W3CDTF">2020-04-28T15:30:51Z</dcterms:modified>
</cp:coreProperties>
</file>