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32"/>
  </p:notesMasterIdLst>
  <p:handoutMasterIdLst>
    <p:handoutMasterId r:id="rId33"/>
  </p:handoutMasterIdLst>
  <p:sldIdLst>
    <p:sldId id="299" r:id="rId5"/>
    <p:sldId id="261" r:id="rId6"/>
    <p:sldId id="330" r:id="rId7"/>
    <p:sldId id="339" r:id="rId8"/>
    <p:sldId id="347" r:id="rId9"/>
    <p:sldId id="328" r:id="rId10"/>
    <p:sldId id="341" r:id="rId11"/>
    <p:sldId id="340" r:id="rId12"/>
    <p:sldId id="349" r:id="rId13"/>
    <p:sldId id="351" r:id="rId14"/>
    <p:sldId id="331" r:id="rId15"/>
    <p:sldId id="332" r:id="rId16"/>
    <p:sldId id="335" r:id="rId17"/>
    <p:sldId id="343" r:id="rId18"/>
    <p:sldId id="344" r:id="rId19"/>
    <p:sldId id="336" r:id="rId20"/>
    <p:sldId id="345" r:id="rId21"/>
    <p:sldId id="334" r:id="rId22"/>
    <p:sldId id="346" r:id="rId23"/>
    <p:sldId id="337" r:id="rId24"/>
    <p:sldId id="350" r:id="rId25"/>
    <p:sldId id="338" r:id="rId26"/>
    <p:sldId id="342" r:id="rId27"/>
    <p:sldId id="348" r:id="rId28"/>
    <p:sldId id="352" r:id="rId29"/>
    <p:sldId id="353"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713" autoAdjust="0"/>
  </p:normalViewPr>
  <p:slideViewPr>
    <p:cSldViewPr snapToGrid="0">
      <p:cViewPr varScale="1">
        <p:scale>
          <a:sx n="96" d="100"/>
          <a:sy n="96" d="100"/>
        </p:scale>
        <p:origin x="1092" y="96"/>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5/4/2020</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5/4/2020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1927517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1|3,0</a:t>
            </a:r>
          </a:p>
          <a:p>
            <a:r>
              <a:rPr lang="es-CO" dirty="0"/>
              <a:t>2|3,5</a:t>
            </a:r>
          </a:p>
          <a:p>
            <a:r>
              <a:rPr lang="es-CO" dirty="0"/>
              <a:t>Mínimo mayor que </a:t>
            </a:r>
            <a:r>
              <a:rPr lang="es-CO" dirty="0" err="1"/>
              <a:t>Maximo</a:t>
            </a:r>
            <a:endParaRPr lang="es-CO" dirty="0"/>
          </a:p>
          <a:p>
            <a:r>
              <a:rPr lang="es-CO" dirty="0"/>
              <a:t>No </a:t>
            </a:r>
            <a:r>
              <a:rPr lang="es-CO" dirty="0" err="1"/>
              <a:t>repetibles|Fantasmas</a:t>
            </a:r>
            <a:endParaRPr lang="es-CO" dirty="0"/>
          </a:p>
          <a:p>
            <a:endParaRPr lang="es-CO"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66617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s-CO" dirty="0">
                <a:solidFill>
                  <a:srgbClr val="FF3300"/>
                </a:solidFill>
              </a:rPr>
              <a:t>(max)</a:t>
            </a:r>
            <a:r>
              <a:rPr lang="en-US" altLang="es-CO" dirty="0"/>
              <a:t> sees prices 2.50 and 3.00.</a:t>
            </a:r>
          </a:p>
          <a:p>
            <a:r>
              <a:rPr lang="en-US" altLang="es-CO" dirty="0">
                <a:solidFill>
                  <a:srgbClr val="FF3300"/>
                </a:solidFill>
              </a:rPr>
              <a:t>(min)</a:t>
            </a:r>
            <a:r>
              <a:rPr lang="en-US" altLang="es-CO" dirty="0"/>
              <a:t> can see 3.50, but must also see 2.50 and 3.00, because they were seen on the earlier read by </a:t>
            </a:r>
            <a:r>
              <a:rPr lang="en-US" altLang="es-CO" dirty="0">
                <a:solidFill>
                  <a:srgbClr val="FF3300"/>
                </a:solidFill>
              </a:rPr>
              <a:t>(max)</a:t>
            </a:r>
            <a:r>
              <a:rPr lang="en-US" altLang="es-CO" dirty="0"/>
              <a:t>.</a:t>
            </a:r>
          </a:p>
          <a:p>
            <a:r>
              <a:rPr lang="en-US" dirty="0" err="1"/>
              <a:t>Fantasmas</a:t>
            </a:r>
            <a:endParaRPr lang="es-CO"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166734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24</a:t>
            </a:fld>
            <a:endParaRPr lang="en-US" noProof="0" dirty="0"/>
          </a:p>
        </p:txBody>
      </p:sp>
    </p:spTree>
    <p:extLst>
      <p:ext uri="{BB962C8B-B14F-4D97-AF65-F5344CB8AC3E}">
        <p14:creationId xmlns:p14="http://schemas.microsoft.com/office/powerpoint/2010/main" val="207341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5/4/2020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5/4/2020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5/4/2020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5/4/2020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5/4/2020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5/4/2020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5/4/2020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5/4/2020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5/4/2020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5/4/2020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5/4/2020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5/4/2020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5/4/2020</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5/4/2020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5/4/2020</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5/4/2020</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5/4/2020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5/4/2020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5/4/2020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5/4/2020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5/4/2020</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livesql.oracle.com/apex/f?p=590:11:9870280852107:::11:P11_ID:149075222712493902096666428584818910723" TargetMode="External"/><Relationship Id="rId2" Type="http://schemas.openxmlformats.org/officeDocument/2006/relationships/hyperlink" Target="https://livesql.oracle.com/apex/f?p=590:11:9870280852107:::11:P11_ID:152639219300562793212764580165351953605"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t>Base de Datos</a:t>
            </a:r>
            <a:endParaRPr lang="en-US" sz="9600" dirty="0">
              <a:solidFill>
                <a:srgbClr val="FFFFFF"/>
              </a:solidFill>
              <a:latin typeface="+mj-lt"/>
            </a:endParaRP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err="1">
                <a:solidFill>
                  <a:srgbClr val="FFFFFF"/>
                </a:solidFill>
              </a:rPr>
              <a:t>transacciones</a:t>
            </a:r>
            <a:endParaRPr lang="en-US" sz="2400" cap="all" spc="200" dirty="0">
              <a:solidFill>
                <a:srgbClr val="FFFFFF"/>
              </a:solidFill>
            </a:endParaRPr>
          </a:p>
        </p:txBody>
      </p:sp>
    </p:spTree>
    <p:extLst>
      <p:ext uri="{BB962C8B-B14F-4D97-AF65-F5344CB8AC3E}">
        <p14:creationId xmlns:p14="http://schemas.microsoft.com/office/powerpoint/2010/main" val="412797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B8B0-4473-435E-840B-41D477C0A226}"/>
              </a:ext>
            </a:extLst>
          </p:cNvPr>
          <p:cNvSpPr>
            <a:spLocks noGrp="1"/>
          </p:cNvSpPr>
          <p:nvPr>
            <p:ph type="title"/>
          </p:nvPr>
        </p:nvSpPr>
        <p:spPr/>
        <p:txBody>
          <a:bodyPr/>
          <a:lstStyle/>
          <a:p>
            <a:r>
              <a:rPr lang="es-CO" dirty="0"/>
              <a:t>Ejemplo Candados </a:t>
            </a:r>
            <a:r>
              <a:rPr lang="es-CO" dirty="0" err="1"/>
              <a:t>DeadLock</a:t>
            </a:r>
            <a:endParaRPr lang="es-CO" dirty="0"/>
          </a:p>
        </p:txBody>
      </p:sp>
      <p:sp>
        <p:nvSpPr>
          <p:cNvPr id="3" name="Content Placeholder 2">
            <a:extLst>
              <a:ext uri="{FF2B5EF4-FFF2-40B4-BE49-F238E27FC236}">
                <a16:creationId xmlns:a16="http://schemas.microsoft.com/office/drawing/2014/main" id="{D87A4DF9-3CFD-4160-877E-785A379ED6B5}"/>
              </a:ext>
            </a:extLst>
          </p:cNvPr>
          <p:cNvSpPr>
            <a:spLocks noGrp="1"/>
          </p:cNvSpPr>
          <p:nvPr>
            <p:ph idx="1"/>
          </p:nvPr>
        </p:nvSpPr>
        <p:spPr>
          <a:xfrm>
            <a:off x="709653" y="2108201"/>
            <a:ext cx="3246122" cy="3760891"/>
          </a:xfrm>
        </p:spPr>
        <p:txBody>
          <a:bodyPr>
            <a:normAutofit/>
          </a:bodyPr>
          <a:lstStyle/>
          <a:p>
            <a:r>
              <a:rPr lang="es-CO" sz="2400" dirty="0"/>
              <a:t>Cuando dos o más transacciones han bloqueado recursos comunes y cada uno espera por el otro para que libere dichos recursos</a:t>
            </a:r>
          </a:p>
        </p:txBody>
      </p:sp>
      <p:pic>
        <p:nvPicPr>
          <p:cNvPr id="7" name="Picture 6">
            <a:extLst>
              <a:ext uri="{FF2B5EF4-FFF2-40B4-BE49-F238E27FC236}">
                <a16:creationId xmlns:a16="http://schemas.microsoft.com/office/drawing/2014/main" id="{DE137C42-3434-4625-9C82-762DBE544F70}"/>
              </a:ext>
            </a:extLst>
          </p:cNvPr>
          <p:cNvPicPr>
            <a:picLocks noChangeAspect="1"/>
          </p:cNvPicPr>
          <p:nvPr/>
        </p:nvPicPr>
        <p:blipFill>
          <a:blip r:embed="rId2"/>
          <a:stretch>
            <a:fillRect/>
          </a:stretch>
        </p:blipFill>
        <p:spPr>
          <a:xfrm>
            <a:off x="4287078" y="2108201"/>
            <a:ext cx="6400800" cy="325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197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717E-DECF-4A69-9FCC-7217323BCF5C}"/>
              </a:ext>
            </a:extLst>
          </p:cNvPr>
          <p:cNvSpPr>
            <a:spLocks noGrp="1"/>
          </p:cNvSpPr>
          <p:nvPr>
            <p:ph type="title"/>
          </p:nvPr>
        </p:nvSpPr>
        <p:spPr/>
        <p:txBody>
          <a:bodyPr/>
          <a:lstStyle/>
          <a:p>
            <a:r>
              <a:rPr lang="es-CO" dirty="0"/>
              <a:t>Niveles de Aislamiento SQL</a:t>
            </a:r>
          </a:p>
        </p:txBody>
      </p:sp>
      <p:sp>
        <p:nvSpPr>
          <p:cNvPr id="3" name="Content Placeholder 2">
            <a:extLst>
              <a:ext uri="{FF2B5EF4-FFF2-40B4-BE49-F238E27FC236}">
                <a16:creationId xmlns:a16="http://schemas.microsoft.com/office/drawing/2014/main" id="{6A2CF93E-15C3-4C6B-B024-58C7500184A6}"/>
              </a:ext>
            </a:extLst>
          </p:cNvPr>
          <p:cNvSpPr>
            <a:spLocks noGrp="1"/>
          </p:cNvSpPr>
          <p:nvPr>
            <p:ph idx="1"/>
          </p:nvPr>
        </p:nvSpPr>
        <p:spPr/>
        <p:txBody>
          <a:bodyPr>
            <a:normAutofit/>
          </a:bodyPr>
          <a:lstStyle/>
          <a:p>
            <a:r>
              <a:rPr lang="es-CO" sz="2400" dirty="0"/>
              <a:t>Un nivel de aislamiento indica alternativas sobre que interacciones son permitidas por las transacciones que se ejecutan al mismo tiempo.(Concurrencia).</a:t>
            </a:r>
          </a:p>
          <a:p>
            <a:r>
              <a:rPr lang="es-CO" sz="2400" dirty="0"/>
              <a:t>El nivel de aislamiento que usted seleccione afecta solo a como Ud. ve la base de datos, no como la ven los otros.</a:t>
            </a:r>
          </a:p>
          <a:p>
            <a:r>
              <a:rPr lang="es-CO" sz="2400" dirty="0"/>
              <a:t>Los DBMS implementan estos niveles de aislamiento y proveen sus propias opciones.</a:t>
            </a:r>
          </a:p>
        </p:txBody>
      </p:sp>
    </p:spTree>
    <p:extLst>
      <p:ext uri="{BB962C8B-B14F-4D97-AF65-F5344CB8AC3E}">
        <p14:creationId xmlns:p14="http://schemas.microsoft.com/office/powerpoint/2010/main" val="195280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717E-DECF-4A69-9FCC-7217323BCF5C}"/>
              </a:ext>
            </a:extLst>
          </p:cNvPr>
          <p:cNvSpPr>
            <a:spLocks noGrp="1"/>
          </p:cNvSpPr>
          <p:nvPr>
            <p:ph type="title"/>
          </p:nvPr>
        </p:nvSpPr>
        <p:spPr/>
        <p:txBody>
          <a:bodyPr/>
          <a:lstStyle/>
          <a:p>
            <a:r>
              <a:rPr lang="es-CO" dirty="0"/>
              <a:t>Niveles de Aislamiento SQL</a:t>
            </a:r>
          </a:p>
        </p:txBody>
      </p:sp>
      <p:sp>
        <p:nvSpPr>
          <p:cNvPr id="3" name="Content Placeholder 2">
            <a:extLst>
              <a:ext uri="{FF2B5EF4-FFF2-40B4-BE49-F238E27FC236}">
                <a16:creationId xmlns:a16="http://schemas.microsoft.com/office/drawing/2014/main" id="{6A2CF93E-15C3-4C6B-B024-58C7500184A6}"/>
              </a:ext>
            </a:extLst>
          </p:cNvPr>
          <p:cNvSpPr>
            <a:spLocks noGrp="1"/>
          </p:cNvSpPr>
          <p:nvPr>
            <p:ph idx="1"/>
          </p:nvPr>
        </p:nvSpPr>
        <p:spPr/>
        <p:txBody>
          <a:bodyPr>
            <a:normAutofit/>
          </a:bodyPr>
          <a:lstStyle/>
          <a:p>
            <a:r>
              <a:rPr lang="es-CO" sz="2400" dirty="0"/>
              <a:t>Dentro de una transacción SQL podemos expresar el nivel como:</a:t>
            </a:r>
          </a:p>
          <a:p>
            <a:r>
              <a:rPr lang="es-CO" sz="2400" dirty="0"/>
              <a:t>SET TRANSACTION ISOLATION LEVEL X</a:t>
            </a:r>
          </a:p>
          <a:p>
            <a:r>
              <a:rPr lang="es-CO" sz="2400" dirty="0"/>
              <a:t>Donde X puede ser:</a:t>
            </a:r>
          </a:p>
          <a:p>
            <a:r>
              <a:rPr lang="es-CO" sz="2400" dirty="0" err="1"/>
              <a:t>serializable</a:t>
            </a:r>
            <a:endParaRPr lang="es-CO" sz="2400" dirty="0"/>
          </a:p>
          <a:p>
            <a:r>
              <a:rPr lang="es-CO" sz="2400" dirty="0" err="1"/>
              <a:t>repeteable</a:t>
            </a:r>
            <a:r>
              <a:rPr lang="es-CO" sz="2400" dirty="0"/>
              <a:t> </a:t>
            </a:r>
            <a:r>
              <a:rPr lang="es-CO" sz="2400" dirty="0" err="1"/>
              <a:t>read</a:t>
            </a:r>
            <a:endParaRPr lang="es-CO" sz="2400" dirty="0"/>
          </a:p>
          <a:p>
            <a:r>
              <a:rPr lang="es-CO" sz="2400" dirty="0" err="1"/>
              <a:t>read</a:t>
            </a:r>
            <a:r>
              <a:rPr lang="es-CO" sz="2400" dirty="0"/>
              <a:t> </a:t>
            </a:r>
            <a:r>
              <a:rPr lang="es-CO" sz="2400" dirty="0" err="1"/>
              <a:t>committed</a:t>
            </a:r>
            <a:endParaRPr lang="es-CO" sz="2400" dirty="0"/>
          </a:p>
          <a:p>
            <a:r>
              <a:rPr lang="es-CO" sz="2400" dirty="0" err="1"/>
              <a:t>read</a:t>
            </a:r>
            <a:r>
              <a:rPr lang="es-CO" sz="2400" dirty="0"/>
              <a:t> </a:t>
            </a:r>
            <a:r>
              <a:rPr lang="es-CO" sz="2400" dirty="0" err="1"/>
              <a:t>uncommitted</a:t>
            </a:r>
            <a:endParaRPr lang="es-CO" sz="2800" dirty="0"/>
          </a:p>
        </p:txBody>
      </p:sp>
    </p:spTree>
    <p:extLst>
      <p:ext uri="{BB962C8B-B14F-4D97-AF65-F5344CB8AC3E}">
        <p14:creationId xmlns:p14="http://schemas.microsoft.com/office/powerpoint/2010/main" val="63544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C72E-C78C-4486-A6DB-DE96C5FD4140}"/>
              </a:ext>
            </a:extLst>
          </p:cNvPr>
          <p:cNvSpPr>
            <a:spLocks noGrp="1"/>
          </p:cNvSpPr>
          <p:nvPr>
            <p:ph type="title"/>
          </p:nvPr>
        </p:nvSpPr>
        <p:spPr/>
        <p:txBody>
          <a:bodyPr/>
          <a:lstStyle/>
          <a:p>
            <a:r>
              <a:rPr lang="es-CO" dirty="0"/>
              <a:t>Read Commited(lectura comprometida)</a:t>
            </a:r>
          </a:p>
        </p:txBody>
      </p:sp>
      <p:sp>
        <p:nvSpPr>
          <p:cNvPr id="3" name="Content Placeholder 2">
            <a:extLst>
              <a:ext uri="{FF2B5EF4-FFF2-40B4-BE49-F238E27FC236}">
                <a16:creationId xmlns:a16="http://schemas.microsoft.com/office/drawing/2014/main" id="{D2B3E462-CF6F-4805-B48B-006D6FAB5C4A}"/>
              </a:ext>
            </a:extLst>
          </p:cNvPr>
          <p:cNvSpPr>
            <a:spLocks noGrp="1"/>
          </p:cNvSpPr>
          <p:nvPr>
            <p:ph idx="1"/>
          </p:nvPr>
        </p:nvSpPr>
        <p:spPr/>
        <p:txBody>
          <a:bodyPr>
            <a:normAutofit/>
          </a:bodyPr>
          <a:lstStyle/>
          <a:p>
            <a:r>
              <a:rPr lang="es-CO" sz="2400" dirty="0"/>
              <a:t>Se pueden ver solamente datos en COMMIT (comprometidos), pero no necesariamente los mismos datos cada vez.</a:t>
            </a:r>
          </a:p>
          <a:p>
            <a:pPr lvl="1"/>
            <a:r>
              <a:rPr lang="es-CO" sz="2200" dirty="0"/>
              <a:t>Adquiere un candado SL en el registro durante el tiempo que se lee el registro. Tan pronto como el registro se lee y procesa por completo, el bloqueo S se libera inmediatamente.</a:t>
            </a:r>
          </a:p>
          <a:p>
            <a:r>
              <a:rPr lang="es-CO" sz="2400" dirty="0"/>
              <a:t>Todas las transacciones usan READ COMMITED por defecto (transacciones implícitas)</a:t>
            </a:r>
          </a:p>
        </p:txBody>
      </p:sp>
    </p:spTree>
    <p:extLst>
      <p:ext uri="{BB962C8B-B14F-4D97-AF65-F5344CB8AC3E}">
        <p14:creationId xmlns:p14="http://schemas.microsoft.com/office/powerpoint/2010/main" val="336974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C72E-C78C-4486-A6DB-DE96C5FD4140}"/>
              </a:ext>
            </a:extLst>
          </p:cNvPr>
          <p:cNvSpPr>
            <a:spLocks noGrp="1"/>
          </p:cNvSpPr>
          <p:nvPr>
            <p:ph type="title"/>
          </p:nvPr>
        </p:nvSpPr>
        <p:spPr/>
        <p:txBody>
          <a:bodyPr/>
          <a:lstStyle/>
          <a:p>
            <a:r>
              <a:rPr lang="es-CO" dirty="0"/>
              <a:t>Ejemplo</a:t>
            </a:r>
          </a:p>
        </p:txBody>
      </p:sp>
      <p:sp>
        <p:nvSpPr>
          <p:cNvPr id="3" name="Content Placeholder 2">
            <a:extLst>
              <a:ext uri="{FF2B5EF4-FFF2-40B4-BE49-F238E27FC236}">
                <a16:creationId xmlns:a16="http://schemas.microsoft.com/office/drawing/2014/main" id="{D2B3E462-CF6F-4805-B48B-006D6FAB5C4A}"/>
              </a:ext>
            </a:extLst>
          </p:cNvPr>
          <p:cNvSpPr>
            <a:spLocks noGrp="1"/>
          </p:cNvSpPr>
          <p:nvPr>
            <p:ph idx="1"/>
          </p:nvPr>
        </p:nvSpPr>
        <p:spPr>
          <a:xfrm>
            <a:off x="417875" y="1825459"/>
            <a:ext cx="4859383" cy="4488256"/>
          </a:xfrm>
        </p:spPr>
        <p:txBody>
          <a:bodyPr>
            <a:normAutofit fontScale="85000" lnSpcReduction="20000"/>
          </a:bodyPr>
          <a:lstStyle/>
          <a:p>
            <a:r>
              <a:rPr lang="es-CO" dirty="0"/>
              <a:t>Suponga que el bar </a:t>
            </a:r>
            <a:r>
              <a:rPr lang="es-CO" i="1" dirty="0" err="1"/>
              <a:t>myBar</a:t>
            </a:r>
            <a:r>
              <a:rPr lang="es-CO" i="1" dirty="0"/>
              <a:t> </a:t>
            </a:r>
            <a:r>
              <a:rPr lang="es-CO" dirty="0"/>
              <a:t>de propiedad de J, vende las siguientes cervezas:</a:t>
            </a:r>
          </a:p>
          <a:p>
            <a:endParaRPr lang="es-CO" sz="2400" dirty="0"/>
          </a:p>
          <a:p>
            <a:endParaRPr lang="es-CO" sz="2400" dirty="0"/>
          </a:p>
          <a:p>
            <a:r>
              <a:rPr lang="es-CO" dirty="0"/>
              <a:t>M está consultando la relación Venta buscando el precio más alto y más bajo del bar </a:t>
            </a:r>
            <a:r>
              <a:rPr lang="es-CO" i="1" dirty="0" err="1"/>
              <a:t>myBar</a:t>
            </a:r>
            <a:r>
              <a:rPr lang="es-CO" dirty="0"/>
              <a:t>.</a:t>
            </a:r>
          </a:p>
          <a:p>
            <a:r>
              <a:rPr lang="es-CO" dirty="0"/>
              <a:t>M ejecuta las siguientes dos sentencias SQL, las cuales llamaremos </a:t>
            </a:r>
            <a:r>
              <a:rPr lang="es-CO" i="1" dirty="0" err="1"/>
              <a:t>GetMINIMO</a:t>
            </a:r>
            <a:r>
              <a:rPr lang="es-CO" dirty="0"/>
              <a:t> y </a:t>
            </a:r>
            <a:r>
              <a:rPr lang="es-CO" i="1" dirty="0" err="1"/>
              <a:t>GetMAXIMO</a:t>
            </a:r>
            <a:r>
              <a:rPr lang="es-CO" dirty="0"/>
              <a:t> para referirnos a ellas posteriormente.</a:t>
            </a:r>
            <a:endParaRPr lang="es-CO" sz="5400" dirty="0"/>
          </a:p>
          <a:p>
            <a:endParaRPr lang="es-CO" dirty="0"/>
          </a:p>
          <a:p>
            <a:r>
              <a:rPr lang="es-CO" dirty="0"/>
              <a:t>Al mismo tiempo, J decide no vender más la </a:t>
            </a:r>
            <a:r>
              <a:rPr lang="es-CO" i="1" dirty="0"/>
              <a:t>Bud </a:t>
            </a:r>
            <a:r>
              <a:rPr lang="es-CO" dirty="0"/>
              <a:t>y la </a:t>
            </a:r>
            <a:r>
              <a:rPr lang="es-CO" i="1" dirty="0"/>
              <a:t>Millar </a:t>
            </a:r>
            <a:r>
              <a:rPr lang="es-CO" dirty="0"/>
              <a:t>pero agrega la </a:t>
            </a:r>
            <a:r>
              <a:rPr lang="es-CO" i="1" dirty="0"/>
              <a:t>Heine </a:t>
            </a:r>
            <a:r>
              <a:rPr lang="es-CO" dirty="0"/>
              <a:t>a $3.50, para ello ejecuta los siguientes </a:t>
            </a:r>
            <a:r>
              <a:rPr lang="es-CO" dirty="0" err="1"/>
              <a:t>querys</a:t>
            </a:r>
            <a:r>
              <a:rPr lang="es-CO" dirty="0"/>
              <a:t>, que llamaremos ELIMINAR e INSERTAR.</a:t>
            </a:r>
          </a:p>
        </p:txBody>
      </p:sp>
      <p:pic>
        <p:nvPicPr>
          <p:cNvPr id="4" name="Picture 3">
            <a:extLst>
              <a:ext uri="{FF2B5EF4-FFF2-40B4-BE49-F238E27FC236}">
                <a16:creationId xmlns:a16="http://schemas.microsoft.com/office/drawing/2014/main" id="{F907494B-34E1-473F-B681-2CBC1A8CA7EF}"/>
              </a:ext>
            </a:extLst>
          </p:cNvPr>
          <p:cNvPicPr>
            <a:picLocks noChangeAspect="1"/>
          </p:cNvPicPr>
          <p:nvPr/>
        </p:nvPicPr>
        <p:blipFill rotWithShape="1">
          <a:blip r:embed="rId2"/>
          <a:srcRect r="19524"/>
          <a:stretch/>
        </p:blipFill>
        <p:spPr>
          <a:xfrm>
            <a:off x="5864026" y="1737360"/>
            <a:ext cx="4513492" cy="930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92B32107-AD41-455C-8BAD-B4E371BD4E82}"/>
              </a:ext>
            </a:extLst>
          </p:cNvPr>
          <p:cNvPicPr>
            <a:picLocks noChangeAspect="1"/>
          </p:cNvPicPr>
          <p:nvPr/>
        </p:nvPicPr>
        <p:blipFill>
          <a:blip r:embed="rId3"/>
          <a:stretch>
            <a:fillRect/>
          </a:stretch>
        </p:blipFill>
        <p:spPr>
          <a:xfrm>
            <a:off x="5864026" y="3333549"/>
            <a:ext cx="3549355" cy="1094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588B8C7-68B5-4D01-80A2-5344D8FCC567}"/>
              </a:ext>
            </a:extLst>
          </p:cNvPr>
          <p:cNvPicPr>
            <a:picLocks noChangeAspect="1"/>
          </p:cNvPicPr>
          <p:nvPr/>
        </p:nvPicPr>
        <p:blipFill>
          <a:blip r:embed="rId4"/>
          <a:stretch>
            <a:fillRect/>
          </a:stretch>
        </p:blipFill>
        <p:spPr>
          <a:xfrm>
            <a:off x="5864026" y="5281193"/>
            <a:ext cx="5955745" cy="466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9905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C72E-C78C-4486-A6DB-DE96C5FD4140}"/>
              </a:ext>
            </a:extLst>
          </p:cNvPr>
          <p:cNvSpPr>
            <a:spLocks noGrp="1"/>
          </p:cNvSpPr>
          <p:nvPr>
            <p:ph type="title"/>
          </p:nvPr>
        </p:nvSpPr>
        <p:spPr/>
        <p:txBody>
          <a:bodyPr/>
          <a:lstStyle/>
          <a:p>
            <a:r>
              <a:rPr lang="es-CO" dirty="0"/>
              <a:t>Read Commited(lectura comprometida)</a:t>
            </a:r>
          </a:p>
        </p:txBody>
      </p:sp>
      <p:sp>
        <p:nvSpPr>
          <p:cNvPr id="3" name="Content Placeholder 2">
            <a:extLst>
              <a:ext uri="{FF2B5EF4-FFF2-40B4-BE49-F238E27FC236}">
                <a16:creationId xmlns:a16="http://schemas.microsoft.com/office/drawing/2014/main" id="{D2B3E462-CF6F-4805-B48B-006D6FAB5C4A}"/>
              </a:ext>
            </a:extLst>
          </p:cNvPr>
          <p:cNvSpPr>
            <a:spLocks noGrp="1"/>
          </p:cNvSpPr>
          <p:nvPr>
            <p:ph idx="1"/>
          </p:nvPr>
        </p:nvSpPr>
        <p:spPr>
          <a:xfrm>
            <a:off x="209989" y="1867401"/>
            <a:ext cx="3964295" cy="3938366"/>
          </a:xfrm>
        </p:spPr>
        <p:txBody>
          <a:bodyPr>
            <a:normAutofit/>
          </a:bodyPr>
          <a:lstStyle/>
          <a:p>
            <a:pPr marL="0" indent="0">
              <a:buNone/>
            </a:pPr>
            <a:endParaRPr lang="es-CO" dirty="0"/>
          </a:p>
          <a:p>
            <a:pPr marL="0" indent="0">
              <a:buNone/>
            </a:pPr>
            <a:endParaRPr lang="es-CO" dirty="0"/>
          </a:p>
          <a:p>
            <a:endParaRPr lang="es-CO" dirty="0"/>
          </a:p>
          <a:p>
            <a:r>
              <a:rPr lang="es-CO" dirty="0"/>
              <a:t>Si se ejecutan transacciones de la siguiente manera, ¿qué valor ve M en los puntos 1 y 5? ¿Qué problema ve M?</a:t>
            </a:r>
          </a:p>
          <a:p>
            <a:pPr marL="0" indent="0">
              <a:buNone/>
            </a:pPr>
            <a:endParaRPr lang="es-CO" dirty="0"/>
          </a:p>
          <a:p>
            <a:r>
              <a:rPr lang="es-CO" dirty="0"/>
              <a:t>¿Qué fenómeno se presenta?</a:t>
            </a:r>
          </a:p>
        </p:txBody>
      </p:sp>
      <p:pic>
        <p:nvPicPr>
          <p:cNvPr id="9" name="Picture 8">
            <a:extLst>
              <a:ext uri="{FF2B5EF4-FFF2-40B4-BE49-F238E27FC236}">
                <a16:creationId xmlns:a16="http://schemas.microsoft.com/office/drawing/2014/main" id="{93C6924C-E29F-4EA6-A5FC-327437C1F11E}"/>
              </a:ext>
            </a:extLst>
          </p:cNvPr>
          <p:cNvPicPr>
            <a:picLocks noChangeAspect="1"/>
          </p:cNvPicPr>
          <p:nvPr/>
        </p:nvPicPr>
        <p:blipFill rotWithShape="1">
          <a:blip r:embed="rId3"/>
          <a:srcRect r="19524"/>
          <a:stretch/>
        </p:blipFill>
        <p:spPr>
          <a:xfrm>
            <a:off x="4310211" y="2028064"/>
            <a:ext cx="4513492" cy="930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5BD78348-BC71-4051-8032-95CC32AC517E}"/>
              </a:ext>
            </a:extLst>
          </p:cNvPr>
          <p:cNvPicPr>
            <a:picLocks noChangeAspect="1"/>
          </p:cNvPicPr>
          <p:nvPr/>
        </p:nvPicPr>
        <p:blipFill rotWithShape="1">
          <a:blip r:embed="rId4"/>
          <a:srcRect t="49639"/>
          <a:stretch/>
        </p:blipFill>
        <p:spPr>
          <a:xfrm>
            <a:off x="8728360" y="4769152"/>
            <a:ext cx="2822774" cy="438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1AB864C-8497-4D0D-84A2-DC1F8DAB5534}"/>
              </a:ext>
            </a:extLst>
          </p:cNvPr>
          <p:cNvPicPr>
            <a:picLocks noChangeAspect="1"/>
          </p:cNvPicPr>
          <p:nvPr/>
        </p:nvPicPr>
        <p:blipFill>
          <a:blip r:embed="rId5"/>
          <a:stretch>
            <a:fillRect/>
          </a:stretch>
        </p:blipFill>
        <p:spPr>
          <a:xfrm>
            <a:off x="8716618" y="4038647"/>
            <a:ext cx="3129700" cy="533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87A8AE02-8DDA-4748-86BB-1A114984F11F}"/>
              </a:ext>
            </a:extLst>
          </p:cNvPr>
          <p:cNvPicPr>
            <a:picLocks noChangeAspect="1"/>
          </p:cNvPicPr>
          <p:nvPr/>
        </p:nvPicPr>
        <p:blipFill rotWithShape="1">
          <a:blip r:embed="rId4"/>
          <a:srcRect b="44912"/>
          <a:stretch/>
        </p:blipFill>
        <p:spPr>
          <a:xfrm>
            <a:off x="8716618" y="3491808"/>
            <a:ext cx="2822774" cy="4388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0519DC6A-DB60-4F86-8293-01CEFD3909CF}"/>
              </a:ext>
            </a:extLst>
          </p:cNvPr>
          <p:cNvPicPr>
            <a:picLocks noChangeAspect="1"/>
          </p:cNvPicPr>
          <p:nvPr/>
        </p:nvPicPr>
        <p:blipFill>
          <a:blip r:embed="rId6"/>
          <a:stretch>
            <a:fillRect/>
          </a:stretch>
        </p:blipFill>
        <p:spPr>
          <a:xfrm>
            <a:off x="4293552" y="3388378"/>
            <a:ext cx="4254105" cy="1630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529D8602-2292-4A9A-AAAF-2B704CB8997C}"/>
              </a:ext>
            </a:extLst>
          </p:cNvPr>
          <p:cNvPicPr>
            <a:picLocks noChangeAspect="1"/>
          </p:cNvPicPr>
          <p:nvPr/>
        </p:nvPicPr>
        <p:blipFill>
          <a:blip r:embed="rId7"/>
          <a:stretch>
            <a:fillRect/>
          </a:stretch>
        </p:blipFill>
        <p:spPr>
          <a:xfrm>
            <a:off x="4293552" y="5329678"/>
            <a:ext cx="2574387" cy="645370"/>
          </a:xfrm>
          <a:prstGeom prst="rect">
            <a:avLst/>
          </a:prstGeom>
        </p:spPr>
      </p:pic>
    </p:spTree>
    <p:extLst>
      <p:ext uri="{BB962C8B-B14F-4D97-AF65-F5344CB8AC3E}">
        <p14:creationId xmlns:p14="http://schemas.microsoft.com/office/powerpoint/2010/main" val="57776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7F3C-2D6A-46AC-B153-9B922AD92C1C}"/>
              </a:ext>
            </a:extLst>
          </p:cNvPr>
          <p:cNvSpPr>
            <a:spLocks noGrp="1"/>
          </p:cNvSpPr>
          <p:nvPr>
            <p:ph type="title"/>
          </p:nvPr>
        </p:nvSpPr>
        <p:spPr/>
        <p:txBody>
          <a:bodyPr/>
          <a:lstStyle/>
          <a:p>
            <a:r>
              <a:rPr lang="es-CO" dirty="0" err="1"/>
              <a:t>Repeteable</a:t>
            </a:r>
            <a:r>
              <a:rPr lang="es-CO" dirty="0"/>
              <a:t> Read (lectura repetible)</a:t>
            </a:r>
          </a:p>
        </p:txBody>
      </p:sp>
      <p:sp>
        <p:nvSpPr>
          <p:cNvPr id="3" name="Content Placeholder 2">
            <a:extLst>
              <a:ext uri="{FF2B5EF4-FFF2-40B4-BE49-F238E27FC236}">
                <a16:creationId xmlns:a16="http://schemas.microsoft.com/office/drawing/2014/main" id="{835ABD4F-6F45-4481-846C-8864E7420F05}"/>
              </a:ext>
            </a:extLst>
          </p:cNvPr>
          <p:cNvSpPr>
            <a:spLocks noGrp="1"/>
          </p:cNvSpPr>
          <p:nvPr>
            <p:ph idx="1"/>
          </p:nvPr>
        </p:nvSpPr>
        <p:spPr/>
        <p:txBody>
          <a:bodyPr>
            <a:normAutofit/>
          </a:bodyPr>
          <a:lstStyle/>
          <a:p>
            <a:r>
              <a:rPr lang="es-CO" sz="2400" dirty="0"/>
              <a:t>Es una extensión de READ COMMITED, si los datos se leen de nuevo, entonces cada cosa que se vio la primera vez se verá la segunda vez, pero la segunda y subsecuentes lecturas pueden también ver más tuplas.</a:t>
            </a:r>
          </a:p>
          <a:p>
            <a:r>
              <a:rPr lang="es-CO" sz="2400" dirty="0"/>
              <a:t>Se usan candados compartidos en las lecturas</a:t>
            </a:r>
          </a:p>
        </p:txBody>
      </p:sp>
    </p:spTree>
    <p:extLst>
      <p:ext uri="{BB962C8B-B14F-4D97-AF65-F5344CB8AC3E}">
        <p14:creationId xmlns:p14="http://schemas.microsoft.com/office/powerpoint/2010/main" val="355686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7F3C-2D6A-46AC-B153-9B922AD92C1C}"/>
              </a:ext>
            </a:extLst>
          </p:cNvPr>
          <p:cNvSpPr>
            <a:spLocks noGrp="1"/>
          </p:cNvSpPr>
          <p:nvPr>
            <p:ph type="title"/>
          </p:nvPr>
        </p:nvSpPr>
        <p:spPr/>
        <p:txBody>
          <a:bodyPr/>
          <a:lstStyle/>
          <a:p>
            <a:r>
              <a:rPr lang="es-CO" dirty="0" err="1"/>
              <a:t>Repeteable</a:t>
            </a:r>
            <a:r>
              <a:rPr lang="es-CO" dirty="0"/>
              <a:t> Read (lectura repetible)</a:t>
            </a:r>
          </a:p>
        </p:txBody>
      </p:sp>
      <p:sp>
        <p:nvSpPr>
          <p:cNvPr id="3" name="Content Placeholder 2">
            <a:extLst>
              <a:ext uri="{FF2B5EF4-FFF2-40B4-BE49-F238E27FC236}">
                <a16:creationId xmlns:a16="http://schemas.microsoft.com/office/drawing/2014/main" id="{835ABD4F-6F45-4481-846C-8864E7420F05}"/>
              </a:ext>
            </a:extLst>
          </p:cNvPr>
          <p:cNvSpPr>
            <a:spLocks noGrp="1"/>
          </p:cNvSpPr>
          <p:nvPr>
            <p:ph idx="1"/>
          </p:nvPr>
        </p:nvSpPr>
        <p:spPr>
          <a:xfrm>
            <a:off x="1097280" y="1978992"/>
            <a:ext cx="3236181" cy="3760891"/>
          </a:xfrm>
        </p:spPr>
        <p:txBody>
          <a:bodyPr>
            <a:normAutofit fontScale="85000" lnSpcReduction="20000"/>
          </a:bodyPr>
          <a:lstStyle/>
          <a:p>
            <a:r>
              <a:rPr lang="es-CO" dirty="0"/>
              <a:t>Suponga que Martha ejecuta T1 bajo nivel REPETEABLE READ, con la planificación: </a:t>
            </a:r>
          </a:p>
          <a:p>
            <a:endParaRPr lang="es-CO" sz="2400" dirty="0"/>
          </a:p>
          <a:p>
            <a:endParaRPr lang="es-CO" sz="2400" dirty="0"/>
          </a:p>
          <a:p>
            <a:r>
              <a:rPr lang="es-CO" sz="2400" dirty="0"/>
              <a:t>¿qué valor ve M en los puntos 1 y 5? ¿Qué problema ve M?</a:t>
            </a:r>
          </a:p>
          <a:p>
            <a:pPr marL="0" indent="0">
              <a:buNone/>
            </a:pPr>
            <a:endParaRPr lang="es-CO" sz="2400" dirty="0"/>
          </a:p>
          <a:p>
            <a:r>
              <a:rPr lang="es-CO" sz="2400" dirty="0"/>
              <a:t>¿Qué fenómeno se presenta?</a:t>
            </a:r>
          </a:p>
        </p:txBody>
      </p:sp>
      <p:pic>
        <p:nvPicPr>
          <p:cNvPr id="7" name="Picture 6">
            <a:extLst>
              <a:ext uri="{FF2B5EF4-FFF2-40B4-BE49-F238E27FC236}">
                <a16:creationId xmlns:a16="http://schemas.microsoft.com/office/drawing/2014/main" id="{7B51374E-DD64-4287-835A-7450179C4BBD}"/>
              </a:ext>
            </a:extLst>
          </p:cNvPr>
          <p:cNvPicPr>
            <a:picLocks noChangeAspect="1"/>
          </p:cNvPicPr>
          <p:nvPr/>
        </p:nvPicPr>
        <p:blipFill rotWithShape="1">
          <a:blip r:embed="rId3"/>
          <a:srcRect r="19524"/>
          <a:stretch/>
        </p:blipFill>
        <p:spPr>
          <a:xfrm>
            <a:off x="4409544" y="1978992"/>
            <a:ext cx="4513492" cy="930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2962BD70-605B-4229-B73A-100D40252F10}"/>
              </a:ext>
            </a:extLst>
          </p:cNvPr>
          <p:cNvPicPr>
            <a:picLocks noChangeAspect="1"/>
          </p:cNvPicPr>
          <p:nvPr/>
        </p:nvPicPr>
        <p:blipFill>
          <a:blip r:embed="rId4"/>
          <a:stretch>
            <a:fillRect/>
          </a:stretch>
        </p:blipFill>
        <p:spPr>
          <a:xfrm>
            <a:off x="4403581" y="3301483"/>
            <a:ext cx="4303097" cy="2043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9D33324-3730-4357-96F7-D3596FC6616E}"/>
              </a:ext>
            </a:extLst>
          </p:cNvPr>
          <p:cNvPicPr>
            <a:picLocks noChangeAspect="1"/>
          </p:cNvPicPr>
          <p:nvPr/>
        </p:nvPicPr>
        <p:blipFill>
          <a:blip r:embed="rId5"/>
          <a:stretch>
            <a:fillRect/>
          </a:stretch>
        </p:blipFill>
        <p:spPr>
          <a:xfrm>
            <a:off x="4403582" y="5737117"/>
            <a:ext cx="2971254" cy="744860"/>
          </a:xfrm>
          <a:prstGeom prst="rect">
            <a:avLst/>
          </a:prstGeom>
        </p:spPr>
      </p:pic>
      <p:pic>
        <p:nvPicPr>
          <p:cNvPr id="14" name="Picture 13">
            <a:extLst>
              <a:ext uri="{FF2B5EF4-FFF2-40B4-BE49-F238E27FC236}">
                <a16:creationId xmlns:a16="http://schemas.microsoft.com/office/drawing/2014/main" id="{2080B27E-8C85-4964-A457-0148800172D3}"/>
              </a:ext>
            </a:extLst>
          </p:cNvPr>
          <p:cNvPicPr>
            <a:picLocks noChangeAspect="1"/>
          </p:cNvPicPr>
          <p:nvPr/>
        </p:nvPicPr>
        <p:blipFill rotWithShape="1">
          <a:blip r:embed="rId6"/>
          <a:srcRect t="49639"/>
          <a:stretch/>
        </p:blipFill>
        <p:spPr>
          <a:xfrm>
            <a:off x="9062300" y="4906714"/>
            <a:ext cx="2822774" cy="438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F7AE2D8B-9E54-43F5-B42C-324B9B5E1EFB}"/>
              </a:ext>
            </a:extLst>
          </p:cNvPr>
          <p:cNvPicPr>
            <a:picLocks noChangeAspect="1"/>
          </p:cNvPicPr>
          <p:nvPr/>
        </p:nvPicPr>
        <p:blipFill>
          <a:blip r:embed="rId7"/>
          <a:stretch>
            <a:fillRect/>
          </a:stretch>
        </p:blipFill>
        <p:spPr>
          <a:xfrm>
            <a:off x="8908837" y="4176871"/>
            <a:ext cx="3129700" cy="533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DEB98A17-8DA0-49DC-9B3D-F7AE714AD7FA}"/>
              </a:ext>
            </a:extLst>
          </p:cNvPr>
          <p:cNvPicPr>
            <a:picLocks noChangeAspect="1"/>
          </p:cNvPicPr>
          <p:nvPr/>
        </p:nvPicPr>
        <p:blipFill rotWithShape="1">
          <a:blip r:embed="rId6"/>
          <a:srcRect b="44912"/>
          <a:stretch/>
        </p:blipFill>
        <p:spPr>
          <a:xfrm>
            <a:off x="9062300" y="3541503"/>
            <a:ext cx="2822774" cy="4388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976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8195-3540-4291-954A-BFA1CC888A0F}"/>
              </a:ext>
            </a:extLst>
          </p:cNvPr>
          <p:cNvSpPr>
            <a:spLocks noGrp="1"/>
          </p:cNvSpPr>
          <p:nvPr>
            <p:ph type="title"/>
          </p:nvPr>
        </p:nvSpPr>
        <p:spPr/>
        <p:txBody>
          <a:bodyPr/>
          <a:lstStyle/>
          <a:p>
            <a:r>
              <a:rPr lang="es-CO" dirty="0"/>
              <a:t>Read UnCommited(lectura no comprometida)</a:t>
            </a:r>
          </a:p>
        </p:txBody>
      </p:sp>
      <p:sp>
        <p:nvSpPr>
          <p:cNvPr id="3" name="Content Placeholder 2">
            <a:extLst>
              <a:ext uri="{FF2B5EF4-FFF2-40B4-BE49-F238E27FC236}">
                <a16:creationId xmlns:a16="http://schemas.microsoft.com/office/drawing/2014/main" id="{F68B24D4-F6D1-46D5-B7EF-E8C63869EBDD}"/>
              </a:ext>
            </a:extLst>
          </p:cNvPr>
          <p:cNvSpPr>
            <a:spLocks noGrp="1"/>
          </p:cNvSpPr>
          <p:nvPr>
            <p:ph idx="1"/>
          </p:nvPr>
        </p:nvSpPr>
        <p:spPr/>
        <p:txBody>
          <a:bodyPr>
            <a:normAutofit/>
          </a:bodyPr>
          <a:lstStyle/>
          <a:p>
            <a:r>
              <a:rPr lang="es-CO" sz="2400" dirty="0"/>
              <a:t>Una transacción ejecutándose en nivel de READ UNCOMMITTED puede ver datos en la base de datos, aun si estos fueron escritos por una transacción que no ha hecho COMMIT y que nunca podría hacerlo.</a:t>
            </a:r>
          </a:p>
          <a:p>
            <a:r>
              <a:rPr lang="es-CO" sz="2400" dirty="0"/>
              <a:t>No se usan Candados</a:t>
            </a:r>
          </a:p>
        </p:txBody>
      </p:sp>
    </p:spTree>
    <p:extLst>
      <p:ext uri="{BB962C8B-B14F-4D97-AF65-F5344CB8AC3E}">
        <p14:creationId xmlns:p14="http://schemas.microsoft.com/office/powerpoint/2010/main" val="316451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8195-3540-4291-954A-BFA1CC888A0F}"/>
              </a:ext>
            </a:extLst>
          </p:cNvPr>
          <p:cNvSpPr>
            <a:spLocks noGrp="1"/>
          </p:cNvSpPr>
          <p:nvPr>
            <p:ph type="title"/>
          </p:nvPr>
        </p:nvSpPr>
        <p:spPr/>
        <p:txBody>
          <a:bodyPr/>
          <a:lstStyle/>
          <a:p>
            <a:r>
              <a:rPr lang="es-CO" dirty="0"/>
              <a:t>Read UnCommited(lectura no comprometida)</a:t>
            </a:r>
          </a:p>
        </p:txBody>
      </p:sp>
      <p:sp>
        <p:nvSpPr>
          <p:cNvPr id="3" name="Content Placeholder 2">
            <a:extLst>
              <a:ext uri="{FF2B5EF4-FFF2-40B4-BE49-F238E27FC236}">
                <a16:creationId xmlns:a16="http://schemas.microsoft.com/office/drawing/2014/main" id="{F68B24D4-F6D1-46D5-B7EF-E8C63869EBDD}"/>
              </a:ext>
            </a:extLst>
          </p:cNvPr>
          <p:cNvSpPr>
            <a:spLocks noGrp="1"/>
          </p:cNvSpPr>
          <p:nvPr>
            <p:ph idx="1"/>
          </p:nvPr>
        </p:nvSpPr>
        <p:spPr>
          <a:xfrm>
            <a:off x="510869" y="2108201"/>
            <a:ext cx="4011435" cy="3760891"/>
          </a:xfrm>
        </p:spPr>
        <p:txBody>
          <a:bodyPr>
            <a:normAutofit fontScale="92500" lnSpcReduction="10000"/>
          </a:bodyPr>
          <a:lstStyle/>
          <a:p>
            <a:r>
              <a:rPr lang="es-CO" sz="2400" dirty="0"/>
              <a:t>Suponga que Martha ejecuta T1 bajo nivel READ UNCOMMITED, con la planificación: </a:t>
            </a:r>
          </a:p>
          <a:p>
            <a:endParaRPr lang="es-CO" sz="2400" dirty="0"/>
          </a:p>
          <a:p>
            <a:endParaRPr lang="es-CO" sz="2400" dirty="0"/>
          </a:p>
          <a:p>
            <a:r>
              <a:rPr lang="es-CO" sz="2400" dirty="0"/>
              <a:t>¿qué valor ve M en los puntos 1 y 4? ¿Qué problema ve M?</a:t>
            </a:r>
          </a:p>
          <a:p>
            <a:pPr marL="0" indent="0">
              <a:buNone/>
            </a:pPr>
            <a:endParaRPr lang="es-CO" sz="2400" dirty="0"/>
          </a:p>
          <a:p>
            <a:r>
              <a:rPr lang="es-CO" sz="2400" dirty="0"/>
              <a:t>¿Qué fenómeno se presenta?</a:t>
            </a:r>
          </a:p>
        </p:txBody>
      </p:sp>
      <p:pic>
        <p:nvPicPr>
          <p:cNvPr id="5" name="Picture 4">
            <a:extLst>
              <a:ext uri="{FF2B5EF4-FFF2-40B4-BE49-F238E27FC236}">
                <a16:creationId xmlns:a16="http://schemas.microsoft.com/office/drawing/2014/main" id="{B0B59BAB-C2D9-4F1E-9692-19ADA2D499DC}"/>
              </a:ext>
            </a:extLst>
          </p:cNvPr>
          <p:cNvPicPr>
            <a:picLocks noChangeAspect="1"/>
          </p:cNvPicPr>
          <p:nvPr/>
        </p:nvPicPr>
        <p:blipFill>
          <a:blip r:embed="rId2"/>
          <a:stretch>
            <a:fillRect/>
          </a:stretch>
        </p:blipFill>
        <p:spPr>
          <a:xfrm>
            <a:off x="4522304" y="3254450"/>
            <a:ext cx="4204400" cy="1944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37C89A8-EBC5-4EB2-B040-B4886F92D494}"/>
              </a:ext>
            </a:extLst>
          </p:cNvPr>
          <p:cNvPicPr>
            <a:picLocks noChangeAspect="1"/>
          </p:cNvPicPr>
          <p:nvPr/>
        </p:nvPicPr>
        <p:blipFill rotWithShape="1">
          <a:blip r:embed="rId3"/>
          <a:srcRect t="49639"/>
          <a:stretch/>
        </p:blipFill>
        <p:spPr>
          <a:xfrm>
            <a:off x="8908837" y="3459095"/>
            <a:ext cx="2822774" cy="438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4CEB2388-6DEE-4372-991F-61D1180870B5}"/>
              </a:ext>
            </a:extLst>
          </p:cNvPr>
          <p:cNvPicPr>
            <a:picLocks noChangeAspect="1"/>
          </p:cNvPicPr>
          <p:nvPr/>
        </p:nvPicPr>
        <p:blipFill>
          <a:blip r:embed="rId4"/>
          <a:stretch>
            <a:fillRect/>
          </a:stretch>
        </p:blipFill>
        <p:spPr>
          <a:xfrm>
            <a:off x="8908837" y="4226566"/>
            <a:ext cx="3129700" cy="533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0A0F6C1-EE39-4BE2-9EC6-FD3C6AE1F755}"/>
              </a:ext>
            </a:extLst>
          </p:cNvPr>
          <p:cNvPicPr>
            <a:picLocks noChangeAspect="1"/>
          </p:cNvPicPr>
          <p:nvPr/>
        </p:nvPicPr>
        <p:blipFill rotWithShape="1">
          <a:blip r:embed="rId3"/>
          <a:srcRect b="44912"/>
          <a:stretch/>
        </p:blipFill>
        <p:spPr>
          <a:xfrm>
            <a:off x="8908837" y="4979242"/>
            <a:ext cx="2822774" cy="4388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5918FEAC-EA74-4F9D-BB7D-0C741D2D4F98}"/>
              </a:ext>
            </a:extLst>
          </p:cNvPr>
          <p:cNvPicPr>
            <a:picLocks noChangeAspect="1"/>
          </p:cNvPicPr>
          <p:nvPr/>
        </p:nvPicPr>
        <p:blipFill rotWithShape="1">
          <a:blip r:embed="rId5"/>
          <a:srcRect r="19524"/>
          <a:stretch/>
        </p:blipFill>
        <p:spPr>
          <a:xfrm>
            <a:off x="4648083" y="1878758"/>
            <a:ext cx="4513492" cy="930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76645A36-2F0A-4D8E-8034-BE63E884C8AB}"/>
              </a:ext>
            </a:extLst>
          </p:cNvPr>
          <p:cNvPicPr>
            <a:picLocks noChangeAspect="1"/>
          </p:cNvPicPr>
          <p:nvPr/>
        </p:nvPicPr>
        <p:blipFill>
          <a:blip r:embed="rId6"/>
          <a:stretch>
            <a:fillRect/>
          </a:stretch>
        </p:blipFill>
        <p:spPr>
          <a:xfrm>
            <a:off x="4403582" y="5737117"/>
            <a:ext cx="2971254" cy="744860"/>
          </a:xfrm>
          <a:prstGeom prst="rect">
            <a:avLst/>
          </a:prstGeom>
        </p:spPr>
      </p:pic>
    </p:spTree>
    <p:extLst>
      <p:ext uri="{BB962C8B-B14F-4D97-AF65-F5344CB8AC3E}">
        <p14:creationId xmlns:p14="http://schemas.microsoft.com/office/powerpoint/2010/main" val="407975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74766" y="1885125"/>
            <a:ext cx="3586267" cy="2093975"/>
          </a:xfrm>
        </p:spPr>
        <p:txBody>
          <a:bodyPr/>
          <a:lstStyle/>
          <a:p>
            <a:r>
              <a:rPr lang="en-US" dirty="0"/>
              <a:t>Base de Datos</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sz="3600" b="1" i="1" u="sng" dirty="0" err="1">
                <a:effectLst>
                  <a:outerShdw blurRad="38100" dist="38100" dir="2700000" algn="tl">
                    <a:srgbClr val="000000">
                      <a:alpha val="43137"/>
                    </a:srgbClr>
                  </a:outerShdw>
                </a:effectLst>
              </a:rPr>
              <a:t>Concurrencia</a:t>
            </a:r>
            <a:endParaRPr lang="en-US" dirty="0"/>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58E5-856F-4A1D-BFB0-711656824774}"/>
              </a:ext>
            </a:extLst>
          </p:cNvPr>
          <p:cNvSpPr>
            <a:spLocks noGrp="1"/>
          </p:cNvSpPr>
          <p:nvPr>
            <p:ph type="title"/>
          </p:nvPr>
        </p:nvSpPr>
        <p:spPr/>
        <p:txBody>
          <a:bodyPr/>
          <a:lstStyle/>
          <a:p>
            <a:r>
              <a:rPr lang="es-CO" dirty="0"/>
              <a:t>Transacciones </a:t>
            </a:r>
            <a:r>
              <a:rPr lang="es-CO" dirty="0" err="1"/>
              <a:t>Serializables</a:t>
            </a:r>
            <a:r>
              <a:rPr lang="es-CO" dirty="0"/>
              <a:t> (</a:t>
            </a:r>
            <a:r>
              <a:rPr lang="es-CO" dirty="0" err="1"/>
              <a:t>secuenciables</a:t>
            </a:r>
            <a:r>
              <a:rPr lang="es-CO" dirty="0"/>
              <a:t>)</a:t>
            </a:r>
          </a:p>
        </p:txBody>
      </p:sp>
      <p:sp>
        <p:nvSpPr>
          <p:cNvPr id="3" name="Content Placeholder 2">
            <a:extLst>
              <a:ext uri="{FF2B5EF4-FFF2-40B4-BE49-F238E27FC236}">
                <a16:creationId xmlns:a16="http://schemas.microsoft.com/office/drawing/2014/main" id="{FB32D3CF-83B2-4A7E-8348-A6A6FF6B17F2}"/>
              </a:ext>
            </a:extLst>
          </p:cNvPr>
          <p:cNvSpPr>
            <a:spLocks noGrp="1"/>
          </p:cNvSpPr>
          <p:nvPr>
            <p:ph idx="1"/>
          </p:nvPr>
        </p:nvSpPr>
        <p:spPr/>
        <p:txBody>
          <a:bodyPr>
            <a:normAutofit/>
          </a:bodyPr>
          <a:lstStyle/>
          <a:p>
            <a:r>
              <a:rPr lang="es-CO" sz="2800" dirty="0"/>
              <a:t>La base de datos se ve antes o después de las otras transacciones, pero no en el medio.</a:t>
            </a:r>
          </a:p>
        </p:txBody>
      </p:sp>
    </p:spTree>
    <p:extLst>
      <p:ext uri="{BB962C8B-B14F-4D97-AF65-F5344CB8AC3E}">
        <p14:creationId xmlns:p14="http://schemas.microsoft.com/office/powerpoint/2010/main" val="4482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58E5-856F-4A1D-BFB0-711656824774}"/>
              </a:ext>
            </a:extLst>
          </p:cNvPr>
          <p:cNvSpPr>
            <a:spLocks noGrp="1"/>
          </p:cNvSpPr>
          <p:nvPr>
            <p:ph type="title"/>
          </p:nvPr>
        </p:nvSpPr>
        <p:spPr/>
        <p:txBody>
          <a:bodyPr/>
          <a:lstStyle/>
          <a:p>
            <a:r>
              <a:rPr lang="es-CO" dirty="0"/>
              <a:t>Transacciones </a:t>
            </a:r>
            <a:r>
              <a:rPr lang="es-CO" dirty="0" err="1"/>
              <a:t>Serializables</a:t>
            </a:r>
            <a:r>
              <a:rPr lang="es-CO" dirty="0"/>
              <a:t> (</a:t>
            </a:r>
            <a:r>
              <a:rPr lang="es-CO" dirty="0" err="1"/>
              <a:t>secuenciables</a:t>
            </a:r>
            <a:r>
              <a:rPr lang="es-CO" dirty="0"/>
              <a:t>)</a:t>
            </a:r>
          </a:p>
        </p:txBody>
      </p:sp>
      <p:sp>
        <p:nvSpPr>
          <p:cNvPr id="3" name="Content Placeholder 2">
            <a:extLst>
              <a:ext uri="{FF2B5EF4-FFF2-40B4-BE49-F238E27FC236}">
                <a16:creationId xmlns:a16="http://schemas.microsoft.com/office/drawing/2014/main" id="{FB32D3CF-83B2-4A7E-8348-A6A6FF6B17F2}"/>
              </a:ext>
            </a:extLst>
          </p:cNvPr>
          <p:cNvSpPr>
            <a:spLocks noGrp="1"/>
          </p:cNvSpPr>
          <p:nvPr>
            <p:ph idx="1"/>
          </p:nvPr>
        </p:nvSpPr>
        <p:spPr>
          <a:xfrm>
            <a:off x="1097280" y="1819966"/>
            <a:ext cx="10058400" cy="3760891"/>
          </a:xfrm>
        </p:spPr>
        <p:txBody>
          <a:bodyPr>
            <a:normAutofit/>
          </a:bodyPr>
          <a:lstStyle/>
          <a:p>
            <a:r>
              <a:rPr lang="es-CO" sz="2400" dirty="0"/>
              <a:t>T1 está en SERIALIZABLE; en la línea 3 leyó EMP; y en la línea 5 pretende cambiar los datos que leyó al comienzo; T2 ensucia la transacción de T1 por que en la línea 4 (de T1) hizo un UPDATE de EMP; entonces T1 no puede serializar porque T2 cambió a EMP en la mitad de la transacción de T1; entonces T1 no cumple REPETEABLE READ.</a:t>
            </a:r>
          </a:p>
        </p:txBody>
      </p:sp>
      <p:pic>
        <p:nvPicPr>
          <p:cNvPr id="5" name="Picture 4">
            <a:extLst>
              <a:ext uri="{FF2B5EF4-FFF2-40B4-BE49-F238E27FC236}">
                <a16:creationId xmlns:a16="http://schemas.microsoft.com/office/drawing/2014/main" id="{3E15EDF5-B3BA-4D39-92A4-9BB35CDDD239}"/>
              </a:ext>
            </a:extLst>
          </p:cNvPr>
          <p:cNvPicPr>
            <a:picLocks noChangeAspect="1"/>
          </p:cNvPicPr>
          <p:nvPr/>
        </p:nvPicPr>
        <p:blipFill>
          <a:blip r:embed="rId2"/>
          <a:stretch>
            <a:fillRect/>
          </a:stretch>
        </p:blipFill>
        <p:spPr>
          <a:xfrm>
            <a:off x="1772478" y="3916890"/>
            <a:ext cx="8170315" cy="1991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3B1E9D69-9B34-451B-A434-338C879947E5}"/>
              </a:ext>
            </a:extLst>
          </p:cNvPr>
          <p:cNvPicPr>
            <a:picLocks noChangeAspect="1"/>
          </p:cNvPicPr>
          <p:nvPr/>
        </p:nvPicPr>
        <p:blipFill>
          <a:blip r:embed="rId3"/>
          <a:stretch>
            <a:fillRect/>
          </a:stretch>
        </p:blipFill>
        <p:spPr>
          <a:xfrm>
            <a:off x="1772478" y="5877773"/>
            <a:ext cx="3909424" cy="3540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6769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0D81-4366-4283-BB04-98A7C184AD31}"/>
              </a:ext>
            </a:extLst>
          </p:cNvPr>
          <p:cNvSpPr>
            <a:spLocks noGrp="1"/>
          </p:cNvSpPr>
          <p:nvPr>
            <p:ph type="title"/>
          </p:nvPr>
        </p:nvSpPr>
        <p:spPr/>
        <p:txBody>
          <a:bodyPr/>
          <a:lstStyle/>
          <a:p>
            <a:r>
              <a:rPr lang="es-CO" dirty="0"/>
              <a:t>Niveles de aislamiento y fenómenos</a:t>
            </a:r>
          </a:p>
        </p:txBody>
      </p:sp>
      <p:pic>
        <p:nvPicPr>
          <p:cNvPr id="5" name="Content Placeholder 4" descr="A screenshot of a cell phone&#10;&#10;Description automatically generated">
            <a:extLst>
              <a:ext uri="{FF2B5EF4-FFF2-40B4-BE49-F238E27FC236}">
                <a16:creationId xmlns:a16="http://schemas.microsoft.com/office/drawing/2014/main" id="{7D552912-35E6-4B6A-AC70-8C319107C1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725" y="2878931"/>
            <a:ext cx="5715000" cy="2219325"/>
          </a:xfrm>
        </p:spPr>
      </p:pic>
      <p:sp>
        <p:nvSpPr>
          <p:cNvPr id="6" name="TextBox 5">
            <a:extLst>
              <a:ext uri="{FF2B5EF4-FFF2-40B4-BE49-F238E27FC236}">
                <a16:creationId xmlns:a16="http://schemas.microsoft.com/office/drawing/2014/main" id="{5D0303CE-A2A1-4768-BEDD-89FEAA17C95C}"/>
              </a:ext>
            </a:extLst>
          </p:cNvPr>
          <p:cNvSpPr txBox="1"/>
          <p:nvPr/>
        </p:nvSpPr>
        <p:spPr>
          <a:xfrm>
            <a:off x="862148" y="2140267"/>
            <a:ext cx="9779726" cy="646331"/>
          </a:xfrm>
          <a:prstGeom prst="rect">
            <a:avLst/>
          </a:prstGeom>
          <a:noFill/>
        </p:spPr>
        <p:txBody>
          <a:bodyPr wrap="square" rtlCol="0">
            <a:spAutoFit/>
          </a:bodyPr>
          <a:lstStyle/>
          <a:p>
            <a:r>
              <a:rPr lang="es-CO" dirty="0"/>
              <a:t>De menos a más en cuanto a restricción para permitir fenómenos, esto es, SERIALIZABLE no permite fenómenos</a:t>
            </a:r>
          </a:p>
        </p:txBody>
      </p:sp>
    </p:spTree>
    <p:extLst>
      <p:ext uri="{BB962C8B-B14F-4D97-AF65-F5344CB8AC3E}">
        <p14:creationId xmlns:p14="http://schemas.microsoft.com/office/powerpoint/2010/main" val="61647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0D81-4366-4283-BB04-98A7C184AD31}"/>
              </a:ext>
            </a:extLst>
          </p:cNvPr>
          <p:cNvSpPr>
            <a:spLocks noGrp="1"/>
          </p:cNvSpPr>
          <p:nvPr>
            <p:ph type="title"/>
          </p:nvPr>
        </p:nvSpPr>
        <p:spPr/>
        <p:txBody>
          <a:bodyPr/>
          <a:lstStyle/>
          <a:p>
            <a:r>
              <a:rPr lang="es-CO" dirty="0"/>
              <a:t>Niveles de aislamiento y fenómenos</a:t>
            </a:r>
          </a:p>
        </p:txBody>
      </p:sp>
      <p:sp>
        <p:nvSpPr>
          <p:cNvPr id="6" name="TextBox 5">
            <a:extLst>
              <a:ext uri="{FF2B5EF4-FFF2-40B4-BE49-F238E27FC236}">
                <a16:creationId xmlns:a16="http://schemas.microsoft.com/office/drawing/2014/main" id="{5D0303CE-A2A1-4768-BEDD-89FEAA17C95C}"/>
              </a:ext>
            </a:extLst>
          </p:cNvPr>
          <p:cNvSpPr txBox="1"/>
          <p:nvPr/>
        </p:nvSpPr>
        <p:spPr>
          <a:xfrm>
            <a:off x="862148" y="2140267"/>
            <a:ext cx="9779726" cy="369332"/>
          </a:xfrm>
          <a:prstGeom prst="rect">
            <a:avLst/>
          </a:prstGeom>
          <a:noFill/>
        </p:spPr>
        <p:txBody>
          <a:bodyPr wrap="square" rtlCol="0">
            <a:spAutoFit/>
          </a:bodyPr>
          <a:lstStyle/>
          <a:p>
            <a:r>
              <a:rPr lang="es-CO" dirty="0"/>
              <a:t>Concurrencia vs Consistencia de datos</a:t>
            </a:r>
          </a:p>
        </p:txBody>
      </p:sp>
      <p:pic>
        <p:nvPicPr>
          <p:cNvPr id="8" name="Content Placeholder 7" descr="A screenshot of a cell phone&#10;&#10;Description automatically generated">
            <a:extLst>
              <a:ext uri="{FF2B5EF4-FFF2-40B4-BE49-F238E27FC236}">
                <a16:creationId xmlns:a16="http://schemas.microsoft.com/office/drawing/2014/main" id="{4C1573FA-5F92-4CB0-BA84-3E7936741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2195" y="2998811"/>
            <a:ext cx="4089868" cy="2827224"/>
          </a:xfrm>
        </p:spPr>
      </p:pic>
    </p:spTree>
    <p:extLst>
      <p:ext uri="{BB962C8B-B14F-4D97-AF65-F5344CB8AC3E}">
        <p14:creationId xmlns:p14="http://schemas.microsoft.com/office/powerpoint/2010/main" val="79469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74766" y="1885125"/>
            <a:ext cx="3586267" cy="2093975"/>
          </a:xfrm>
        </p:spPr>
        <p:txBody>
          <a:bodyPr/>
          <a:lstStyle/>
          <a:p>
            <a:r>
              <a:rPr lang="en-US" dirty="0"/>
              <a:t>Base de Datos</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sz="3600" b="1" i="1" u="sng" dirty="0" err="1">
                <a:effectLst>
                  <a:outerShdw blurRad="38100" dist="38100" dir="2700000" algn="tl">
                    <a:srgbClr val="000000">
                      <a:alpha val="43137"/>
                    </a:srgbClr>
                  </a:outerShdw>
                </a:effectLst>
              </a:rPr>
              <a:t>Concurrencia</a:t>
            </a:r>
            <a:r>
              <a:rPr lang="en-US" sz="3600" b="1" i="1" u="sng" dirty="0">
                <a:effectLst>
                  <a:outerShdw blurRad="38100" dist="38100" dir="2700000" algn="tl">
                    <a:srgbClr val="000000">
                      <a:alpha val="43137"/>
                    </a:srgbClr>
                  </a:outerShdw>
                </a:effectLst>
              </a:rPr>
              <a:t> </a:t>
            </a:r>
            <a:r>
              <a:rPr lang="en-US" sz="3600" b="1" i="1" u="sng" dirty="0" err="1">
                <a:effectLst>
                  <a:outerShdw blurRad="38100" dist="38100" dir="2700000" algn="tl">
                    <a:srgbClr val="000000">
                      <a:alpha val="43137"/>
                    </a:srgbClr>
                  </a:outerShdw>
                </a:effectLst>
              </a:rPr>
              <a:t>Optimista</a:t>
            </a:r>
            <a:endParaRPr lang="en-US" dirty="0"/>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02972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0D81-4366-4283-BB04-98A7C184AD31}"/>
              </a:ext>
            </a:extLst>
          </p:cNvPr>
          <p:cNvSpPr>
            <a:spLocks noGrp="1"/>
          </p:cNvSpPr>
          <p:nvPr>
            <p:ph type="title"/>
          </p:nvPr>
        </p:nvSpPr>
        <p:spPr/>
        <p:txBody>
          <a:bodyPr/>
          <a:lstStyle/>
          <a:p>
            <a:r>
              <a:rPr lang="es-CO" dirty="0" err="1"/>
              <a:t>Versionamiento</a:t>
            </a:r>
            <a:endParaRPr lang="es-CO" dirty="0"/>
          </a:p>
        </p:txBody>
      </p:sp>
      <p:sp>
        <p:nvSpPr>
          <p:cNvPr id="4" name="Content Placeholder 3">
            <a:extLst>
              <a:ext uri="{FF2B5EF4-FFF2-40B4-BE49-F238E27FC236}">
                <a16:creationId xmlns:a16="http://schemas.microsoft.com/office/drawing/2014/main" id="{879904A8-C124-4939-998C-883A2F6B2063}"/>
              </a:ext>
            </a:extLst>
          </p:cNvPr>
          <p:cNvSpPr>
            <a:spLocks noGrp="1"/>
          </p:cNvSpPr>
          <p:nvPr>
            <p:ph idx="1"/>
          </p:nvPr>
        </p:nvSpPr>
        <p:spPr>
          <a:xfrm>
            <a:off x="1066800" y="2058506"/>
            <a:ext cx="10058400" cy="3760891"/>
          </a:xfrm>
        </p:spPr>
        <p:txBody>
          <a:bodyPr>
            <a:normAutofit/>
          </a:bodyPr>
          <a:lstStyle/>
          <a:p>
            <a:r>
              <a:rPr lang="es-CO" sz="2400" dirty="0"/>
              <a:t>Aproximación optimista para el control de concurrencia</a:t>
            </a:r>
          </a:p>
          <a:p>
            <a:r>
              <a:rPr lang="es-CO" sz="2400" dirty="0"/>
              <a:t>No usa candados</a:t>
            </a:r>
          </a:p>
          <a:p>
            <a:r>
              <a:rPr lang="es-CO" sz="2400" dirty="0"/>
              <a:t>Asume que las actualizaciones simultáneas no son frecuentes</a:t>
            </a:r>
          </a:p>
          <a:p>
            <a:r>
              <a:rPr lang="es-CO" sz="2400" dirty="0"/>
              <a:t>El sistema rechaza transacciones cuando hay conflictos</a:t>
            </a:r>
          </a:p>
          <a:p>
            <a:r>
              <a:rPr lang="es-CO" sz="2400" dirty="0"/>
              <a:t>Se usan los mecanismos de </a:t>
            </a:r>
            <a:r>
              <a:rPr lang="es-CO" sz="2400" dirty="0" err="1"/>
              <a:t>rollback</a:t>
            </a:r>
            <a:r>
              <a:rPr lang="es-CO" sz="2400" dirty="0"/>
              <a:t> y </a:t>
            </a:r>
            <a:r>
              <a:rPr lang="es-CO" sz="2400" dirty="0" err="1"/>
              <a:t>commit</a:t>
            </a:r>
            <a:endParaRPr lang="es-CO" sz="2400" dirty="0"/>
          </a:p>
        </p:txBody>
      </p:sp>
    </p:spTree>
    <p:extLst>
      <p:ext uri="{BB962C8B-B14F-4D97-AF65-F5344CB8AC3E}">
        <p14:creationId xmlns:p14="http://schemas.microsoft.com/office/powerpoint/2010/main" val="416837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0D81-4366-4283-BB04-98A7C184AD31}"/>
              </a:ext>
            </a:extLst>
          </p:cNvPr>
          <p:cNvSpPr>
            <a:spLocks noGrp="1"/>
          </p:cNvSpPr>
          <p:nvPr>
            <p:ph type="title"/>
          </p:nvPr>
        </p:nvSpPr>
        <p:spPr/>
        <p:txBody>
          <a:bodyPr/>
          <a:lstStyle/>
          <a:p>
            <a:r>
              <a:rPr lang="es-CO" dirty="0" err="1"/>
              <a:t>Versionamiento</a:t>
            </a:r>
            <a:endParaRPr lang="es-CO" dirty="0"/>
          </a:p>
        </p:txBody>
      </p:sp>
      <p:sp>
        <p:nvSpPr>
          <p:cNvPr id="4" name="Content Placeholder 3">
            <a:extLst>
              <a:ext uri="{FF2B5EF4-FFF2-40B4-BE49-F238E27FC236}">
                <a16:creationId xmlns:a16="http://schemas.microsoft.com/office/drawing/2014/main" id="{879904A8-C124-4939-998C-883A2F6B2063}"/>
              </a:ext>
            </a:extLst>
          </p:cNvPr>
          <p:cNvSpPr>
            <a:spLocks noGrp="1"/>
          </p:cNvSpPr>
          <p:nvPr>
            <p:ph idx="1"/>
          </p:nvPr>
        </p:nvSpPr>
        <p:spPr>
          <a:xfrm>
            <a:off x="609600" y="1986227"/>
            <a:ext cx="3912704" cy="3760891"/>
          </a:xfrm>
        </p:spPr>
        <p:txBody>
          <a:bodyPr>
            <a:normAutofit fontScale="77500" lnSpcReduction="20000"/>
          </a:bodyPr>
          <a:lstStyle/>
          <a:p>
            <a:r>
              <a:rPr lang="es-CO" sz="2400" dirty="0"/>
              <a:t>Esta vez, tenemos una columna de </a:t>
            </a:r>
            <a:r>
              <a:rPr lang="es-CO" sz="2400" i="1" u="sng" dirty="0"/>
              <a:t>versión</a:t>
            </a:r>
            <a:r>
              <a:rPr lang="es-CO" sz="2400" dirty="0"/>
              <a:t>. </a:t>
            </a:r>
          </a:p>
          <a:p>
            <a:r>
              <a:rPr lang="es-CO" sz="2400" dirty="0"/>
              <a:t>La columna de versión se incrementa cada vez que se ejecuta UPDATE o DELETE, y también se usa en la cláusula WHERE de las declaraciones UPDATE y DELETE. </a:t>
            </a:r>
          </a:p>
          <a:p>
            <a:r>
              <a:rPr lang="es-CO" sz="2400" dirty="0"/>
              <a:t>Para que esto funcione, necesitamos emitir SELECT y leer la versión actual antes de ejecutar UPDATE o DELETE, de lo contrario, no sabríamos qué valor de versión pasar a la cláusula WHERE o incrementar.</a:t>
            </a:r>
          </a:p>
        </p:txBody>
      </p:sp>
      <p:pic>
        <p:nvPicPr>
          <p:cNvPr id="5" name="Picture 4" descr="A screenshot of a cell phone&#10;&#10;Description automatically generated">
            <a:extLst>
              <a:ext uri="{FF2B5EF4-FFF2-40B4-BE49-F238E27FC236}">
                <a16:creationId xmlns:a16="http://schemas.microsoft.com/office/drawing/2014/main" id="{D4C80CEA-C3D0-481E-807C-5170FE92E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015" y="1986227"/>
            <a:ext cx="7036779" cy="3760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8954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Referencias</a:t>
            </a:r>
          </a:p>
        </p:txBody>
      </p:sp>
      <p:sp>
        <p:nvSpPr>
          <p:cNvPr id="3" name="Marcador de contenido 2"/>
          <p:cNvSpPr>
            <a:spLocks noGrp="1"/>
          </p:cNvSpPr>
          <p:nvPr>
            <p:ph idx="1"/>
          </p:nvPr>
        </p:nvSpPr>
        <p:spPr/>
        <p:txBody>
          <a:bodyPr/>
          <a:lstStyle/>
          <a:p>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r>
              <a:rPr lang="en-US" altLang="en-US" b="1" dirty="0">
                <a:solidFill>
                  <a:srgbClr val="002060"/>
                </a:solidFill>
              </a:rPr>
              <a:t>©</a:t>
            </a:r>
            <a:r>
              <a:rPr lang="en-US" altLang="en-US" b="1" dirty="0" err="1">
                <a:solidFill>
                  <a:srgbClr val="002060"/>
                </a:solidFill>
              </a:rPr>
              <a:t>Silberschatz</a:t>
            </a:r>
            <a:r>
              <a:rPr lang="en-US" altLang="en-US" b="1" dirty="0">
                <a:solidFill>
                  <a:srgbClr val="002060"/>
                </a:solidFill>
              </a:rPr>
              <a:t>, </a:t>
            </a:r>
            <a:r>
              <a:rPr lang="en-US" altLang="en-US" b="1" dirty="0" err="1">
                <a:solidFill>
                  <a:srgbClr val="002060"/>
                </a:solidFill>
              </a:rPr>
              <a:t>Korth</a:t>
            </a:r>
            <a:r>
              <a:rPr lang="en-US" altLang="en-US" b="1" dirty="0">
                <a:solidFill>
                  <a:srgbClr val="002060"/>
                </a:solidFill>
              </a:rPr>
              <a:t> and Sudarshan, 2019</a:t>
            </a:r>
          </a:p>
          <a:p>
            <a:r>
              <a:rPr lang="en-US" altLang="en-US" b="1" dirty="0">
                <a:solidFill>
                  <a:srgbClr val="002060"/>
                </a:solidFill>
                <a:hlinkClick r:id="rId2"/>
              </a:rPr>
              <a:t>https://livesql.oracle.com/apex/f?p=590:11:9870280852107:::11:P11_ID:152639219300562793212764580165351953605</a:t>
            </a:r>
            <a:endParaRPr lang="en-US" altLang="en-US" b="1" dirty="0">
              <a:solidFill>
                <a:srgbClr val="002060"/>
              </a:solidFill>
            </a:endParaRPr>
          </a:p>
          <a:p>
            <a:r>
              <a:rPr lang="en-US" altLang="en-US" b="1" dirty="0">
                <a:solidFill>
                  <a:srgbClr val="002060"/>
                </a:solidFill>
                <a:hlinkClick r:id="rId3"/>
              </a:rPr>
              <a:t>https://livesql.oracle.com/apex/f?p=590:11:9870280852107:::11:P11_ID:149075222712493902096666428584818910723</a:t>
            </a:r>
            <a:endParaRPr lang="en-US" altLang="en-US" b="1" dirty="0">
              <a:solidFill>
                <a:srgbClr val="002060"/>
              </a:solidFill>
            </a:endParaRPr>
          </a:p>
          <a:p>
            <a:endParaRPr lang="en-US" altLang="en-US" b="1" dirty="0">
              <a:solidFill>
                <a:srgbClr val="002060"/>
              </a:solidFill>
            </a:endParaRPr>
          </a:p>
          <a:p>
            <a:endParaRPr lang="en-US" altLang="en-US" b="1" dirty="0">
              <a:solidFill>
                <a:srgbClr val="002060"/>
              </a:solidFill>
            </a:endParaRPr>
          </a:p>
          <a:p>
            <a:pPr marL="0" indent="0">
              <a:buNone/>
            </a:pPr>
            <a:endParaRPr lang="es-CO" dirty="0">
              <a:hlinkClick r:id="" action="ppaction://noaction"/>
            </a:endParaRPr>
          </a:p>
        </p:txBody>
      </p:sp>
    </p:spTree>
    <p:extLst>
      <p:ext uri="{BB962C8B-B14F-4D97-AF65-F5344CB8AC3E}">
        <p14:creationId xmlns:p14="http://schemas.microsoft.com/office/powerpoint/2010/main" val="375362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158-58EF-4E83-96B5-367F035174DA}"/>
              </a:ext>
            </a:extLst>
          </p:cNvPr>
          <p:cNvSpPr>
            <a:spLocks noGrp="1"/>
          </p:cNvSpPr>
          <p:nvPr>
            <p:ph type="title"/>
          </p:nvPr>
        </p:nvSpPr>
        <p:spPr/>
        <p:txBody>
          <a:bodyPr/>
          <a:lstStyle/>
          <a:p>
            <a:r>
              <a:rPr lang="es-CO" dirty="0"/>
              <a:t>Propiedades de una transacción</a:t>
            </a:r>
          </a:p>
        </p:txBody>
      </p:sp>
      <p:sp>
        <p:nvSpPr>
          <p:cNvPr id="3" name="Content Placeholder 2">
            <a:extLst>
              <a:ext uri="{FF2B5EF4-FFF2-40B4-BE49-F238E27FC236}">
                <a16:creationId xmlns:a16="http://schemas.microsoft.com/office/drawing/2014/main" id="{E8D24AE8-5EF2-4E64-BDB7-082EC07F6429}"/>
              </a:ext>
            </a:extLst>
          </p:cNvPr>
          <p:cNvSpPr>
            <a:spLocks noGrp="1"/>
          </p:cNvSpPr>
          <p:nvPr>
            <p:ph idx="1"/>
          </p:nvPr>
        </p:nvSpPr>
        <p:spPr>
          <a:xfrm>
            <a:off x="1216547" y="2108201"/>
            <a:ext cx="5262629" cy="3760891"/>
          </a:xfrm>
        </p:spPr>
        <p:txBody>
          <a:bodyPr>
            <a:normAutofit/>
          </a:bodyPr>
          <a:lstStyle/>
          <a:p>
            <a:r>
              <a:rPr lang="es-CO" sz="2800" dirty="0"/>
              <a:t>Es necesario que las transacciones tengan las propiedades ACID:</a:t>
            </a:r>
          </a:p>
          <a:p>
            <a:pPr lvl="1"/>
            <a:r>
              <a:rPr lang="es-CO" sz="2400" dirty="0"/>
              <a:t>Atomicidad ( </a:t>
            </a:r>
            <a:r>
              <a:rPr lang="es-CO" sz="2400" b="1" dirty="0" err="1"/>
              <a:t>A</a:t>
            </a:r>
            <a:r>
              <a:rPr lang="es-CO" sz="2400" dirty="0" err="1"/>
              <a:t>tomic</a:t>
            </a:r>
            <a:r>
              <a:rPr lang="es-CO" sz="2400" dirty="0"/>
              <a:t> )</a:t>
            </a:r>
          </a:p>
          <a:p>
            <a:pPr lvl="1"/>
            <a:r>
              <a:rPr lang="es-CO" sz="2400" dirty="0"/>
              <a:t>Consistencia ( </a:t>
            </a:r>
            <a:r>
              <a:rPr lang="es-CO" sz="2400" b="1" dirty="0" err="1"/>
              <a:t>C</a:t>
            </a:r>
            <a:r>
              <a:rPr lang="es-CO" sz="2400" dirty="0" err="1"/>
              <a:t>onsistent</a:t>
            </a:r>
            <a:r>
              <a:rPr lang="es-CO" sz="2400" dirty="0"/>
              <a:t> )</a:t>
            </a:r>
          </a:p>
          <a:p>
            <a:pPr lvl="1"/>
            <a:r>
              <a:rPr lang="es-CO" sz="2400" dirty="0"/>
              <a:t>Aislamiento ( </a:t>
            </a:r>
            <a:r>
              <a:rPr lang="es-CO" sz="2400" b="1" dirty="0" err="1"/>
              <a:t>I</a:t>
            </a:r>
            <a:r>
              <a:rPr lang="es-CO" sz="2400" dirty="0" err="1"/>
              <a:t>solated</a:t>
            </a:r>
            <a:r>
              <a:rPr lang="es-CO" sz="2400" dirty="0"/>
              <a:t> )</a:t>
            </a:r>
          </a:p>
          <a:p>
            <a:pPr lvl="1"/>
            <a:r>
              <a:rPr lang="es-CO" sz="2400" dirty="0"/>
              <a:t>Durabilidad ( </a:t>
            </a:r>
            <a:r>
              <a:rPr lang="es-CO" sz="2400" b="1" dirty="0"/>
              <a:t>D</a:t>
            </a:r>
            <a:r>
              <a:rPr lang="es-CO" sz="2400" dirty="0"/>
              <a:t>urable )</a:t>
            </a:r>
          </a:p>
        </p:txBody>
      </p:sp>
      <p:pic>
        <p:nvPicPr>
          <p:cNvPr id="5" name="Picture 4" descr="A screenshot of a cell phone&#10;&#10;Description automatically generated">
            <a:extLst>
              <a:ext uri="{FF2B5EF4-FFF2-40B4-BE49-F238E27FC236}">
                <a16:creationId xmlns:a16="http://schemas.microsoft.com/office/drawing/2014/main" id="{E8660F93-3A46-439C-B7A1-317B69C40B50}"/>
              </a:ext>
            </a:extLst>
          </p:cNvPr>
          <p:cNvPicPr>
            <a:picLocks noChangeAspect="1"/>
          </p:cNvPicPr>
          <p:nvPr/>
        </p:nvPicPr>
        <p:blipFill rotWithShape="1">
          <a:blip r:embed="rId2">
            <a:extLst>
              <a:ext uri="{28A0092B-C50C-407E-A947-70E740481C1C}">
                <a14:useLocalDpi xmlns:a14="http://schemas.microsoft.com/office/drawing/2010/main" val="0"/>
              </a:ext>
            </a:extLst>
          </a:blip>
          <a:srcRect l="61121"/>
          <a:stretch/>
        </p:blipFill>
        <p:spPr>
          <a:xfrm>
            <a:off x="7463244" y="1763487"/>
            <a:ext cx="3196047" cy="4625606"/>
          </a:xfrm>
          <a:prstGeom prst="rect">
            <a:avLst/>
          </a:prstGeom>
        </p:spPr>
      </p:pic>
    </p:spTree>
    <p:extLst>
      <p:ext uri="{BB962C8B-B14F-4D97-AF65-F5344CB8AC3E}">
        <p14:creationId xmlns:p14="http://schemas.microsoft.com/office/powerpoint/2010/main" val="391135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C9C9-FDAD-4DC7-ADAF-F21F3C7A229F}"/>
              </a:ext>
            </a:extLst>
          </p:cNvPr>
          <p:cNvSpPr>
            <a:spLocks noGrp="1"/>
          </p:cNvSpPr>
          <p:nvPr>
            <p:ph type="title"/>
          </p:nvPr>
        </p:nvSpPr>
        <p:spPr/>
        <p:txBody>
          <a:bodyPr/>
          <a:lstStyle/>
          <a:p>
            <a:r>
              <a:rPr lang="es-CO" dirty="0"/>
              <a:t>Tipos de Concurrencia</a:t>
            </a:r>
          </a:p>
        </p:txBody>
      </p:sp>
      <p:sp>
        <p:nvSpPr>
          <p:cNvPr id="3" name="Content Placeholder 2">
            <a:extLst>
              <a:ext uri="{FF2B5EF4-FFF2-40B4-BE49-F238E27FC236}">
                <a16:creationId xmlns:a16="http://schemas.microsoft.com/office/drawing/2014/main" id="{81DE89CD-A155-4E3D-B78F-DAF873DC56C7}"/>
              </a:ext>
            </a:extLst>
          </p:cNvPr>
          <p:cNvSpPr>
            <a:spLocks noGrp="1"/>
          </p:cNvSpPr>
          <p:nvPr>
            <p:ph idx="1"/>
          </p:nvPr>
        </p:nvSpPr>
        <p:spPr/>
        <p:txBody>
          <a:bodyPr>
            <a:normAutofit/>
          </a:bodyPr>
          <a:lstStyle/>
          <a:p>
            <a:r>
              <a:rPr lang="es-CO" sz="3200" dirty="0"/>
              <a:t>Para definir como las SQL son ejecutadas de forma concurrente existen dos modelos</a:t>
            </a:r>
          </a:p>
          <a:p>
            <a:pPr lvl="1"/>
            <a:r>
              <a:rPr lang="es-CO" sz="2800" dirty="0"/>
              <a:t>Pesimista</a:t>
            </a:r>
          </a:p>
          <a:p>
            <a:pPr lvl="2"/>
            <a:r>
              <a:rPr lang="es-CO" sz="2400" dirty="0"/>
              <a:t>Usan candados y Niveles de aislamiento</a:t>
            </a:r>
          </a:p>
          <a:p>
            <a:pPr lvl="1"/>
            <a:r>
              <a:rPr lang="es-CO" sz="2800" dirty="0"/>
              <a:t>Optimista</a:t>
            </a:r>
          </a:p>
          <a:p>
            <a:pPr lvl="2"/>
            <a:r>
              <a:rPr lang="es-CO" sz="2400" dirty="0"/>
              <a:t>No usan candados</a:t>
            </a:r>
          </a:p>
        </p:txBody>
      </p:sp>
    </p:spTree>
    <p:extLst>
      <p:ext uri="{BB962C8B-B14F-4D97-AF65-F5344CB8AC3E}">
        <p14:creationId xmlns:p14="http://schemas.microsoft.com/office/powerpoint/2010/main" val="166068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74766" y="1885125"/>
            <a:ext cx="3586267" cy="2093975"/>
          </a:xfrm>
        </p:spPr>
        <p:txBody>
          <a:bodyPr/>
          <a:lstStyle/>
          <a:p>
            <a:r>
              <a:rPr lang="en-US" dirty="0"/>
              <a:t>Base de Datos</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sz="3600" b="1" i="1" u="sng" dirty="0" err="1">
                <a:effectLst>
                  <a:outerShdw blurRad="38100" dist="38100" dir="2700000" algn="tl">
                    <a:srgbClr val="000000">
                      <a:alpha val="43137"/>
                    </a:srgbClr>
                  </a:outerShdw>
                </a:effectLst>
              </a:rPr>
              <a:t>Concurrencia</a:t>
            </a:r>
            <a:r>
              <a:rPr lang="en-US" sz="3600" b="1" i="1" u="sng" dirty="0">
                <a:effectLst>
                  <a:outerShdw blurRad="38100" dist="38100" dir="2700000" algn="tl">
                    <a:srgbClr val="000000">
                      <a:alpha val="43137"/>
                    </a:srgbClr>
                  </a:outerShdw>
                </a:effectLst>
              </a:rPr>
              <a:t> </a:t>
            </a:r>
            <a:r>
              <a:rPr lang="en-US" sz="3600" b="1" i="1" u="sng" dirty="0" err="1">
                <a:effectLst>
                  <a:outerShdw blurRad="38100" dist="38100" dir="2700000" algn="tl">
                    <a:srgbClr val="000000">
                      <a:alpha val="43137"/>
                    </a:srgbClr>
                  </a:outerShdw>
                </a:effectLst>
              </a:rPr>
              <a:t>Pesimista</a:t>
            </a:r>
            <a:endParaRPr lang="en-US" dirty="0"/>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7215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36B4-305D-4A44-8264-0241B02A92FB}"/>
              </a:ext>
            </a:extLst>
          </p:cNvPr>
          <p:cNvSpPr>
            <a:spLocks noGrp="1"/>
          </p:cNvSpPr>
          <p:nvPr>
            <p:ph type="title"/>
          </p:nvPr>
        </p:nvSpPr>
        <p:spPr/>
        <p:txBody>
          <a:bodyPr/>
          <a:lstStyle/>
          <a:p>
            <a:r>
              <a:rPr lang="es-CO" dirty="0"/>
              <a:t>Aislamiento ( </a:t>
            </a:r>
            <a:r>
              <a:rPr lang="es-CO" dirty="0" err="1"/>
              <a:t>Isolated</a:t>
            </a:r>
            <a:r>
              <a:rPr lang="es-CO" dirty="0"/>
              <a:t> )</a:t>
            </a:r>
          </a:p>
        </p:txBody>
      </p:sp>
      <p:sp>
        <p:nvSpPr>
          <p:cNvPr id="3" name="Content Placeholder 2">
            <a:extLst>
              <a:ext uri="{FF2B5EF4-FFF2-40B4-BE49-F238E27FC236}">
                <a16:creationId xmlns:a16="http://schemas.microsoft.com/office/drawing/2014/main" id="{D26B1F96-F792-4EAD-BF8A-29843987D92C}"/>
              </a:ext>
            </a:extLst>
          </p:cNvPr>
          <p:cNvSpPr>
            <a:spLocks noGrp="1"/>
          </p:cNvSpPr>
          <p:nvPr>
            <p:ph idx="1"/>
          </p:nvPr>
        </p:nvSpPr>
        <p:spPr>
          <a:xfrm>
            <a:off x="1066799" y="1873070"/>
            <a:ext cx="5839097" cy="4040050"/>
          </a:xfrm>
        </p:spPr>
        <p:txBody>
          <a:bodyPr>
            <a:normAutofit fontScale="85000" lnSpcReduction="20000"/>
          </a:bodyPr>
          <a:lstStyle/>
          <a:p>
            <a:r>
              <a:rPr lang="es-CO" sz="2800" dirty="0"/>
              <a:t>Asegura que, en la ejecución concurrente de transacciones, ellas estén aisladas entre sí, de tal manera que cada una tiene la impresión de que ninguna otra transacción se ejecuta concurrentemente con ella.</a:t>
            </a:r>
          </a:p>
          <a:p>
            <a:r>
              <a:rPr lang="es-CO" sz="2800" dirty="0"/>
              <a:t>El usuario ve como que un solo proceso se ejecuta a la vez.</a:t>
            </a:r>
          </a:p>
          <a:p>
            <a:r>
              <a:rPr lang="es-CO" sz="2800" dirty="0"/>
              <a:t>En el ejemplo, las sentencias que realice T1 sobre X y Y no deberían introducir inconsistencias (sucias, fantasmas, …) cuando T2 ejecute sus operaciones sobre X y Y al mismo tiempo que T1.</a:t>
            </a:r>
          </a:p>
        </p:txBody>
      </p:sp>
      <p:pic>
        <p:nvPicPr>
          <p:cNvPr id="5" name="Picture 4" descr="A screenshot of a cell phone&#10;&#10;Description automatically generated">
            <a:extLst>
              <a:ext uri="{FF2B5EF4-FFF2-40B4-BE49-F238E27FC236}">
                <a16:creationId xmlns:a16="http://schemas.microsoft.com/office/drawing/2014/main" id="{CC7F252B-0A77-47CB-BA4D-140E3AE48376}"/>
              </a:ext>
            </a:extLst>
          </p:cNvPr>
          <p:cNvPicPr>
            <a:picLocks noChangeAspect="1"/>
          </p:cNvPicPr>
          <p:nvPr/>
        </p:nvPicPr>
        <p:blipFill rotWithShape="1">
          <a:blip r:embed="rId2">
            <a:extLst>
              <a:ext uri="{28A0092B-C50C-407E-A947-70E740481C1C}">
                <a14:useLocalDpi xmlns:a14="http://schemas.microsoft.com/office/drawing/2010/main" val="0"/>
              </a:ext>
            </a:extLst>
          </a:blip>
          <a:srcRect l="5200" t="22983" r="6845" b="23440"/>
          <a:stretch/>
        </p:blipFill>
        <p:spPr>
          <a:xfrm>
            <a:off x="7289074" y="1873070"/>
            <a:ext cx="4188823" cy="2551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083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C9C9-FDAD-4DC7-ADAF-F21F3C7A229F}"/>
              </a:ext>
            </a:extLst>
          </p:cNvPr>
          <p:cNvSpPr>
            <a:spLocks noGrp="1"/>
          </p:cNvSpPr>
          <p:nvPr>
            <p:ph type="title"/>
          </p:nvPr>
        </p:nvSpPr>
        <p:spPr/>
        <p:txBody>
          <a:bodyPr/>
          <a:lstStyle/>
          <a:p>
            <a:r>
              <a:rPr lang="es-CO" dirty="0"/>
              <a:t>Concurrencia Pesimista Candados</a:t>
            </a:r>
          </a:p>
        </p:txBody>
      </p:sp>
      <p:sp>
        <p:nvSpPr>
          <p:cNvPr id="3" name="Content Placeholder 2">
            <a:extLst>
              <a:ext uri="{FF2B5EF4-FFF2-40B4-BE49-F238E27FC236}">
                <a16:creationId xmlns:a16="http://schemas.microsoft.com/office/drawing/2014/main" id="{81DE89CD-A155-4E3D-B78F-DAF873DC56C7}"/>
              </a:ext>
            </a:extLst>
          </p:cNvPr>
          <p:cNvSpPr>
            <a:spLocks noGrp="1"/>
          </p:cNvSpPr>
          <p:nvPr>
            <p:ph idx="1"/>
          </p:nvPr>
        </p:nvSpPr>
        <p:spPr/>
        <p:txBody>
          <a:bodyPr>
            <a:normAutofit/>
          </a:bodyPr>
          <a:lstStyle/>
          <a:p>
            <a:r>
              <a:rPr lang="es-CO" sz="2400" dirty="0"/>
              <a:t>Candado compartido (</a:t>
            </a:r>
            <a:r>
              <a:rPr lang="es-CO" sz="2400" b="1" dirty="0" err="1"/>
              <a:t>S</a:t>
            </a:r>
            <a:r>
              <a:rPr lang="es-CO" sz="2400" dirty="0" err="1"/>
              <a:t>hared</a:t>
            </a:r>
            <a:r>
              <a:rPr lang="es-CO" sz="2400" dirty="0"/>
              <a:t> </a:t>
            </a:r>
            <a:r>
              <a:rPr lang="es-CO" sz="2400" b="1" dirty="0" err="1"/>
              <a:t>L</a:t>
            </a:r>
            <a:r>
              <a:rPr lang="es-CO" sz="2400" dirty="0" err="1"/>
              <a:t>ock</a:t>
            </a:r>
            <a:r>
              <a:rPr lang="es-CO" sz="2400" dirty="0"/>
              <a:t>)</a:t>
            </a:r>
          </a:p>
          <a:p>
            <a:pPr lvl="1"/>
            <a:r>
              <a:rPr lang="es-CO" sz="2000" dirty="0"/>
              <a:t>Lectura, pero no escritura permitida</a:t>
            </a:r>
          </a:p>
          <a:p>
            <a:pPr lvl="1"/>
            <a:r>
              <a:rPr lang="es-CO" sz="2000" dirty="0"/>
              <a:t>T hace un SL(Y): T puede escribir a Y, las demás transacciones pueden leer a Y</a:t>
            </a:r>
          </a:p>
          <a:p>
            <a:r>
              <a:rPr lang="es-CO" sz="2400" dirty="0"/>
              <a:t>Candado exclusivo (</a:t>
            </a:r>
            <a:r>
              <a:rPr lang="es-CO" sz="2400" dirty="0" err="1"/>
              <a:t>e</a:t>
            </a:r>
            <a:r>
              <a:rPr lang="es-CO" sz="2800" b="1" dirty="0" err="1"/>
              <a:t>X</a:t>
            </a:r>
            <a:r>
              <a:rPr lang="es-CO" sz="2400" dirty="0" err="1"/>
              <a:t>clusive</a:t>
            </a:r>
            <a:r>
              <a:rPr lang="es-CO" sz="2400" dirty="0"/>
              <a:t> </a:t>
            </a:r>
            <a:r>
              <a:rPr lang="es-CO" sz="2800" b="1" dirty="0" err="1"/>
              <a:t>L</a:t>
            </a:r>
            <a:r>
              <a:rPr lang="es-CO" sz="2400" dirty="0" err="1"/>
              <a:t>ock</a:t>
            </a:r>
            <a:r>
              <a:rPr lang="es-CO" sz="2400" dirty="0"/>
              <a:t>)</a:t>
            </a:r>
          </a:p>
          <a:p>
            <a:pPr lvl="1"/>
            <a:r>
              <a:rPr lang="es-CO" sz="2200" dirty="0"/>
              <a:t>Ni lectura ni escritura permitida</a:t>
            </a:r>
          </a:p>
          <a:p>
            <a:pPr lvl="1"/>
            <a:r>
              <a:rPr lang="es-CO" sz="2200" dirty="0"/>
              <a:t>T hace un XL(Y): T puede leer y escribir a Y, pero las demás transacciones no pueden leer ni escribir a Y</a:t>
            </a:r>
            <a:endParaRPr lang="es-CO" sz="2600" dirty="0"/>
          </a:p>
        </p:txBody>
      </p:sp>
    </p:spTree>
    <p:extLst>
      <p:ext uri="{BB962C8B-B14F-4D97-AF65-F5344CB8AC3E}">
        <p14:creationId xmlns:p14="http://schemas.microsoft.com/office/powerpoint/2010/main" val="150373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C9C9-FDAD-4DC7-ADAF-F21F3C7A229F}"/>
              </a:ext>
            </a:extLst>
          </p:cNvPr>
          <p:cNvSpPr>
            <a:spLocks noGrp="1"/>
          </p:cNvSpPr>
          <p:nvPr>
            <p:ph type="title"/>
          </p:nvPr>
        </p:nvSpPr>
        <p:spPr/>
        <p:txBody>
          <a:bodyPr/>
          <a:lstStyle/>
          <a:p>
            <a:r>
              <a:rPr lang="es-CO" dirty="0"/>
              <a:t>Tipos de Concurrencia</a:t>
            </a:r>
          </a:p>
        </p:txBody>
      </p:sp>
      <p:sp>
        <p:nvSpPr>
          <p:cNvPr id="3" name="Content Placeholder 2">
            <a:extLst>
              <a:ext uri="{FF2B5EF4-FFF2-40B4-BE49-F238E27FC236}">
                <a16:creationId xmlns:a16="http://schemas.microsoft.com/office/drawing/2014/main" id="{81DE89CD-A155-4E3D-B78F-DAF873DC56C7}"/>
              </a:ext>
            </a:extLst>
          </p:cNvPr>
          <p:cNvSpPr>
            <a:spLocks noGrp="1"/>
          </p:cNvSpPr>
          <p:nvPr>
            <p:ph idx="1"/>
          </p:nvPr>
        </p:nvSpPr>
        <p:spPr>
          <a:xfrm>
            <a:off x="1097280" y="1737360"/>
            <a:ext cx="10058400" cy="3760891"/>
          </a:xfrm>
        </p:spPr>
        <p:txBody>
          <a:bodyPr>
            <a:normAutofit/>
          </a:bodyPr>
          <a:lstStyle/>
          <a:p>
            <a:r>
              <a:rPr lang="es-CO" sz="2400" dirty="0"/>
              <a:t>La concurrencia pesimista significa que:</a:t>
            </a:r>
          </a:p>
          <a:p>
            <a:pPr lvl="1"/>
            <a:r>
              <a:rPr lang="es-CO" sz="2000" dirty="0"/>
              <a:t>las consultas de lectura (SELECCIONAR) están bloqueando las consultas de escritura (INSERTAR, ACTUALIZAR, ELIMINAR), </a:t>
            </a:r>
          </a:p>
          <a:p>
            <a:pPr lvl="1"/>
            <a:r>
              <a:rPr lang="es-CO" sz="2000" dirty="0"/>
              <a:t>y las consultas de escritura están bloqueando las consultas de lectura.</a:t>
            </a:r>
            <a:r>
              <a:rPr lang="es-CO" sz="2400" dirty="0"/>
              <a:t> </a:t>
            </a:r>
          </a:p>
          <a:p>
            <a:r>
              <a:rPr lang="es-CO" sz="2200" dirty="0"/>
              <a:t>Los lectores adquieren bloqueos compartidos (S)</a:t>
            </a:r>
          </a:p>
          <a:p>
            <a:r>
              <a:rPr lang="es-CO" sz="2200" dirty="0"/>
              <a:t>Los escritores adquieren bloqueos exclusivos (X)</a:t>
            </a:r>
          </a:p>
        </p:txBody>
      </p:sp>
      <p:pic>
        <p:nvPicPr>
          <p:cNvPr id="4" name="Picture 3">
            <a:extLst>
              <a:ext uri="{FF2B5EF4-FFF2-40B4-BE49-F238E27FC236}">
                <a16:creationId xmlns:a16="http://schemas.microsoft.com/office/drawing/2014/main" id="{203C7820-E709-4AD1-BF25-4319D72D1B0B}"/>
              </a:ext>
            </a:extLst>
          </p:cNvPr>
          <p:cNvPicPr>
            <a:picLocks noChangeAspect="1"/>
          </p:cNvPicPr>
          <p:nvPr/>
        </p:nvPicPr>
        <p:blipFill>
          <a:blip r:embed="rId2"/>
          <a:stretch>
            <a:fillRect/>
          </a:stretch>
        </p:blipFill>
        <p:spPr>
          <a:xfrm>
            <a:off x="3630930" y="4624795"/>
            <a:ext cx="3771900" cy="1562100"/>
          </a:xfrm>
          <a:prstGeom prst="rect">
            <a:avLst/>
          </a:prstGeom>
        </p:spPr>
      </p:pic>
    </p:spTree>
    <p:extLst>
      <p:ext uri="{BB962C8B-B14F-4D97-AF65-F5344CB8AC3E}">
        <p14:creationId xmlns:p14="http://schemas.microsoft.com/office/powerpoint/2010/main" val="38944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5C04-D9D7-4CFA-ADE6-8216510DF08A}"/>
              </a:ext>
            </a:extLst>
          </p:cNvPr>
          <p:cNvSpPr>
            <a:spLocks noGrp="1"/>
          </p:cNvSpPr>
          <p:nvPr>
            <p:ph type="title"/>
          </p:nvPr>
        </p:nvSpPr>
        <p:spPr/>
        <p:txBody>
          <a:bodyPr/>
          <a:lstStyle/>
          <a:p>
            <a:r>
              <a:rPr lang="es-CO" dirty="0"/>
              <a:t>Ejemplo Candados Oracle</a:t>
            </a:r>
          </a:p>
        </p:txBody>
      </p:sp>
      <p:pic>
        <p:nvPicPr>
          <p:cNvPr id="7" name="Picture 6">
            <a:extLst>
              <a:ext uri="{FF2B5EF4-FFF2-40B4-BE49-F238E27FC236}">
                <a16:creationId xmlns:a16="http://schemas.microsoft.com/office/drawing/2014/main" id="{6F65F442-683D-4DD8-A5DC-409D6BCE7A60}"/>
              </a:ext>
            </a:extLst>
          </p:cNvPr>
          <p:cNvPicPr>
            <a:picLocks noChangeAspect="1"/>
          </p:cNvPicPr>
          <p:nvPr/>
        </p:nvPicPr>
        <p:blipFill>
          <a:blip r:embed="rId2"/>
          <a:stretch>
            <a:fillRect/>
          </a:stretch>
        </p:blipFill>
        <p:spPr>
          <a:xfrm>
            <a:off x="492403" y="1952625"/>
            <a:ext cx="4667250" cy="432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screenshot of a cell phone&#10;&#10;Description automatically generated">
            <a:extLst>
              <a:ext uri="{FF2B5EF4-FFF2-40B4-BE49-F238E27FC236}">
                <a16:creationId xmlns:a16="http://schemas.microsoft.com/office/drawing/2014/main" id="{B26AB469-0F1B-4369-B7F3-54C4C538F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027" y="1952625"/>
            <a:ext cx="6315075" cy="2790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505446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1175</Words>
  <Application>Microsoft Office PowerPoint</Application>
  <PresentationFormat>Widescreen</PresentationFormat>
  <Paragraphs>126</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RetrospectVTI</vt:lpstr>
      <vt:lpstr>Base de Datos</vt:lpstr>
      <vt:lpstr>Base de Datos</vt:lpstr>
      <vt:lpstr>Propiedades de una transacción</vt:lpstr>
      <vt:lpstr>Tipos de Concurrencia</vt:lpstr>
      <vt:lpstr>Base de Datos</vt:lpstr>
      <vt:lpstr>Aislamiento ( Isolated )</vt:lpstr>
      <vt:lpstr>Concurrencia Pesimista Candados</vt:lpstr>
      <vt:lpstr>Tipos de Concurrencia</vt:lpstr>
      <vt:lpstr>Ejemplo Candados Oracle</vt:lpstr>
      <vt:lpstr>Ejemplo Candados DeadLock</vt:lpstr>
      <vt:lpstr>Niveles de Aislamiento SQL</vt:lpstr>
      <vt:lpstr>Niveles de Aislamiento SQL</vt:lpstr>
      <vt:lpstr>Read Commited(lectura comprometida)</vt:lpstr>
      <vt:lpstr>Ejemplo</vt:lpstr>
      <vt:lpstr>Read Commited(lectura comprometida)</vt:lpstr>
      <vt:lpstr>Repeteable Read (lectura repetible)</vt:lpstr>
      <vt:lpstr>Repeteable Read (lectura repetible)</vt:lpstr>
      <vt:lpstr>Read UnCommited(lectura no comprometida)</vt:lpstr>
      <vt:lpstr>Read UnCommited(lectura no comprometida)</vt:lpstr>
      <vt:lpstr>Transacciones Serializables (secuenciables)</vt:lpstr>
      <vt:lpstr>Transacciones Serializables (secuenciables)</vt:lpstr>
      <vt:lpstr>Niveles de aislamiento y fenómenos</vt:lpstr>
      <vt:lpstr>Niveles de aislamiento y fenómenos</vt:lpstr>
      <vt:lpstr>Base de Datos</vt:lpstr>
      <vt:lpstr>Versionamiento</vt:lpstr>
      <vt:lpstr>Versionamiento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2020-04-10T17:56:00Z</dcterms:created>
  <dcterms:modified xsi:type="dcterms:W3CDTF">2020-05-05T02:38:01Z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