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60" r:id="rId9"/>
    <p:sldId id="258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46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77D-7572-4331-970B-3E3FAA2FAE87}" type="datetimeFigureOut">
              <a:rPr lang="es-CO" smtClean="0"/>
              <a:t>28/10/2012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157B-9799-4770-97F9-683E30C6B9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613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77D-7572-4331-970B-3E3FAA2FAE87}" type="datetimeFigureOut">
              <a:rPr lang="es-CO" smtClean="0"/>
              <a:t>28/10/2012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157B-9799-4770-97F9-683E30C6B9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24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77D-7572-4331-970B-3E3FAA2FAE87}" type="datetimeFigureOut">
              <a:rPr lang="es-CO" smtClean="0"/>
              <a:t>28/10/2012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157B-9799-4770-97F9-683E30C6B9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83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77D-7572-4331-970B-3E3FAA2FAE87}" type="datetimeFigureOut">
              <a:rPr lang="es-CO" smtClean="0"/>
              <a:t>28/10/2012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157B-9799-4770-97F9-683E30C6B9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4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77D-7572-4331-970B-3E3FAA2FAE87}" type="datetimeFigureOut">
              <a:rPr lang="es-CO" smtClean="0"/>
              <a:t>28/10/2012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157B-9799-4770-97F9-683E30C6B9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4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77D-7572-4331-970B-3E3FAA2FAE87}" type="datetimeFigureOut">
              <a:rPr lang="es-CO" smtClean="0"/>
              <a:t>28/10/2012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157B-9799-4770-97F9-683E30C6B9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15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77D-7572-4331-970B-3E3FAA2FAE87}" type="datetimeFigureOut">
              <a:rPr lang="es-CO" smtClean="0"/>
              <a:t>28/10/2012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157B-9799-4770-97F9-683E30C6B9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103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77D-7572-4331-970B-3E3FAA2FAE87}" type="datetimeFigureOut">
              <a:rPr lang="es-CO" smtClean="0"/>
              <a:t>28/10/2012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157B-9799-4770-97F9-683E30C6B9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429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77D-7572-4331-970B-3E3FAA2FAE87}" type="datetimeFigureOut">
              <a:rPr lang="es-CO" smtClean="0"/>
              <a:t>28/10/2012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157B-9799-4770-97F9-683E30C6B9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811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77D-7572-4331-970B-3E3FAA2FAE87}" type="datetimeFigureOut">
              <a:rPr lang="es-CO" smtClean="0"/>
              <a:t>28/10/2012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157B-9799-4770-97F9-683E30C6B9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4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77D-7572-4331-970B-3E3FAA2FAE87}" type="datetimeFigureOut">
              <a:rPr lang="es-CO" smtClean="0"/>
              <a:t>28/10/2012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157B-9799-4770-97F9-683E30C6B9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232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B77D-7572-4331-970B-3E3FAA2FAE87}" type="datetimeFigureOut">
              <a:rPr lang="es-CO" smtClean="0"/>
              <a:t>28/10/2012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157B-9799-4770-97F9-683E30C6B9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11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Bases de Datos</a:t>
            </a:r>
            <a:br>
              <a:rPr lang="es-CO" dirty="0" smtClean="0"/>
            </a:br>
            <a:r>
              <a:rPr lang="es-CO" dirty="0" smtClean="0"/>
              <a:t>Tutorial JPA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 smtClean="0"/>
              <a:t>Ing</a:t>
            </a:r>
            <a:r>
              <a:rPr lang="es-CO" dirty="0" smtClean="0"/>
              <a:t> Julio Carreño </a:t>
            </a:r>
            <a:r>
              <a:rPr lang="es-CO" dirty="0" err="1" smtClean="0"/>
              <a:t>Msc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688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Genere las entidades desde la base de datos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62290"/>
            <a:ext cx="7403251" cy="52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012160" y="2510241"/>
            <a:ext cx="1224136" cy="486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5076056" y="6007676"/>
            <a:ext cx="864096" cy="517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273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Genere las entidades desde la base de datos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97" y="1700808"/>
            <a:ext cx="74009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635896" y="4437112"/>
            <a:ext cx="612068" cy="243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5364088" y="6165304"/>
            <a:ext cx="720080" cy="416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Genere las entidades desde la base de datos</a:t>
            </a:r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90" y="1628800"/>
            <a:ext cx="74009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748372" y="3751357"/>
            <a:ext cx="2291508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sz="2000" dirty="0" smtClean="0">
                <a:solidFill>
                  <a:schemeClr val="dk1"/>
                </a:solidFill>
              </a:rPr>
              <a:t>La Colección de </a:t>
            </a:r>
            <a:r>
              <a:rPr lang="es-CO" sz="2000" i="1" u="sng" dirty="0" smtClean="0">
                <a:solidFill>
                  <a:schemeClr val="dk1"/>
                </a:solidFill>
              </a:rPr>
              <a:t>Libros</a:t>
            </a:r>
            <a:r>
              <a:rPr lang="es-CO" sz="2000" dirty="0" smtClean="0">
                <a:solidFill>
                  <a:schemeClr val="dk1"/>
                </a:solidFill>
              </a:rPr>
              <a:t> que tiene cada E</a:t>
            </a:r>
            <a:r>
              <a:rPr lang="es-CO" sz="2000" i="1" u="sng" dirty="0" smtClean="0">
                <a:solidFill>
                  <a:schemeClr val="dk1"/>
                </a:solidFill>
              </a:rPr>
              <a:t>ditorial</a:t>
            </a:r>
            <a:r>
              <a:rPr lang="es-CO" sz="2000" dirty="0" smtClean="0">
                <a:solidFill>
                  <a:schemeClr val="dk1"/>
                </a:solidFill>
              </a:rPr>
              <a:t> la manejaremos como </a:t>
            </a:r>
            <a:r>
              <a:rPr lang="es-CO" sz="2000" i="1" u="sng" dirty="0" err="1" smtClean="0">
                <a:solidFill>
                  <a:schemeClr val="dk1"/>
                </a:solidFill>
              </a:rPr>
              <a:t>List</a:t>
            </a:r>
            <a:endParaRPr lang="es-CO" sz="2000" i="1" u="sng" dirty="0" smtClean="0">
              <a:solidFill>
                <a:schemeClr val="dk1"/>
              </a:solidFill>
            </a:endParaRPr>
          </a:p>
        </p:txBody>
      </p:sp>
      <p:sp>
        <p:nvSpPr>
          <p:cNvPr id="8" name="7 Flecha derecha"/>
          <p:cNvSpPr/>
          <p:nvPr/>
        </p:nvSpPr>
        <p:spPr>
          <a:xfrm rot="16200000">
            <a:off x="6122572" y="3152278"/>
            <a:ext cx="714380" cy="2857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3964" y="1967064"/>
            <a:ext cx="4699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3" t="15836" r="53522" b="71887"/>
          <a:stretch/>
        </p:blipFill>
        <p:spPr bwMode="auto">
          <a:xfrm>
            <a:off x="1403648" y="3972394"/>
            <a:ext cx="4034905" cy="118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Flecha derecha"/>
          <p:cNvSpPr/>
          <p:nvPr/>
        </p:nvSpPr>
        <p:spPr>
          <a:xfrm rot="5400000">
            <a:off x="4573710" y="2059138"/>
            <a:ext cx="714380" cy="2857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59176" y="3158302"/>
            <a:ext cx="4699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5645872" y="1169457"/>
            <a:ext cx="339062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sz="1600" dirty="0" smtClean="0">
                <a:solidFill>
                  <a:schemeClr val="dk1"/>
                </a:solidFill>
              </a:rPr>
              <a:t>Cuando se consulte una editorial (lado 1 de la relación) no se traerán los libros (lado muchos de la relación); debido a que el </a:t>
            </a:r>
            <a:r>
              <a:rPr lang="es-CO" sz="1600" dirty="0" err="1" smtClean="0">
                <a:solidFill>
                  <a:schemeClr val="dk1"/>
                </a:solidFill>
              </a:rPr>
              <a:t>fetch</a:t>
            </a:r>
            <a:r>
              <a:rPr lang="es-CO" sz="1600" dirty="0" smtClean="0">
                <a:solidFill>
                  <a:schemeClr val="dk1"/>
                </a:solidFill>
              </a:rPr>
              <a:t> por defecto de una relación 1 a muchos es LAZY</a:t>
            </a:r>
            <a:endParaRPr lang="es-CO" sz="1600" i="1" u="sng" dirty="0" smtClean="0">
              <a:solidFill>
                <a:schemeClr val="dk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6012160" y="6093296"/>
            <a:ext cx="720080" cy="416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69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Mapeo en memoria de la relación 1 a muchos bidireccional lado 1</a:t>
            </a:r>
            <a:endParaRPr lang="es-C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9" t="9697" r="38030" b="56849"/>
          <a:stretch/>
        </p:blipFill>
        <p:spPr bwMode="auto">
          <a:xfrm>
            <a:off x="573991" y="2132856"/>
            <a:ext cx="7598409" cy="3956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051720" y="1940160"/>
            <a:ext cx="1584176" cy="552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971600" y="5373216"/>
            <a:ext cx="4392488" cy="552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5748372" y="4557608"/>
            <a:ext cx="3000092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sz="2000" dirty="0" smtClean="0">
                <a:solidFill>
                  <a:schemeClr val="dk1"/>
                </a:solidFill>
              </a:rPr>
              <a:t>La Colección de </a:t>
            </a:r>
            <a:r>
              <a:rPr lang="es-CO" sz="2000" i="1" u="sng" dirty="0" smtClean="0">
                <a:solidFill>
                  <a:schemeClr val="dk1"/>
                </a:solidFill>
              </a:rPr>
              <a:t>Libros</a:t>
            </a:r>
            <a:r>
              <a:rPr lang="es-CO" sz="2000" dirty="0" smtClean="0">
                <a:solidFill>
                  <a:schemeClr val="dk1"/>
                </a:solidFill>
              </a:rPr>
              <a:t> que tiene cada E</a:t>
            </a:r>
            <a:r>
              <a:rPr lang="es-CO" sz="2000" i="1" u="sng" dirty="0" smtClean="0">
                <a:solidFill>
                  <a:schemeClr val="dk1"/>
                </a:solidFill>
              </a:rPr>
              <a:t>ditorial</a:t>
            </a:r>
            <a:r>
              <a:rPr lang="es-CO" sz="2000" dirty="0" smtClean="0">
                <a:solidFill>
                  <a:schemeClr val="dk1"/>
                </a:solidFill>
              </a:rPr>
              <a:t> la manejaremos como </a:t>
            </a:r>
            <a:r>
              <a:rPr lang="es-CO" sz="2000" i="1" u="sng" dirty="0" err="1" smtClean="0">
                <a:solidFill>
                  <a:schemeClr val="dk1"/>
                </a:solidFill>
              </a:rPr>
              <a:t>List</a:t>
            </a:r>
            <a:r>
              <a:rPr lang="es-CO" sz="2000" i="1" u="sng" dirty="0" smtClean="0">
                <a:solidFill>
                  <a:schemeClr val="dk1"/>
                </a:solidFill>
              </a:rPr>
              <a:t>.</a:t>
            </a:r>
            <a:r>
              <a:rPr lang="es-CO" sz="2000" dirty="0" smtClean="0">
                <a:solidFill>
                  <a:schemeClr val="dk1"/>
                </a:solidFill>
              </a:rPr>
              <a:t> Observe la anotación @</a:t>
            </a:r>
            <a:r>
              <a:rPr lang="es-CO" sz="2000" dirty="0" err="1" smtClean="0">
                <a:solidFill>
                  <a:schemeClr val="dk1"/>
                </a:solidFill>
              </a:rPr>
              <a:t>OneToMany</a:t>
            </a:r>
            <a:endParaRPr lang="es-CO" sz="2000" i="1" u="sng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9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3" t="9195" r="33333" b="44460"/>
          <a:stretch/>
        </p:blipFill>
        <p:spPr bwMode="auto">
          <a:xfrm>
            <a:off x="485799" y="1568260"/>
            <a:ext cx="7632504" cy="481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Mapeo en memoria de la relación 1 a muchos bidireccional lado muchos</a:t>
            </a: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3221930" y="1484784"/>
            <a:ext cx="1206053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971600" y="5733256"/>
            <a:ext cx="7272808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5436096" y="4711821"/>
            <a:ext cx="3000092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sz="2000" dirty="0" smtClean="0">
                <a:solidFill>
                  <a:schemeClr val="dk1"/>
                </a:solidFill>
              </a:rPr>
              <a:t>Cada </a:t>
            </a:r>
            <a:r>
              <a:rPr lang="es-CO" sz="2000" i="1" u="sng" dirty="0" smtClean="0">
                <a:solidFill>
                  <a:schemeClr val="dk1"/>
                </a:solidFill>
              </a:rPr>
              <a:t>Libro</a:t>
            </a:r>
            <a:r>
              <a:rPr lang="es-CO" sz="2000" dirty="0" smtClean="0">
                <a:solidFill>
                  <a:schemeClr val="dk1"/>
                </a:solidFill>
              </a:rPr>
              <a:t> tiene una </a:t>
            </a:r>
            <a:r>
              <a:rPr lang="es-CO" sz="2000" i="1" u="sng" dirty="0" smtClean="0">
                <a:solidFill>
                  <a:schemeClr val="dk1"/>
                </a:solidFill>
              </a:rPr>
              <a:t>Editorial.</a:t>
            </a:r>
            <a:r>
              <a:rPr lang="es-CO" sz="2000" dirty="0" smtClean="0">
                <a:solidFill>
                  <a:schemeClr val="dk1"/>
                </a:solidFill>
              </a:rPr>
              <a:t> Observe la anotación @</a:t>
            </a:r>
            <a:r>
              <a:rPr lang="es-CO" sz="2000" dirty="0" err="1" smtClean="0">
                <a:solidFill>
                  <a:schemeClr val="dk1"/>
                </a:solidFill>
              </a:rPr>
              <a:t>ManyToOne</a:t>
            </a:r>
            <a:endParaRPr lang="es-CO" sz="2000" i="1" u="sng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Cree una clase Controladora Para Cada Entidad</a:t>
            </a:r>
            <a:endParaRPr lang="es-C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56" b="63864"/>
          <a:stretch/>
        </p:blipFill>
        <p:spPr bwMode="auto">
          <a:xfrm>
            <a:off x="2483768" y="1556792"/>
            <a:ext cx="4320480" cy="474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347864" y="4077072"/>
            <a:ext cx="3096344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204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0" t="9195" r="29540" b="39679"/>
          <a:stretch/>
        </p:blipFill>
        <p:spPr bwMode="auto">
          <a:xfrm>
            <a:off x="695186" y="1268760"/>
            <a:ext cx="6889531" cy="438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600" dirty="0" smtClean="0"/>
              <a:t>Consulta de una Editorial conociendo la PK</a:t>
            </a:r>
            <a:endParaRPr lang="es-CO" sz="3600" dirty="0"/>
          </a:p>
        </p:txBody>
      </p:sp>
      <p:sp>
        <p:nvSpPr>
          <p:cNvPr id="5" name="4 Rectángulo"/>
          <p:cNvSpPr/>
          <p:nvPr/>
        </p:nvSpPr>
        <p:spPr>
          <a:xfrm>
            <a:off x="619640" y="1268760"/>
            <a:ext cx="1432080" cy="33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1335680" y="4725144"/>
            <a:ext cx="2948287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5031392" y="4649360"/>
            <a:ext cx="2780968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sz="2000" dirty="0" smtClean="0">
                <a:solidFill>
                  <a:schemeClr val="dk1"/>
                </a:solidFill>
              </a:rPr>
              <a:t>Cuando se solicite esta lista de libros se ejecutará la consulta de dichos libros</a:t>
            </a:r>
            <a:endParaRPr lang="es-CO" sz="2000" i="1" u="sng" dirty="0" smtClean="0">
              <a:solidFill>
                <a:schemeClr val="dk1"/>
              </a:solidFill>
            </a:endParaRPr>
          </a:p>
        </p:txBody>
      </p:sp>
      <p:sp>
        <p:nvSpPr>
          <p:cNvPr id="8" name="7 Flecha derecha"/>
          <p:cNvSpPr/>
          <p:nvPr/>
        </p:nvSpPr>
        <p:spPr>
          <a:xfrm rot="10800000">
            <a:off x="4298111" y="4798292"/>
            <a:ext cx="714380" cy="2857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>
            <a:off x="1349823" y="3789040"/>
            <a:ext cx="2948287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CuadroTexto"/>
          <p:cNvSpPr txBox="1"/>
          <p:nvPr/>
        </p:nvSpPr>
        <p:spPr>
          <a:xfrm>
            <a:off x="5089258" y="3689737"/>
            <a:ext cx="278096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sz="2000" dirty="0" smtClean="0">
                <a:solidFill>
                  <a:schemeClr val="dk1"/>
                </a:solidFill>
              </a:rPr>
              <a:t>La anotación @Id identifica la PK</a:t>
            </a:r>
            <a:endParaRPr lang="es-CO" sz="2000" i="1" u="sng" dirty="0" smtClean="0">
              <a:solidFill>
                <a:schemeClr val="dk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 rot="10800000">
            <a:off x="4355977" y="3838669"/>
            <a:ext cx="714380" cy="2857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610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0" t="8258" r="38788" b="43175"/>
          <a:stretch/>
        </p:blipFill>
        <p:spPr bwMode="auto">
          <a:xfrm>
            <a:off x="337327" y="1366948"/>
            <a:ext cx="6833829" cy="508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600" dirty="0" smtClean="0"/>
              <a:t>Método para consultar una Editorial usando la Clase Controladora generada</a:t>
            </a:r>
            <a:endParaRPr lang="es-CO" sz="3600" dirty="0"/>
          </a:p>
        </p:txBody>
      </p:sp>
      <p:sp>
        <p:nvSpPr>
          <p:cNvPr id="5" name="4 Rectángulo"/>
          <p:cNvSpPr/>
          <p:nvPr/>
        </p:nvSpPr>
        <p:spPr>
          <a:xfrm>
            <a:off x="331608" y="1340768"/>
            <a:ext cx="236818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5868144" y="4084037"/>
            <a:ext cx="3096344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chemeClr val="dk1"/>
                </a:solidFill>
              </a:rPr>
              <a:t>El controlador provee un método para consultar por PK, usando el método </a:t>
            </a:r>
            <a:r>
              <a:rPr lang="es-CO" i="1" u="sng" dirty="0" err="1" smtClean="0">
                <a:solidFill>
                  <a:schemeClr val="dk1"/>
                </a:solidFill>
              </a:rPr>
              <a:t>find</a:t>
            </a:r>
            <a:r>
              <a:rPr lang="es-CO" i="1" u="sng" dirty="0" smtClean="0">
                <a:solidFill>
                  <a:schemeClr val="dk1"/>
                </a:solidFill>
              </a:rPr>
              <a:t> </a:t>
            </a:r>
            <a:r>
              <a:rPr lang="es-CO" dirty="0" smtClean="0">
                <a:solidFill>
                  <a:schemeClr val="dk1"/>
                </a:solidFill>
              </a:rPr>
              <a:t>del </a:t>
            </a:r>
            <a:r>
              <a:rPr lang="es-CO" dirty="0" err="1" smtClean="0">
                <a:solidFill>
                  <a:schemeClr val="dk1"/>
                </a:solidFill>
              </a:rPr>
              <a:t>entity</a:t>
            </a:r>
            <a:r>
              <a:rPr lang="es-CO" dirty="0" smtClean="0">
                <a:solidFill>
                  <a:schemeClr val="dk1"/>
                </a:solidFill>
              </a:rPr>
              <a:t> manager.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La variable id que llega como parámetro es el valor de la PK de la editorial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chemeClr val="dk1"/>
                </a:solidFill>
              </a:rPr>
              <a:t>El método retorna una Editorial</a:t>
            </a:r>
            <a:endParaRPr lang="es-CO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8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7" t="9503" r="25212" b="32121"/>
          <a:stretch/>
        </p:blipFill>
        <p:spPr bwMode="auto">
          <a:xfrm>
            <a:off x="683568" y="1412776"/>
            <a:ext cx="7414952" cy="500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Invocando el método desde la GUI</a:t>
            </a: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467544" y="1340768"/>
            <a:ext cx="165618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7" t="48947" r="56607" b="42788"/>
          <a:stretch/>
        </p:blipFill>
        <p:spPr bwMode="auto">
          <a:xfrm>
            <a:off x="5867400" y="3286125"/>
            <a:ext cx="2727533" cy="708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 flipH="1">
            <a:off x="6228184" y="3645024"/>
            <a:ext cx="1728192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85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Ejecute</a:t>
            </a:r>
            <a:endParaRPr lang="es-CO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" t="62836" r="23394" b="18351"/>
          <a:stretch/>
        </p:blipFill>
        <p:spPr bwMode="auto">
          <a:xfrm>
            <a:off x="395536" y="2192289"/>
            <a:ext cx="8208912" cy="131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276118" y="2132856"/>
            <a:ext cx="163158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514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Relación uno a muchos no </a:t>
            </a:r>
            <a:r>
              <a:rPr lang="es-CO" dirty="0" err="1" smtClean="0"/>
              <a:t>identificante</a:t>
            </a:r>
            <a:endParaRPr lang="es-CO" dirty="0" smtClean="0"/>
          </a:p>
          <a:p>
            <a:r>
              <a:rPr lang="es-CO" dirty="0" smtClean="0"/>
              <a:t>Consultas en relaciones uno a muchos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6" t="12108" r="54591" b="72428"/>
          <a:stretch/>
        </p:blipFill>
        <p:spPr bwMode="auto">
          <a:xfrm>
            <a:off x="2036097" y="2996952"/>
            <a:ext cx="4380501" cy="167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3" t="15836" r="53522" b="71887"/>
          <a:stretch/>
        </p:blipFill>
        <p:spPr bwMode="auto">
          <a:xfrm>
            <a:off x="2381692" y="4832146"/>
            <a:ext cx="4034905" cy="118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75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Usando la Lista de Libros de la Editorial</a:t>
            </a:r>
            <a:endParaRPr lang="es-CO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9225" r="30631" b="16973"/>
          <a:stretch/>
        </p:blipFill>
        <p:spPr bwMode="auto">
          <a:xfrm>
            <a:off x="467544" y="1124744"/>
            <a:ext cx="5934472" cy="5544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67544" y="1052736"/>
            <a:ext cx="115212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791580" y="4797152"/>
            <a:ext cx="4932548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5868144" y="4797152"/>
            <a:ext cx="28803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chemeClr val="dk1"/>
                </a:solidFill>
              </a:rPr>
              <a:t>Observe la sentencia </a:t>
            </a:r>
            <a:r>
              <a:rPr lang="es-CO" dirty="0" err="1" smtClean="0">
                <a:solidFill>
                  <a:schemeClr val="dk1"/>
                </a:solidFill>
              </a:rPr>
              <a:t>editorial.getLibroList</a:t>
            </a:r>
            <a:r>
              <a:rPr lang="es-CO" dirty="0" smtClean="0">
                <a:solidFill>
                  <a:schemeClr val="dk1"/>
                </a:solidFill>
              </a:rPr>
              <a:t>()</a:t>
            </a:r>
            <a:endParaRPr lang="es-CO" dirty="0" smtClean="0">
              <a:solidFill>
                <a:schemeClr val="dk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9" t="9697" r="38030" b="56849"/>
          <a:stretch/>
        </p:blipFill>
        <p:spPr bwMode="auto">
          <a:xfrm>
            <a:off x="5038487" y="1772816"/>
            <a:ext cx="3709977" cy="1931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9 Conector recto de flecha"/>
          <p:cNvCxnSpPr/>
          <p:nvPr/>
        </p:nvCxnSpPr>
        <p:spPr>
          <a:xfrm flipH="1" flipV="1">
            <a:off x="6804248" y="3573016"/>
            <a:ext cx="79208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73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Ejecute</a:t>
            </a:r>
            <a:endParaRPr lang="es-CO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00" b="50000"/>
          <a:stretch/>
        </p:blipFill>
        <p:spPr bwMode="auto">
          <a:xfrm>
            <a:off x="251520" y="1772816"/>
            <a:ext cx="8691654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561397" y="4161854"/>
            <a:ext cx="288032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</a:rPr>
              <a:t>Se requiere enviar dos consultas a la base de datos: una para la editorial y otra para los libros de la editorial</a:t>
            </a:r>
            <a:endParaRPr lang="es-CO" dirty="0" smtClean="0">
              <a:solidFill>
                <a:schemeClr val="dk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76118" y="2276872"/>
            <a:ext cx="163158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2326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Consultando Todas las Editoriales</a:t>
            </a:r>
            <a:endParaRPr lang="es-CO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9" t="9412" r="32221" b="26349"/>
          <a:stretch/>
        </p:blipFill>
        <p:spPr bwMode="auto">
          <a:xfrm>
            <a:off x="395536" y="1025842"/>
            <a:ext cx="6539753" cy="5506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724128" y="5805264"/>
            <a:ext cx="288032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</a:rPr>
              <a:t>Copie al portapapeles este código que se encuentra en el próximo </a:t>
            </a:r>
            <a:r>
              <a:rPr lang="es-CO" dirty="0" err="1" smtClean="0">
                <a:solidFill>
                  <a:schemeClr val="dk1"/>
                </a:solidFill>
              </a:rPr>
              <a:t>slide</a:t>
            </a:r>
            <a:endParaRPr lang="es-CO" dirty="0" smtClean="0">
              <a:solidFill>
                <a:schemeClr val="dk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693822" y="1844824"/>
            <a:ext cx="3342674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dirty="0" smtClean="0"/>
              <a:t>La línea de código que hace la tarea (equivalente a </a:t>
            </a:r>
            <a:r>
              <a:rPr lang="es-CO" i="1" u="sng" dirty="0" err="1" smtClean="0"/>
              <a:t>select</a:t>
            </a:r>
            <a:r>
              <a:rPr lang="es-CO" i="1" u="sng" dirty="0" smtClean="0"/>
              <a:t> * </a:t>
            </a:r>
            <a:r>
              <a:rPr lang="es-CO" i="1" u="sng" dirty="0" err="1" smtClean="0"/>
              <a:t>from</a:t>
            </a:r>
            <a:r>
              <a:rPr lang="es-CO" i="1" u="sng" dirty="0" smtClean="0"/>
              <a:t> Editorial</a:t>
            </a:r>
            <a:r>
              <a:rPr lang="es-CO" dirty="0" smtClean="0"/>
              <a:t>):  </a:t>
            </a:r>
          </a:p>
          <a:p>
            <a:r>
              <a:rPr lang="es-CO" dirty="0" err="1" smtClean="0"/>
              <a:t>List</a:t>
            </a:r>
            <a:r>
              <a:rPr lang="es-CO" dirty="0" smtClean="0"/>
              <a:t>&lt;Editorial&gt; </a:t>
            </a:r>
            <a:r>
              <a:rPr lang="es-CO" dirty="0" err="1" smtClean="0"/>
              <a:t>todaslasEditoriales</a:t>
            </a:r>
            <a:r>
              <a:rPr lang="es-CO" dirty="0" smtClean="0"/>
              <a:t> = </a:t>
            </a:r>
            <a:r>
              <a:rPr lang="es-CO" dirty="0" err="1" smtClean="0"/>
              <a:t>contro.findEditorialEntities</a:t>
            </a:r>
            <a:r>
              <a:rPr lang="es-CO" dirty="0" smtClean="0"/>
              <a:t>();</a:t>
            </a:r>
            <a:endParaRPr lang="es-CO" dirty="0" smtClean="0">
              <a:solidFill>
                <a:schemeClr val="dk1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6444208" y="3045153"/>
            <a:ext cx="491081" cy="88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1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Consultando Todas las Editoriales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CO" dirty="0" err="1" smtClean="0"/>
              <a:t>EntityManagerFactory</a:t>
            </a:r>
            <a:r>
              <a:rPr lang="es-CO" dirty="0" smtClean="0"/>
              <a:t> </a:t>
            </a:r>
            <a:r>
              <a:rPr lang="es-CO" dirty="0" err="1" smtClean="0"/>
              <a:t>emf</a:t>
            </a:r>
            <a:r>
              <a:rPr lang="es-CO" dirty="0" smtClean="0"/>
              <a:t> = </a:t>
            </a:r>
          </a:p>
          <a:p>
            <a:pPr marL="0" indent="0">
              <a:buNone/>
            </a:pPr>
            <a:r>
              <a:rPr lang="es-CO" dirty="0" smtClean="0"/>
              <a:t>                </a:t>
            </a:r>
            <a:r>
              <a:rPr lang="es-CO" dirty="0" err="1" smtClean="0"/>
              <a:t>Persistence.createEntityManagerFactory</a:t>
            </a:r>
            <a:r>
              <a:rPr lang="es-CO" dirty="0" smtClean="0"/>
              <a:t>("</a:t>
            </a:r>
            <a:r>
              <a:rPr lang="es-CO" dirty="0" err="1" smtClean="0"/>
              <a:t>AppLibreriaPU</a:t>
            </a:r>
            <a:r>
              <a:rPr lang="es-CO" dirty="0" smtClean="0"/>
              <a:t>");</a:t>
            </a:r>
          </a:p>
          <a:p>
            <a:pPr marL="0" indent="0">
              <a:buNone/>
            </a:pPr>
            <a:r>
              <a:rPr lang="es-CO" dirty="0" smtClean="0"/>
              <a:t>        </a:t>
            </a:r>
            <a:r>
              <a:rPr lang="es-CO" dirty="0" err="1" smtClean="0"/>
              <a:t>EditorialJpaController</a:t>
            </a:r>
            <a:r>
              <a:rPr lang="es-CO" dirty="0" smtClean="0"/>
              <a:t> </a:t>
            </a:r>
            <a:r>
              <a:rPr lang="es-CO" dirty="0" err="1" smtClean="0"/>
              <a:t>contro</a:t>
            </a:r>
            <a:r>
              <a:rPr lang="es-CO" dirty="0" smtClean="0"/>
              <a:t> = new </a:t>
            </a:r>
            <a:r>
              <a:rPr lang="es-CO" dirty="0" err="1" smtClean="0"/>
              <a:t>EditorialJpaController</a:t>
            </a:r>
            <a:r>
              <a:rPr lang="es-CO" dirty="0" smtClean="0"/>
              <a:t>(</a:t>
            </a:r>
            <a:r>
              <a:rPr lang="es-CO" dirty="0" err="1" smtClean="0"/>
              <a:t>emf</a:t>
            </a:r>
            <a:r>
              <a:rPr lang="es-CO" dirty="0" smtClean="0"/>
              <a:t>);</a:t>
            </a:r>
          </a:p>
          <a:p>
            <a:pPr marL="0" indent="0">
              <a:buNone/>
            </a:pPr>
            <a:r>
              <a:rPr lang="es-CO" dirty="0" smtClean="0"/>
              <a:t>        </a:t>
            </a:r>
            <a:r>
              <a:rPr lang="es-CO" dirty="0" err="1" smtClean="0"/>
              <a:t>List</a:t>
            </a:r>
            <a:r>
              <a:rPr lang="es-CO" dirty="0" smtClean="0"/>
              <a:t>&lt;Editorial&gt; </a:t>
            </a:r>
            <a:r>
              <a:rPr lang="es-CO" dirty="0" err="1" smtClean="0"/>
              <a:t>todaslasEditoriales</a:t>
            </a:r>
            <a:r>
              <a:rPr lang="es-CO" dirty="0" smtClean="0"/>
              <a:t> = </a:t>
            </a:r>
            <a:r>
              <a:rPr lang="es-CO" dirty="0" err="1" smtClean="0"/>
              <a:t>contro.findEditorialEntities</a:t>
            </a:r>
            <a:r>
              <a:rPr lang="es-CO" dirty="0" smtClean="0"/>
              <a:t>();</a:t>
            </a:r>
          </a:p>
          <a:p>
            <a:pPr marL="0" indent="0">
              <a:buNone/>
            </a:pPr>
            <a:r>
              <a:rPr lang="es-CO" dirty="0" smtClean="0"/>
              <a:t>        </a:t>
            </a:r>
            <a:r>
              <a:rPr lang="es-CO" dirty="0" err="1" smtClean="0"/>
              <a:t>for</a:t>
            </a:r>
            <a:r>
              <a:rPr lang="es-CO" dirty="0" smtClean="0"/>
              <a:t> (Editorial edito : </a:t>
            </a:r>
            <a:r>
              <a:rPr lang="es-CO" dirty="0" err="1" smtClean="0"/>
              <a:t>todaslasEditoriales</a:t>
            </a:r>
            <a:r>
              <a:rPr lang="es-CO" dirty="0" smtClean="0"/>
              <a:t>) {</a:t>
            </a:r>
          </a:p>
          <a:p>
            <a:pPr marL="0" indent="0">
              <a:buNone/>
            </a:pPr>
            <a:r>
              <a:rPr lang="es-CO" dirty="0" smtClean="0"/>
              <a:t>            </a:t>
            </a:r>
            <a:r>
              <a:rPr lang="es-CO" dirty="0" err="1" smtClean="0"/>
              <a:t>System.out.println</a:t>
            </a:r>
            <a:r>
              <a:rPr lang="es-CO" dirty="0" smtClean="0"/>
              <a:t>("===================================");</a:t>
            </a:r>
          </a:p>
          <a:p>
            <a:pPr marL="0" indent="0">
              <a:buNone/>
            </a:pPr>
            <a:r>
              <a:rPr lang="es-CO" dirty="0" smtClean="0"/>
              <a:t>            </a:t>
            </a:r>
            <a:r>
              <a:rPr lang="es-CO" dirty="0" err="1" smtClean="0"/>
              <a:t>System.out.println</a:t>
            </a:r>
            <a:r>
              <a:rPr lang="es-CO" dirty="0" smtClean="0"/>
              <a:t>("Editorial:" + </a:t>
            </a:r>
            <a:r>
              <a:rPr lang="es-CO" dirty="0" err="1" smtClean="0"/>
              <a:t>edito.getNombre</a:t>
            </a:r>
            <a:r>
              <a:rPr lang="es-CO" dirty="0" smtClean="0"/>
              <a:t>());</a:t>
            </a:r>
          </a:p>
          <a:p>
            <a:pPr marL="0" indent="0">
              <a:buNone/>
            </a:pPr>
            <a:r>
              <a:rPr lang="es-CO" dirty="0" smtClean="0"/>
              <a:t>            </a:t>
            </a:r>
            <a:r>
              <a:rPr lang="es-CO" dirty="0" err="1" smtClean="0"/>
              <a:t>System.out.println</a:t>
            </a:r>
            <a:r>
              <a:rPr lang="es-CO" dirty="0" smtClean="0"/>
              <a:t>("===================================");</a:t>
            </a:r>
          </a:p>
          <a:p>
            <a:pPr marL="0" indent="0">
              <a:buNone/>
            </a:pPr>
            <a:r>
              <a:rPr lang="es-CO" dirty="0" smtClean="0"/>
              <a:t>            </a:t>
            </a:r>
            <a:r>
              <a:rPr lang="es-CO" dirty="0" err="1" smtClean="0"/>
              <a:t>for</a:t>
            </a:r>
            <a:r>
              <a:rPr lang="es-CO" dirty="0" smtClean="0"/>
              <a:t> (Libro </a:t>
            </a:r>
            <a:r>
              <a:rPr lang="es-CO" dirty="0" err="1" smtClean="0"/>
              <a:t>lib</a:t>
            </a:r>
            <a:r>
              <a:rPr lang="es-CO" dirty="0" smtClean="0"/>
              <a:t> : </a:t>
            </a:r>
            <a:r>
              <a:rPr lang="es-CO" dirty="0" err="1" smtClean="0"/>
              <a:t>edito.getLibroList</a:t>
            </a:r>
            <a:r>
              <a:rPr lang="es-CO" dirty="0" smtClean="0"/>
              <a:t>()) {</a:t>
            </a:r>
          </a:p>
          <a:p>
            <a:pPr marL="0" indent="0">
              <a:buNone/>
            </a:pPr>
            <a:r>
              <a:rPr lang="es-CO" dirty="0" smtClean="0"/>
              <a:t>                </a:t>
            </a:r>
            <a:r>
              <a:rPr lang="es-CO" dirty="0" err="1" smtClean="0"/>
              <a:t>System.out.println</a:t>
            </a:r>
            <a:r>
              <a:rPr lang="es-CO" dirty="0" smtClean="0"/>
              <a:t>("===================================");</a:t>
            </a:r>
          </a:p>
          <a:p>
            <a:pPr marL="0" indent="0">
              <a:buNone/>
            </a:pPr>
            <a:r>
              <a:rPr lang="es-CO" dirty="0" smtClean="0"/>
              <a:t>                </a:t>
            </a:r>
            <a:r>
              <a:rPr lang="es-CO" dirty="0" err="1" smtClean="0"/>
              <a:t>System.out.println</a:t>
            </a:r>
            <a:r>
              <a:rPr lang="es-CO" dirty="0" smtClean="0"/>
              <a:t>("ISBN(PK):" + </a:t>
            </a:r>
            <a:r>
              <a:rPr lang="es-CO" dirty="0" err="1" smtClean="0"/>
              <a:t>lib.getIsbn</a:t>
            </a:r>
            <a:r>
              <a:rPr lang="es-CO" dirty="0" smtClean="0"/>
              <a:t>());</a:t>
            </a:r>
          </a:p>
          <a:p>
            <a:pPr marL="0" indent="0">
              <a:buNone/>
            </a:pPr>
            <a:r>
              <a:rPr lang="es-CO" dirty="0" smtClean="0"/>
              <a:t>                </a:t>
            </a:r>
            <a:r>
              <a:rPr lang="es-CO" dirty="0" err="1" smtClean="0"/>
              <a:t>System.out.println</a:t>
            </a:r>
            <a:r>
              <a:rPr lang="es-CO" dirty="0" smtClean="0"/>
              <a:t>("Nombre:" + </a:t>
            </a:r>
            <a:r>
              <a:rPr lang="es-CO" dirty="0" err="1" smtClean="0"/>
              <a:t>lib.getIsbn</a:t>
            </a:r>
            <a:r>
              <a:rPr lang="es-CO" dirty="0" smtClean="0"/>
              <a:t>());</a:t>
            </a:r>
          </a:p>
          <a:p>
            <a:pPr marL="0" indent="0">
              <a:buNone/>
            </a:pPr>
            <a:r>
              <a:rPr lang="es-CO" dirty="0" smtClean="0"/>
              <a:t>                </a:t>
            </a:r>
            <a:r>
              <a:rPr lang="es-CO" dirty="0" err="1" smtClean="0"/>
              <a:t>System.out.println</a:t>
            </a:r>
            <a:r>
              <a:rPr lang="es-CO" dirty="0" smtClean="0"/>
              <a:t>("Precio:" + </a:t>
            </a:r>
            <a:r>
              <a:rPr lang="es-CO" dirty="0" err="1" smtClean="0"/>
              <a:t>lib.getPrecio</a:t>
            </a:r>
            <a:r>
              <a:rPr lang="es-CO" dirty="0" smtClean="0"/>
              <a:t>());</a:t>
            </a:r>
          </a:p>
          <a:p>
            <a:pPr marL="0" indent="0">
              <a:buNone/>
            </a:pPr>
            <a:r>
              <a:rPr lang="es-CO" dirty="0" smtClean="0"/>
              <a:t>                </a:t>
            </a:r>
            <a:r>
              <a:rPr lang="es-CO" dirty="0" err="1" smtClean="0"/>
              <a:t>System.out.println</a:t>
            </a:r>
            <a:r>
              <a:rPr lang="es-CO" dirty="0" smtClean="0"/>
              <a:t>("===================================");</a:t>
            </a:r>
          </a:p>
          <a:p>
            <a:pPr marL="0" indent="0">
              <a:buNone/>
            </a:pPr>
            <a:r>
              <a:rPr lang="es-CO" dirty="0" smtClean="0"/>
              <a:t>            }</a:t>
            </a:r>
          </a:p>
          <a:p>
            <a:pPr marL="0" indent="0">
              <a:buNone/>
            </a:pPr>
            <a:r>
              <a:rPr lang="es-CO" dirty="0" smtClean="0"/>
              <a:t>        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663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Ejecute</a:t>
            </a:r>
            <a:endParaRPr lang="es-CO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t="10667" r="11363" b="36000"/>
          <a:stretch/>
        </p:blipFill>
        <p:spPr bwMode="auto">
          <a:xfrm>
            <a:off x="323528" y="1556792"/>
            <a:ext cx="8508272" cy="3306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851920" y="5343599"/>
            <a:ext cx="403244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</a:rPr>
              <a:t>Observe que para cada vuelta del </a:t>
            </a:r>
            <a:r>
              <a:rPr lang="es-CO" dirty="0" err="1" smtClean="0">
                <a:solidFill>
                  <a:schemeClr val="dk1"/>
                </a:solidFill>
              </a:rPr>
              <a:t>for</a:t>
            </a:r>
            <a:r>
              <a:rPr lang="es-CO" dirty="0" smtClean="0">
                <a:solidFill>
                  <a:schemeClr val="dk1"/>
                </a:solidFill>
              </a:rPr>
              <a:t> se </a:t>
            </a:r>
            <a:r>
              <a:rPr lang="es-CO" dirty="0" err="1" smtClean="0">
                <a:solidFill>
                  <a:schemeClr val="dk1"/>
                </a:solidFill>
              </a:rPr>
              <a:t>envia</a:t>
            </a:r>
            <a:r>
              <a:rPr lang="es-CO" dirty="0" smtClean="0">
                <a:solidFill>
                  <a:schemeClr val="dk1"/>
                </a:solidFill>
              </a:rPr>
              <a:t> una consulta a la base de datos. Si tenemos  1000 editoriales se enviarían 1000 consultas de libros por editorial</a:t>
            </a:r>
            <a:endParaRPr lang="es-CO" dirty="0" smtClean="0">
              <a:solidFill>
                <a:schemeClr val="dk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23528" y="2276872"/>
            <a:ext cx="77768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315888" y="4005064"/>
            <a:ext cx="785651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7" t="48947" r="56607" b="42788"/>
          <a:stretch/>
        </p:blipFill>
        <p:spPr bwMode="auto">
          <a:xfrm>
            <a:off x="5867400" y="2931894"/>
            <a:ext cx="2727533" cy="708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 flipH="1" flipV="1">
            <a:off x="1259632" y="2564904"/>
            <a:ext cx="6624736" cy="721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1331640" y="3429000"/>
            <a:ext cx="655272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305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05171"/>
            <a:ext cx="8229600" cy="1143000"/>
          </a:xfrm>
        </p:spPr>
        <p:txBody>
          <a:bodyPr>
            <a:noAutofit/>
          </a:bodyPr>
          <a:lstStyle/>
          <a:p>
            <a:r>
              <a:rPr lang="es-CO" sz="2800" dirty="0" smtClean="0"/>
              <a:t>Consultando los libros de una editorial usando consultas con nombre</a:t>
            </a:r>
            <a:endParaRPr lang="es-CO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1" t="9202" r="32288" b="18222"/>
          <a:stretch/>
        </p:blipFill>
        <p:spPr bwMode="auto">
          <a:xfrm>
            <a:off x="323528" y="1308325"/>
            <a:ext cx="5472608" cy="5217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76118" y="1124744"/>
            <a:ext cx="911506" cy="468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339752" y="3916834"/>
            <a:ext cx="72008" cy="2392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427984" y="4941168"/>
            <a:ext cx="234648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</a:rPr>
              <a:t>Los dos puntos indican un parámetro</a:t>
            </a:r>
            <a:endParaRPr lang="es-CO" dirty="0" smtClean="0">
              <a:solidFill>
                <a:schemeClr val="dk1"/>
              </a:solidFill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3707904" y="3987972"/>
            <a:ext cx="864096" cy="95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601227" y="2492896"/>
            <a:ext cx="234648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</a:rPr>
              <a:t>Este es el nombre de la consulta que se usará</a:t>
            </a:r>
            <a:endParaRPr lang="es-CO" dirty="0" smtClean="0">
              <a:solidFill>
                <a:schemeClr val="dk1"/>
              </a:solidFill>
            </a:endParaRPr>
          </a:p>
        </p:txBody>
      </p:sp>
      <p:cxnSp>
        <p:nvCxnSpPr>
          <p:cNvPr id="12" name="11 Conector recto de flecha"/>
          <p:cNvCxnSpPr>
            <a:stCxn id="11" idx="1"/>
          </p:cNvCxnSpPr>
          <p:nvPr/>
        </p:nvCxnSpPr>
        <p:spPr>
          <a:xfrm flipH="1">
            <a:off x="3563888" y="2816062"/>
            <a:ext cx="2037339" cy="75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06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5" t="9563" r="31954" b="52936"/>
          <a:stretch/>
        </p:blipFill>
        <p:spPr bwMode="auto">
          <a:xfrm>
            <a:off x="181121" y="980728"/>
            <a:ext cx="7510204" cy="3672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Autofit/>
          </a:bodyPr>
          <a:lstStyle/>
          <a:p>
            <a:r>
              <a:rPr lang="es-CO" sz="3200" dirty="0" smtClean="0"/>
              <a:t>Creando un método en el Controlador de Libro</a:t>
            </a:r>
            <a:endParaRPr lang="es-CO" sz="32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9" t="30528" r="34906" b="47937"/>
          <a:stretch/>
        </p:blipFill>
        <p:spPr bwMode="auto">
          <a:xfrm>
            <a:off x="2555776" y="4810229"/>
            <a:ext cx="5831457" cy="1846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5364088" y="2636912"/>
            <a:ext cx="972704" cy="2795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004048" y="2815346"/>
            <a:ext cx="1584176" cy="313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1656184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176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Invocando el método desde la GUI</a:t>
            </a:r>
            <a:endParaRPr lang="es-CO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2" t="8535" r="25575" b="34835"/>
          <a:stretch/>
        </p:blipFill>
        <p:spPr bwMode="auto">
          <a:xfrm>
            <a:off x="683568" y="1348179"/>
            <a:ext cx="7431578" cy="485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36774"/>
            <a:ext cx="1656184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32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Ejecute</a:t>
            </a:r>
            <a:endParaRPr lang="es-CO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t="8593" r="9402" b="51632"/>
          <a:stretch/>
        </p:blipFill>
        <p:spPr bwMode="auto">
          <a:xfrm>
            <a:off x="323528" y="2009552"/>
            <a:ext cx="8568952" cy="242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27854" y="4660633"/>
            <a:ext cx="330804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</a:rPr>
              <a:t>Las consultas sobre Editorial se deben a que cada libro tiene una Editorial, la consulta recupera dos libros y para cada libro se </a:t>
            </a:r>
            <a:r>
              <a:rPr lang="es-CO" dirty="0" err="1" smtClean="0">
                <a:solidFill>
                  <a:schemeClr val="dk1"/>
                </a:solidFill>
              </a:rPr>
              <a:t>envia</a:t>
            </a:r>
            <a:r>
              <a:rPr lang="es-CO" dirty="0" smtClean="0">
                <a:solidFill>
                  <a:schemeClr val="dk1"/>
                </a:solidFill>
              </a:rPr>
              <a:t> la consulta de su Editorial.</a:t>
            </a:r>
            <a:endParaRPr lang="es-CO" dirty="0" smtClean="0">
              <a:solidFill>
                <a:schemeClr val="dk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3528" y="2492895"/>
            <a:ext cx="8712968" cy="731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9521"/>
            <a:ext cx="1656184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3" t="9195" r="33333" b="44460"/>
          <a:stretch/>
        </p:blipFill>
        <p:spPr bwMode="auto">
          <a:xfrm>
            <a:off x="4022614" y="3717032"/>
            <a:ext cx="4077778" cy="257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140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Usando JOIN FETCH</a:t>
            </a:r>
            <a:endParaRPr lang="es-CO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5" t="8459" r="34483" b="41702"/>
          <a:stretch/>
        </p:blipFill>
        <p:spPr bwMode="auto">
          <a:xfrm>
            <a:off x="827584" y="1412775"/>
            <a:ext cx="7560840" cy="513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6"/>
            <a:ext cx="1656184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79137"/>
            <a:ext cx="2520280" cy="32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07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Tabla Editorial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 CREATE TABLE EDITORIAL </a:t>
            </a:r>
          </a:p>
          <a:p>
            <a:pPr marL="0" indent="0">
              <a:buNone/>
            </a:pPr>
            <a:r>
              <a:rPr lang="es-CO" dirty="0" smtClean="0"/>
              <a:t>   (	IDEDITORIAL NUMBER PRIMARY KEY, </a:t>
            </a:r>
          </a:p>
          <a:p>
            <a:pPr marL="0" indent="0">
              <a:buNone/>
            </a:pPr>
            <a:r>
              <a:rPr lang="es-CO" dirty="0" smtClean="0"/>
              <a:t>NOMBRE VARCHAR2(50 BYTE)</a:t>
            </a:r>
          </a:p>
          <a:p>
            <a:pPr marL="0" indent="0">
              <a:buNone/>
            </a:pPr>
            <a:r>
              <a:rPr lang="es-CO" dirty="0" smtClean="0"/>
              <a:t>   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0803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Ejecute</a:t>
            </a:r>
            <a:endParaRPr lang="es-CO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64593" r="1481" b="9037"/>
          <a:stretch/>
        </p:blipFill>
        <p:spPr bwMode="auto">
          <a:xfrm>
            <a:off x="395536" y="1583447"/>
            <a:ext cx="8083748" cy="140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56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Tabla Editorial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err="1" smtClean="0"/>
              <a:t>Insert</a:t>
            </a:r>
            <a:r>
              <a:rPr lang="es-CO" dirty="0" smtClean="0"/>
              <a:t> </a:t>
            </a:r>
            <a:r>
              <a:rPr lang="es-CO" dirty="0" err="1" smtClean="0"/>
              <a:t>into</a:t>
            </a:r>
            <a:r>
              <a:rPr lang="es-CO" dirty="0" smtClean="0"/>
              <a:t> EDITORIAL (IDEDITORIAL,NOMBRE) </a:t>
            </a:r>
            <a:r>
              <a:rPr lang="es-CO" dirty="0" err="1" smtClean="0"/>
              <a:t>values</a:t>
            </a:r>
            <a:r>
              <a:rPr lang="es-CO" dirty="0" smtClean="0"/>
              <a:t> ('1','mcgraw');</a:t>
            </a:r>
          </a:p>
          <a:p>
            <a:pPr marL="0" indent="0">
              <a:buNone/>
            </a:pPr>
            <a:r>
              <a:rPr lang="es-CO" dirty="0" err="1" smtClean="0"/>
              <a:t>Insert</a:t>
            </a:r>
            <a:r>
              <a:rPr lang="es-CO" dirty="0" smtClean="0"/>
              <a:t> </a:t>
            </a:r>
            <a:r>
              <a:rPr lang="es-CO" dirty="0" err="1" smtClean="0"/>
              <a:t>into</a:t>
            </a:r>
            <a:r>
              <a:rPr lang="es-CO" dirty="0" smtClean="0"/>
              <a:t> EDITORIAL (IDEDITORIAL,NOMBRE) </a:t>
            </a:r>
            <a:r>
              <a:rPr lang="es-CO" dirty="0" err="1" smtClean="0"/>
              <a:t>values</a:t>
            </a:r>
            <a:r>
              <a:rPr lang="es-CO" dirty="0" smtClean="0"/>
              <a:t> ('2','prentice');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533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Tabla Libro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CREATE TABLE LIBRO</a:t>
            </a:r>
          </a:p>
          <a:p>
            <a:pPr marL="0" indent="0">
              <a:buNone/>
            </a:pPr>
            <a:r>
              <a:rPr lang="es-CO" dirty="0" smtClean="0"/>
              <a:t>   (	ISBN NUMBER PRIMARY KEY, </a:t>
            </a:r>
          </a:p>
          <a:p>
            <a:pPr marL="0" indent="0">
              <a:buNone/>
            </a:pPr>
            <a:r>
              <a:rPr lang="es-CO" dirty="0" smtClean="0"/>
              <a:t>	NOMBRE VARCHAR2(50 BYTE), </a:t>
            </a:r>
          </a:p>
          <a:p>
            <a:pPr marL="0" indent="0">
              <a:buNone/>
            </a:pPr>
            <a:r>
              <a:rPr lang="es-CO" dirty="0" smtClean="0"/>
              <a:t>	IDEDITORIAL NUMBER, </a:t>
            </a:r>
          </a:p>
          <a:p>
            <a:pPr marL="0" indent="0">
              <a:buNone/>
            </a:pPr>
            <a:r>
              <a:rPr lang="es-CO" dirty="0" smtClean="0"/>
              <a:t>	PRECIO NUMBER DEFAULT 0</a:t>
            </a:r>
          </a:p>
          <a:p>
            <a:pPr marL="0" indent="0">
              <a:buNone/>
            </a:pPr>
            <a:r>
              <a:rPr lang="es-CO" dirty="0" smtClean="0"/>
              <a:t>   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34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Tabla Libro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ALTER TABLE LIBRO ADD CONSTRAINT FK_EDITO FOREIGN KEY (IDEDITORIAL)</a:t>
            </a:r>
          </a:p>
          <a:p>
            <a:pPr marL="0" indent="0">
              <a:buNone/>
            </a:pPr>
            <a:r>
              <a:rPr lang="en-US" dirty="0" smtClean="0"/>
              <a:t>	  REFERENCES EDITORIAL (IDEDITORIAL);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389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Tabla Libro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err="1" smtClean="0"/>
              <a:t>Insert</a:t>
            </a:r>
            <a:r>
              <a:rPr lang="es-CO" dirty="0" smtClean="0"/>
              <a:t> </a:t>
            </a:r>
            <a:r>
              <a:rPr lang="es-CO" dirty="0" err="1" smtClean="0"/>
              <a:t>into</a:t>
            </a:r>
            <a:r>
              <a:rPr lang="es-CO" dirty="0" smtClean="0"/>
              <a:t> LIBRO (ISBN,NOMBRE,IDEDITORIAL,PRECIO) </a:t>
            </a:r>
            <a:r>
              <a:rPr lang="es-CO" dirty="0" err="1" smtClean="0"/>
              <a:t>values</a:t>
            </a:r>
            <a:r>
              <a:rPr lang="es-CO" dirty="0" smtClean="0"/>
              <a:t> ('100','Aurora','1','50');</a:t>
            </a:r>
          </a:p>
          <a:p>
            <a:pPr marL="0" indent="0">
              <a:buNone/>
            </a:pPr>
            <a:r>
              <a:rPr lang="es-CO" dirty="0" err="1" smtClean="0"/>
              <a:t>Insert</a:t>
            </a:r>
            <a:r>
              <a:rPr lang="es-CO" dirty="0" smtClean="0"/>
              <a:t> </a:t>
            </a:r>
            <a:r>
              <a:rPr lang="es-CO" dirty="0" err="1" smtClean="0"/>
              <a:t>into</a:t>
            </a:r>
            <a:r>
              <a:rPr lang="es-CO" dirty="0" smtClean="0"/>
              <a:t> LIBRO (ISBN,NOMBRE,IDEDITORIAL,PRECIO) </a:t>
            </a:r>
            <a:r>
              <a:rPr lang="es-CO" dirty="0" err="1" smtClean="0"/>
              <a:t>values</a:t>
            </a:r>
            <a:r>
              <a:rPr lang="es-CO" dirty="0" smtClean="0"/>
              <a:t> ('200','despertares','2','40');</a:t>
            </a:r>
          </a:p>
          <a:p>
            <a:pPr marL="0" indent="0">
              <a:buNone/>
            </a:pPr>
            <a:r>
              <a:rPr lang="es-CO" dirty="0" err="1" smtClean="0"/>
              <a:t>Insert</a:t>
            </a:r>
            <a:r>
              <a:rPr lang="es-CO" dirty="0" smtClean="0"/>
              <a:t> </a:t>
            </a:r>
            <a:r>
              <a:rPr lang="es-CO" dirty="0" err="1" smtClean="0"/>
              <a:t>into</a:t>
            </a:r>
            <a:r>
              <a:rPr lang="es-CO" dirty="0" smtClean="0"/>
              <a:t> LIBRO (ISBN,NOMBRE,IDEDITORIAL,PRECIO) </a:t>
            </a:r>
            <a:r>
              <a:rPr lang="es-CO" dirty="0" err="1" smtClean="0"/>
              <a:t>values</a:t>
            </a:r>
            <a:r>
              <a:rPr lang="es-CO" dirty="0" smtClean="0"/>
              <a:t> ('400','cien años','1','60');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949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PreRequisitos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Haber efectuado el primer tutorial de JPA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7811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Cree una Aplicación Java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0" b="44593"/>
          <a:stretch/>
        </p:blipFill>
        <p:spPr bwMode="auto">
          <a:xfrm>
            <a:off x="611560" y="1340768"/>
            <a:ext cx="75438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663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631</Words>
  <Application>Microsoft Office PowerPoint</Application>
  <PresentationFormat>Presentación en pantalla (4:3)</PresentationFormat>
  <Paragraphs>85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Bases de Datos Tutorial JPA</vt:lpstr>
      <vt:lpstr>Objetivo</vt:lpstr>
      <vt:lpstr>Tabla Editorial</vt:lpstr>
      <vt:lpstr>Tabla Editorial</vt:lpstr>
      <vt:lpstr>Tabla Libro</vt:lpstr>
      <vt:lpstr>Tabla Libro</vt:lpstr>
      <vt:lpstr>Tabla Libro</vt:lpstr>
      <vt:lpstr>PreRequisitos</vt:lpstr>
      <vt:lpstr>Cree una Aplicación Java</vt:lpstr>
      <vt:lpstr>Genere las entidades desde la base de datos</vt:lpstr>
      <vt:lpstr>Genere las entidades desde la base de datos</vt:lpstr>
      <vt:lpstr>Genere las entidades desde la base de datos</vt:lpstr>
      <vt:lpstr>Mapeo en memoria de la relación 1 a muchos bidireccional lado 1</vt:lpstr>
      <vt:lpstr>Mapeo en memoria de la relación 1 a muchos bidireccional lado muchos</vt:lpstr>
      <vt:lpstr>Cree una clase Controladora Para Cada Entidad</vt:lpstr>
      <vt:lpstr>Consulta de una Editorial conociendo la PK</vt:lpstr>
      <vt:lpstr>Método para consultar una Editorial usando la Clase Controladora generada</vt:lpstr>
      <vt:lpstr>Invocando el método desde la GUI</vt:lpstr>
      <vt:lpstr>Ejecute</vt:lpstr>
      <vt:lpstr>Usando la Lista de Libros de la Editorial</vt:lpstr>
      <vt:lpstr>Ejecute</vt:lpstr>
      <vt:lpstr>Consultando Todas las Editoriales</vt:lpstr>
      <vt:lpstr>Consultando Todas las Editoriales</vt:lpstr>
      <vt:lpstr>Ejecute</vt:lpstr>
      <vt:lpstr>Consultando los libros de una editorial usando consultas con nombre</vt:lpstr>
      <vt:lpstr>Creando un método en el Controlador de Libro</vt:lpstr>
      <vt:lpstr>Invocando el método desde la GUI</vt:lpstr>
      <vt:lpstr>Ejecute</vt:lpstr>
      <vt:lpstr>Usando JOIN FETCH</vt:lpstr>
      <vt:lpstr>Ejecute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Tutorial JPA</dc:title>
  <dc:creator>Julio Carreno</dc:creator>
  <cp:lastModifiedBy>Julio Carreno</cp:lastModifiedBy>
  <cp:revision>33</cp:revision>
  <dcterms:created xsi:type="dcterms:W3CDTF">2012-10-28T15:56:46Z</dcterms:created>
  <dcterms:modified xsi:type="dcterms:W3CDTF">2012-10-29T01:01:57Z</dcterms:modified>
</cp:coreProperties>
</file>