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0285c86a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0285c86a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0285c86a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0285c86a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0285c86a5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0285c86a5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0285c86a5_1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0285c86a5_1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0285c86a5_1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0285c86a5_1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0285c86a5_1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0285c86a5_1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0285c86a5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40285c86a5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0285c86a5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0285c86a5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40285c86a5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40285c86a5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0285c86a5_1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0285c86a5_1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0285c8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0285c8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0285c86a5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0285c86a5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0285c86a5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0285c86a5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40285c86a5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40285c86a5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091ef8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091ef8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40285c86a5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40285c86a5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40285c86a5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40285c86a5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4091ef81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4091ef81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40285c86a5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40285c86a5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0a31c6884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0a31c6884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091ef813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4091ef81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0285c86a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0285c86a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0285c86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0285c86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0285c86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0285c86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0285c86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0285c86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0285c86a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0285c86a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0285c86a5_1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0285c86a5_1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0285c86a5_1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0285c86a5_1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5269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COSC 3337  </a:t>
            </a:r>
            <a:endParaRPr/>
          </a:p>
          <a:p>
            <a:pPr indent="0" lvl="0" marL="0" rtl="0" algn="ctr">
              <a:spcBef>
                <a:spcPts val="0"/>
              </a:spcBef>
              <a:spcAft>
                <a:spcPts val="0"/>
              </a:spcAft>
              <a:buNone/>
            </a:pPr>
            <a:r>
              <a:rPr lang="en"/>
              <a:t>Dr. Nouhad Rizk</a:t>
            </a:r>
            <a:endParaRPr/>
          </a:p>
          <a:p>
            <a:pPr indent="0" lvl="0" marL="0" rtl="0" algn="ctr">
              <a:spcBef>
                <a:spcPts val="0"/>
              </a:spcBef>
              <a:spcAft>
                <a:spcPts val="0"/>
              </a:spcAft>
              <a:buNone/>
            </a:pPr>
            <a:r>
              <a:rPr lang="en"/>
              <a:t>Final Project</a:t>
            </a:r>
            <a:endParaRPr/>
          </a:p>
          <a:p>
            <a:pPr indent="0" lvl="0" marL="0" rtl="0" algn="ctr">
              <a:spcBef>
                <a:spcPts val="0"/>
              </a:spcBef>
              <a:spcAft>
                <a:spcPts val="0"/>
              </a:spcAft>
              <a:buNone/>
            </a:pPr>
            <a:r>
              <a:rPr lang="en"/>
              <a:t>May 6, 2023 </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24720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Chase Moreno &amp; Daniel Laz</a:t>
            </a:r>
            <a:endParaRPr/>
          </a:p>
        </p:txBody>
      </p:sp>
      <p:cxnSp>
        <p:nvCxnSpPr>
          <p:cNvPr id="130" name="Google Shape;130;p13"/>
          <p:cNvCxnSpPr/>
          <p:nvPr/>
        </p:nvCxnSpPr>
        <p:spPr>
          <a:xfrm>
            <a:off x="2625675" y="3167975"/>
            <a:ext cx="3982200" cy="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762775" y="324225"/>
            <a:ext cx="7505700" cy="64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ntroduction: Initial Exploratory Analysis</a:t>
            </a:r>
            <a:endParaRPr/>
          </a:p>
          <a:p>
            <a:pPr indent="0" lvl="0" marL="0" rtl="0" algn="l">
              <a:spcBef>
                <a:spcPts val="0"/>
              </a:spcBef>
              <a:spcAft>
                <a:spcPts val="0"/>
              </a:spcAft>
              <a:buNone/>
            </a:pPr>
            <a:r>
              <a:t/>
            </a:r>
            <a:endParaRPr/>
          </a:p>
        </p:txBody>
      </p:sp>
      <p:sp>
        <p:nvSpPr>
          <p:cNvPr id="207" name="Google Shape;20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22"/>
          <p:cNvPicPr preferRelativeResize="0"/>
          <p:nvPr/>
        </p:nvPicPr>
        <p:blipFill>
          <a:blip r:embed="rId3">
            <a:alphaModFix/>
          </a:blip>
          <a:stretch>
            <a:fillRect/>
          </a:stretch>
        </p:blipFill>
        <p:spPr>
          <a:xfrm>
            <a:off x="457228" y="972525"/>
            <a:ext cx="3719723" cy="2678200"/>
          </a:xfrm>
          <a:prstGeom prst="rect">
            <a:avLst/>
          </a:prstGeom>
          <a:noFill/>
          <a:ln>
            <a:noFill/>
          </a:ln>
        </p:spPr>
      </p:pic>
      <p:pic>
        <p:nvPicPr>
          <p:cNvPr id="209" name="Google Shape;209;p22"/>
          <p:cNvPicPr preferRelativeResize="0"/>
          <p:nvPr/>
        </p:nvPicPr>
        <p:blipFill>
          <a:blip r:embed="rId4">
            <a:alphaModFix/>
          </a:blip>
          <a:stretch>
            <a:fillRect/>
          </a:stretch>
        </p:blipFill>
        <p:spPr>
          <a:xfrm>
            <a:off x="4269925" y="916150"/>
            <a:ext cx="4509375" cy="2678199"/>
          </a:xfrm>
          <a:prstGeom prst="rect">
            <a:avLst/>
          </a:prstGeom>
          <a:noFill/>
          <a:ln>
            <a:noFill/>
          </a:ln>
        </p:spPr>
      </p:pic>
      <p:sp>
        <p:nvSpPr>
          <p:cNvPr id="210" name="Google Shape;210;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819150" y="480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Initial Exploratory Analysis</a:t>
            </a:r>
            <a:endParaRPr/>
          </a:p>
        </p:txBody>
      </p:sp>
      <p:sp>
        <p:nvSpPr>
          <p:cNvPr id="216" name="Google Shape;216;p23"/>
          <p:cNvSpPr txBox="1"/>
          <p:nvPr>
            <p:ph idx="1" type="body"/>
          </p:nvPr>
        </p:nvSpPr>
        <p:spPr>
          <a:xfrm>
            <a:off x="609725" y="1435175"/>
            <a:ext cx="3707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Here is a boxplot of model year vs. mpg. We can see an up trend starting from year 73’ to 80’ and then </a:t>
            </a:r>
            <a:r>
              <a:rPr lang="en" sz="1500"/>
              <a:t>stabilized</a:t>
            </a:r>
            <a:r>
              <a:rPr lang="en" sz="1500"/>
              <a:t> at mpg value of 30s.</a:t>
            </a:r>
            <a:endParaRPr sz="1500"/>
          </a:p>
        </p:txBody>
      </p:sp>
      <p:pic>
        <p:nvPicPr>
          <p:cNvPr id="217" name="Google Shape;217;p23"/>
          <p:cNvPicPr preferRelativeResize="0"/>
          <p:nvPr/>
        </p:nvPicPr>
        <p:blipFill>
          <a:blip r:embed="rId3">
            <a:alphaModFix/>
          </a:blip>
          <a:stretch>
            <a:fillRect/>
          </a:stretch>
        </p:blipFill>
        <p:spPr>
          <a:xfrm>
            <a:off x="333925" y="2571750"/>
            <a:ext cx="4103851" cy="1896650"/>
          </a:xfrm>
          <a:prstGeom prst="rect">
            <a:avLst/>
          </a:prstGeom>
          <a:noFill/>
          <a:ln>
            <a:noFill/>
          </a:ln>
        </p:spPr>
      </p:pic>
      <p:sp>
        <p:nvSpPr>
          <p:cNvPr id="218" name="Google Shape;218;p23"/>
          <p:cNvSpPr txBox="1"/>
          <p:nvPr/>
        </p:nvSpPr>
        <p:spPr>
          <a:xfrm>
            <a:off x="5171775" y="1254750"/>
            <a:ext cx="328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Also here </a:t>
            </a:r>
            <a:r>
              <a:rPr lang="en">
                <a:latin typeface="Calibri"/>
                <a:ea typeface="Calibri"/>
                <a:cs typeface="Calibri"/>
                <a:sym typeface="Calibri"/>
              </a:rPr>
              <a:t>the</a:t>
            </a:r>
            <a:r>
              <a:rPr lang="en">
                <a:latin typeface="Calibri"/>
                <a:ea typeface="Calibri"/>
                <a:cs typeface="Calibri"/>
                <a:sym typeface="Calibri"/>
              </a:rPr>
              <a:t> histplot model of mpg. We can often say that the graph is left skewed that mode is around 18.</a:t>
            </a:r>
            <a:endParaRPr>
              <a:latin typeface="Calibri"/>
              <a:ea typeface="Calibri"/>
              <a:cs typeface="Calibri"/>
              <a:sym typeface="Calibri"/>
            </a:endParaRPr>
          </a:p>
        </p:txBody>
      </p:sp>
      <p:pic>
        <p:nvPicPr>
          <p:cNvPr id="219" name="Google Shape;219;p23"/>
          <p:cNvPicPr preferRelativeResize="0"/>
          <p:nvPr/>
        </p:nvPicPr>
        <p:blipFill>
          <a:blip r:embed="rId4">
            <a:alphaModFix/>
          </a:blip>
          <a:stretch>
            <a:fillRect/>
          </a:stretch>
        </p:blipFill>
        <p:spPr>
          <a:xfrm>
            <a:off x="4874725" y="2156525"/>
            <a:ext cx="3707100" cy="2537344"/>
          </a:xfrm>
          <a:prstGeom prst="rect">
            <a:avLst/>
          </a:prstGeom>
          <a:noFill/>
          <a:ln>
            <a:noFill/>
          </a:ln>
        </p:spPr>
      </p:pic>
      <p:sp>
        <p:nvSpPr>
          <p:cNvPr id="220" name="Google Shape;220;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Preprocessing</a:t>
            </a:r>
            <a:endParaRPr/>
          </a:p>
        </p:txBody>
      </p:sp>
      <p:sp>
        <p:nvSpPr>
          <p:cNvPr id="226" name="Google Shape;226;p24"/>
          <p:cNvSpPr txBox="1"/>
          <p:nvPr>
            <p:ph idx="1" type="body"/>
          </p:nvPr>
        </p:nvSpPr>
        <p:spPr>
          <a:xfrm>
            <a:off x="819150" y="14597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Before we start modeling, we must preprocess our data to make sure if our dataset does not have any missing values. Also, we need to decide if we need to scale our data or not. </a:t>
            </a:r>
            <a:endParaRPr sz="1500"/>
          </a:p>
          <a:p>
            <a:pPr indent="0" lvl="0" marL="0" rtl="0" algn="l">
              <a:spcBef>
                <a:spcPts val="1200"/>
              </a:spcBef>
              <a:spcAft>
                <a:spcPts val="0"/>
              </a:spcAft>
              <a:buNone/>
            </a:pPr>
            <a:r>
              <a:rPr lang="en" sz="1500"/>
              <a:t>We had checked that there are no missing values during in the initial exploratory analysis. However, we decided to check each features using dtypes() parameter to check on the object. Therefore, we actually have missing values which are “?” in ‘horsepower’ feature.</a:t>
            </a:r>
            <a:endParaRPr sz="1500"/>
          </a:p>
          <a:p>
            <a:pPr indent="0" lvl="0" marL="0" rtl="0" algn="l">
              <a:spcBef>
                <a:spcPts val="1200"/>
              </a:spcBef>
              <a:spcAft>
                <a:spcPts val="1200"/>
              </a:spcAft>
              <a:buNone/>
            </a:pPr>
            <a:r>
              <a:t/>
            </a:r>
            <a:endParaRPr sz="1500"/>
          </a:p>
        </p:txBody>
      </p:sp>
      <p:pic>
        <p:nvPicPr>
          <p:cNvPr id="227" name="Google Shape;227;p24"/>
          <p:cNvPicPr preferRelativeResize="0"/>
          <p:nvPr/>
        </p:nvPicPr>
        <p:blipFill>
          <a:blip r:embed="rId3">
            <a:alphaModFix/>
          </a:blip>
          <a:stretch>
            <a:fillRect/>
          </a:stretch>
        </p:blipFill>
        <p:spPr>
          <a:xfrm>
            <a:off x="1636475" y="3090700"/>
            <a:ext cx="2314932" cy="1752600"/>
          </a:xfrm>
          <a:prstGeom prst="rect">
            <a:avLst/>
          </a:prstGeom>
          <a:noFill/>
          <a:ln>
            <a:noFill/>
          </a:ln>
        </p:spPr>
      </p:pic>
      <p:pic>
        <p:nvPicPr>
          <p:cNvPr id="228" name="Google Shape;228;p24"/>
          <p:cNvPicPr preferRelativeResize="0"/>
          <p:nvPr/>
        </p:nvPicPr>
        <p:blipFill>
          <a:blip r:embed="rId4">
            <a:alphaModFix/>
          </a:blip>
          <a:stretch>
            <a:fillRect/>
          </a:stretch>
        </p:blipFill>
        <p:spPr>
          <a:xfrm>
            <a:off x="4067700" y="3081175"/>
            <a:ext cx="2305050" cy="1771650"/>
          </a:xfrm>
          <a:prstGeom prst="rect">
            <a:avLst/>
          </a:prstGeom>
          <a:noFill/>
          <a:ln>
            <a:noFill/>
          </a:ln>
        </p:spPr>
      </p:pic>
      <p:sp>
        <p:nvSpPr>
          <p:cNvPr id="229" name="Google Shape;229;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Preprocessing</a:t>
            </a:r>
            <a:endParaRPr/>
          </a:p>
        </p:txBody>
      </p:sp>
      <p:sp>
        <p:nvSpPr>
          <p:cNvPr id="235" name="Google Shape;235;p25"/>
          <p:cNvSpPr txBox="1"/>
          <p:nvPr>
            <p:ph idx="1" type="body"/>
          </p:nvPr>
        </p:nvSpPr>
        <p:spPr>
          <a:xfrm>
            <a:off x="819150" y="15261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Since we found the missing value are. We replace the “?” to float(‘nan’) where we can able to drop the NaN </a:t>
            </a:r>
            <a:r>
              <a:rPr lang="en" sz="1500"/>
              <a:t>values by using .dropna(). Then call isin([‘?’]).sum() to check again if the “?” values are removed. </a:t>
            </a:r>
            <a:endParaRPr sz="1500"/>
          </a:p>
        </p:txBody>
      </p:sp>
      <p:pic>
        <p:nvPicPr>
          <p:cNvPr id="236" name="Google Shape;236;p25"/>
          <p:cNvPicPr preferRelativeResize="0"/>
          <p:nvPr/>
        </p:nvPicPr>
        <p:blipFill>
          <a:blip r:embed="rId3">
            <a:alphaModFix/>
          </a:blip>
          <a:stretch>
            <a:fillRect/>
          </a:stretch>
        </p:blipFill>
        <p:spPr>
          <a:xfrm>
            <a:off x="2581875" y="2223000"/>
            <a:ext cx="4795626" cy="2615200"/>
          </a:xfrm>
          <a:prstGeom prst="rect">
            <a:avLst/>
          </a:prstGeom>
          <a:noFill/>
          <a:ln>
            <a:noFill/>
          </a:ln>
        </p:spPr>
      </p:pic>
      <p:sp>
        <p:nvSpPr>
          <p:cNvPr id="237" name="Google Shape;237;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819150" y="369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Preprocessing</a:t>
            </a:r>
            <a:endParaRPr/>
          </a:p>
        </p:txBody>
      </p:sp>
      <p:sp>
        <p:nvSpPr>
          <p:cNvPr id="243" name="Google Shape;243;p26"/>
          <p:cNvSpPr txBox="1"/>
          <p:nvPr>
            <p:ph idx="1" type="body"/>
          </p:nvPr>
        </p:nvSpPr>
        <p:spPr>
          <a:xfrm>
            <a:off x="819150" y="995200"/>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773"/>
              <a:t>Now the missing values are fixed. We begin to split X and y where we drop the target variable (mpg) from X and assign it to y.</a:t>
            </a:r>
            <a:endParaRPr sz="5773"/>
          </a:p>
          <a:p>
            <a:pPr indent="0" lvl="0" marL="0" rtl="0" algn="l">
              <a:spcBef>
                <a:spcPts val="1200"/>
              </a:spcBef>
              <a:spcAft>
                <a:spcPts val="0"/>
              </a:spcAft>
              <a:buNone/>
            </a:pPr>
            <a:r>
              <a:t/>
            </a:r>
            <a:endParaRPr sz="5773"/>
          </a:p>
          <a:p>
            <a:pPr indent="0" lvl="0" marL="0" rtl="0" algn="l">
              <a:spcBef>
                <a:spcPts val="1200"/>
              </a:spcBef>
              <a:spcAft>
                <a:spcPts val="0"/>
              </a:spcAft>
              <a:buNone/>
            </a:pPr>
            <a:r>
              <a:rPr lang="en" sz="5773"/>
              <a:t>We decided that we will use scaling </a:t>
            </a:r>
            <a:r>
              <a:rPr lang="en" sz="5773"/>
              <a:t>because</a:t>
            </a:r>
            <a:r>
              <a:rPr lang="en" sz="5773"/>
              <a:t> we believe that scaling the data is good and keep our data close together. So we will be using Standardscaler wh</a:t>
            </a:r>
            <a:r>
              <a:rPr lang="en" sz="5773"/>
              <a:t>ich</a:t>
            </a:r>
            <a:r>
              <a:rPr lang="en" sz="5773"/>
              <a:t> it removes the mean and scales the data to unit variance.</a:t>
            </a:r>
            <a:endParaRPr sz="5773"/>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244" name="Google Shape;244;p26"/>
          <p:cNvPicPr preferRelativeResize="0"/>
          <p:nvPr/>
        </p:nvPicPr>
        <p:blipFill>
          <a:blip r:embed="rId3">
            <a:alphaModFix/>
          </a:blip>
          <a:stretch>
            <a:fillRect/>
          </a:stretch>
        </p:blipFill>
        <p:spPr>
          <a:xfrm>
            <a:off x="3501375" y="1368825"/>
            <a:ext cx="2701650" cy="636600"/>
          </a:xfrm>
          <a:prstGeom prst="rect">
            <a:avLst/>
          </a:prstGeom>
          <a:noFill/>
          <a:ln>
            <a:noFill/>
          </a:ln>
        </p:spPr>
      </p:pic>
      <p:pic>
        <p:nvPicPr>
          <p:cNvPr id="245" name="Google Shape;245;p26"/>
          <p:cNvPicPr preferRelativeResize="0"/>
          <p:nvPr/>
        </p:nvPicPr>
        <p:blipFill>
          <a:blip r:embed="rId4">
            <a:alphaModFix/>
          </a:blip>
          <a:stretch>
            <a:fillRect/>
          </a:stretch>
        </p:blipFill>
        <p:spPr>
          <a:xfrm>
            <a:off x="2623725" y="2494325"/>
            <a:ext cx="4456954" cy="2448000"/>
          </a:xfrm>
          <a:prstGeom prst="rect">
            <a:avLst/>
          </a:prstGeom>
          <a:noFill/>
          <a:ln>
            <a:noFill/>
          </a:ln>
        </p:spPr>
      </p:pic>
      <p:sp>
        <p:nvSpPr>
          <p:cNvPr id="246" name="Google Shape;246;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Preprocessing</a:t>
            </a:r>
            <a:endParaRPr/>
          </a:p>
        </p:txBody>
      </p:sp>
      <p:sp>
        <p:nvSpPr>
          <p:cNvPr id="252" name="Google Shape;252;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We can start train/test split our data into 70% of training and 30% of testing.</a:t>
            </a:r>
            <a:endParaRPr sz="1500"/>
          </a:p>
        </p:txBody>
      </p:sp>
      <p:pic>
        <p:nvPicPr>
          <p:cNvPr id="253" name="Google Shape;253;p27"/>
          <p:cNvPicPr preferRelativeResize="0"/>
          <p:nvPr/>
        </p:nvPicPr>
        <p:blipFill>
          <a:blip r:embed="rId3">
            <a:alphaModFix/>
          </a:blip>
          <a:stretch>
            <a:fillRect/>
          </a:stretch>
        </p:blipFill>
        <p:spPr>
          <a:xfrm>
            <a:off x="870888" y="2576600"/>
            <a:ext cx="7402225" cy="1276250"/>
          </a:xfrm>
          <a:prstGeom prst="rect">
            <a:avLst/>
          </a:prstGeom>
          <a:noFill/>
          <a:ln>
            <a:noFill/>
          </a:ln>
        </p:spPr>
      </p:pic>
      <p:sp>
        <p:nvSpPr>
          <p:cNvPr id="254" name="Google Shape;254;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Linear Regression</a:t>
            </a:r>
            <a:endParaRPr/>
          </a:p>
        </p:txBody>
      </p:sp>
      <p:sp>
        <p:nvSpPr>
          <p:cNvPr id="260" name="Google Shape;260;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Now after we are done scaling our data and train/test split section, we can proceed to move forward by doing the Linear Regression method. First we start by creating the linear regression model then have a fit model with X train and y train and predictions for X test.</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1" name="Google Shape;261;p28"/>
          <p:cNvPicPr preferRelativeResize="0"/>
          <p:nvPr/>
        </p:nvPicPr>
        <p:blipFill>
          <a:blip r:embed="rId3">
            <a:alphaModFix/>
          </a:blip>
          <a:stretch>
            <a:fillRect/>
          </a:stretch>
        </p:blipFill>
        <p:spPr>
          <a:xfrm>
            <a:off x="958952" y="2947402"/>
            <a:ext cx="4790600" cy="1604050"/>
          </a:xfrm>
          <a:prstGeom prst="rect">
            <a:avLst/>
          </a:prstGeom>
          <a:noFill/>
          <a:ln>
            <a:noFill/>
          </a:ln>
        </p:spPr>
      </p:pic>
      <p:sp>
        <p:nvSpPr>
          <p:cNvPr id="262" name="Google Shape;262;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Linear Regression</a:t>
            </a:r>
            <a:endParaRPr/>
          </a:p>
        </p:txBody>
      </p:sp>
      <p:sp>
        <p:nvSpPr>
          <p:cNvPr id="268" name="Google Shape;268;p29"/>
          <p:cNvSpPr txBox="1"/>
          <p:nvPr>
            <p:ph idx="1" type="body"/>
          </p:nvPr>
        </p:nvSpPr>
        <p:spPr>
          <a:xfrm>
            <a:off x="951900" y="1800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 regplot to see how well the linear model is predicting </a:t>
            </a:r>
            <a:endParaRPr sz="1500"/>
          </a:p>
        </p:txBody>
      </p:sp>
      <p:pic>
        <p:nvPicPr>
          <p:cNvPr id="269" name="Google Shape;269;p29"/>
          <p:cNvPicPr preferRelativeResize="0"/>
          <p:nvPr/>
        </p:nvPicPr>
        <p:blipFill>
          <a:blip r:embed="rId3">
            <a:alphaModFix/>
          </a:blip>
          <a:stretch>
            <a:fillRect/>
          </a:stretch>
        </p:blipFill>
        <p:spPr>
          <a:xfrm>
            <a:off x="1024288" y="2209300"/>
            <a:ext cx="6807824" cy="2515075"/>
          </a:xfrm>
          <a:prstGeom prst="rect">
            <a:avLst/>
          </a:prstGeom>
          <a:noFill/>
          <a:ln>
            <a:noFill/>
          </a:ln>
        </p:spPr>
      </p:pic>
      <p:sp>
        <p:nvSpPr>
          <p:cNvPr id="270" name="Google Shape;270;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819150" y="451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Linear Regression</a:t>
            </a:r>
            <a:endParaRPr/>
          </a:p>
        </p:txBody>
      </p:sp>
      <p:sp>
        <p:nvSpPr>
          <p:cNvPr id="276" name="Google Shape;276;p30"/>
          <p:cNvSpPr txBox="1"/>
          <p:nvPr>
            <p:ph idx="1" type="body"/>
          </p:nvPr>
        </p:nvSpPr>
        <p:spPr>
          <a:xfrm>
            <a:off x="537325" y="10747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Here is the hist plot to see the r</a:t>
            </a:r>
            <a:r>
              <a:rPr lang="en" sz="1500"/>
              <a:t>esiduals on test set using Linear model.</a:t>
            </a:r>
            <a:endParaRPr sz="1500"/>
          </a:p>
        </p:txBody>
      </p:sp>
      <p:pic>
        <p:nvPicPr>
          <p:cNvPr id="277" name="Google Shape;277;p30"/>
          <p:cNvPicPr preferRelativeResize="0"/>
          <p:nvPr/>
        </p:nvPicPr>
        <p:blipFill>
          <a:blip r:embed="rId3">
            <a:alphaModFix/>
          </a:blip>
          <a:stretch>
            <a:fillRect/>
          </a:stretch>
        </p:blipFill>
        <p:spPr>
          <a:xfrm>
            <a:off x="537325" y="1405625"/>
            <a:ext cx="6156375" cy="3259025"/>
          </a:xfrm>
          <a:prstGeom prst="rect">
            <a:avLst/>
          </a:prstGeom>
          <a:noFill/>
          <a:ln>
            <a:noFill/>
          </a:ln>
        </p:spPr>
      </p:pic>
      <p:sp>
        <p:nvSpPr>
          <p:cNvPr id="278" name="Google Shape;278;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819150" y="302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Linear Regression</a:t>
            </a:r>
            <a:endParaRPr/>
          </a:p>
        </p:txBody>
      </p:sp>
      <p:sp>
        <p:nvSpPr>
          <p:cNvPr id="284" name="Google Shape;284;p31"/>
          <p:cNvSpPr txBox="1"/>
          <p:nvPr>
            <p:ph idx="1" type="body"/>
          </p:nvPr>
        </p:nvSpPr>
        <p:spPr>
          <a:xfrm>
            <a:off x="819150" y="887513"/>
            <a:ext cx="7505700" cy="2448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a:t>We calculated the common metrics </a:t>
            </a:r>
            <a:r>
              <a:rPr lang="en"/>
              <a:t>errors such as MAE, MSE, and RMSE. The MAE score is 2.438 means that there’s 2.438 values difference between the actual and predicted values on average. The MSE score is 10.066 and its larger because its calculated as average squared. The RMSE score is 3.173 based on the average root squared. They all have a pretty good score because it is close to 0. </a:t>
            </a:r>
            <a:endParaRPr/>
          </a:p>
          <a:p>
            <a:pPr indent="0" lvl="0" marL="0" rtl="0" algn="l">
              <a:lnSpc>
                <a:spcPct val="105000"/>
              </a:lnSpc>
              <a:spcBef>
                <a:spcPts val="1200"/>
              </a:spcBef>
              <a:spcAft>
                <a:spcPts val="1200"/>
              </a:spcAft>
              <a:buNone/>
            </a:pPr>
            <a:r>
              <a:rPr lang="en"/>
              <a:t>We also calculate the R-squared score to see the goodness of fit between the data and the regression model. We have R-squared value of 0.8097 which is a good score. We know that we have multicollinearity in our dataset. We knew it will affect the linear model result in a bad way, but we would like to compare with ridge and lasso model as we go on. However, we are surprised that our model is still great and the score does not go below 0.70s.</a:t>
            </a:r>
            <a:endParaRPr/>
          </a:p>
        </p:txBody>
      </p:sp>
      <p:pic>
        <p:nvPicPr>
          <p:cNvPr id="285" name="Google Shape;285;p31"/>
          <p:cNvPicPr preferRelativeResize="0"/>
          <p:nvPr/>
        </p:nvPicPr>
        <p:blipFill>
          <a:blip r:embed="rId3">
            <a:alphaModFix/>
          </a:blip>
          <a:stretch>
            <a:fillRect/>
          </a:stretch>
        </p:blipFill>
        <p:spPr>
          <a:xfrm>
            <a:off x="277175" y="3082775"/>
            <a:ext cx="4669450" cy="1822700"/>
          </a:xfrm>
          <a:prstGeom prst="rect">
            <a:avLst/>
          </a:prstGeom>
          <a:noFill/>
          <a:ln>
            <a:noFill/>
          </a:ln>
        </p:spPr>
      </p:pic>
      <p:pic>
        <p:nvPicPr>
          <p:cNvPr id="286" name="Google Shape;286;p31"/>
          <p:cNvPicPr preferRelativeResize="0"/>
          <p:nvPr/>
        </p:nvPicPr>
        <p:blipFill>
          <a:blip r:embed="rId4">
            <a:alphaModFix/>
          </a:blip>
          <a:stretch>
            <a:fillRect/>
          </a:stretch>
        </p:blipFill>
        <p:spPr>
          <a:xfrm>
            <a:off x="4946625" y="3082775"/>
            <a:ext cx="3825899" cy="1402875"/>
          </a:xfrm>
          <a:prstGeom prst="rect">
            <a:avLst/>
          </a:prstGeom>
          <a:noFill/>
          <a:ln>
            <a:noFill/>
          </a:ln>
        </p:spPr>
      </p:pic>
      <p:sp>
        <p:nvSpPr>
          <p:cNvPr id="287" name="Google Shape;287;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Chosen Dataset</a:t>
            </a:r>
            <a:endParaRPr/>
          </a:p>
        </p:txBody>
      </p:sp>
      <p:sp>
        <p:nvSpPr>
          <p:cNvPr id="137" name="Google Shape;137;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In this project, we chose Auto-MPG dataset from UCI Machine Learning Repository. We chose to work with this dataset </a:t>
            </a:r>
            <a:r>
              <a:rPr lang="en" sz="1400"/>
              <a:t>because over the years we been talking about cars a lot. Sometimes we just like to joke around about how we are going to buy certain cars when we get older that has more horsepower, types of cylinders, how fast the car’s acceleration can go up to at different speed or miles. Both of us were a fan of watching Fast and Furious Movies and we love different cars that they had like the old model with a lot of horsepower like 1970 Dodge Charger R\T.  There are more stuff we can learn about exploring this data, and can’t wait to share it with you to learn more about it.</a:t>
            </a:r>
            <a:endParaRPr sz="1400"/>
          </a:p>
        </p:txBody>
      </p:sp>
      <p:pic>
        <p:nvPicPr>
          <p:cNvPr id="138" name="Google Shape;138;p14"/>
          <p:cNvPicPr preferRelativeResize="0"/>
          <p:nvPr/>
        </p:nvPicPr>
        <p:blipFill>
          <a:blip r:embed="rId3">
            <a:alphaModFix/>
          </a:blip>
          <a:stretch>
            <a:fillRect/>
          </a:stretch>
        </p:blipFill>
        <p:spPr>
          <a:xfrm>
            <a:off x="6077943" y="415802"/>
            <a:ext cx="2363876" cy="1574924"/>
          </a:xfrm>
          <a:prstGeom prst="rect">
            <a:avLst/>
          </a:prstGeom>
          <a:noFill/>
          <a:ln>
            <a:noFill/>
          </a:ln>
        </p:spPr>
      </p:pic>
      <p:sp>
        <p:nvSpPr>
          <p:cNvPr id="139" name="Google Shape;139;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735625" y="5979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Linear Regression</a:t>
            </a:r>
            <a:endParaRPr/>
          </a:p>
          <a:p>
            <a:pPr indent="0" lvl="0" marL="0" rtl="0" algn="l">
              <a:spcBef>
                <a:spcPts val="0"/>
              </a:spcBef>
              <a:spcAft>
                <a:spcPts val="0"/>
              </a:spcAft>
              <a:buNone/>
            </a:pPr>
            <a:r>
              <a:t/>
            </a:r>
            <a:endParaRPr/>
          </a:p>
        </p:txBody>
      </p:sp>
      <p:sp>
        <p:nvSpPr>
          <p:cNvPr id="293" name="Google Shape;293;p32"/>
          <p:cNvSpPr txBox="1"/>
          <p:nvPr>
            <p:ph idx="1" type="body"/>
          </p:nvPr>
        </p:nvSpPr>
        <p:spPr>
          <a:xfrm>
            <a:off x="507100" y="11727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the coefficient for each features when predicting the mpg. </a:t>
            </a:r>
            <a:endParaRPr/>
          </a:p>
        </p:txBody>
      </p:sp>
      <p:pic>
        <p:nvPicPr>
          <p:cNvPr id="294" name="Google Shape;294;p32"/>
          <p:cNvPicPr preferRelativeResize="0"/>
          <p:nvPr/>
        </p:nvPicPr>
        <p:blipFill rotWithShape="1">
          <a:blip r:embed="rId3">
            <a:alphaModFix/>
          </a:blip>
          <a:srcRect b="-11839" l="0" r="0" t="11840"/>
          <a:stretch/>
        </p:blipFill>
        <p:spPr>
          <a:xfrm>
            <a:off x="507100" y="1552510"/>
            <a:ext cx="5637201" cy="714025"/>
          </a:xfrm>
          <a:prstGeom prst="rect">
            <a:avLst/>
          </a:prstGeom>
          <a:noFill/>
          <a:ln>
            <a:noFill/>
          </a:ln>
        </p:spPr>
      </p:pic>
      <p:pic>
        <p:nvPicPr>
          <p:cNvPr id="295" name="Google Shape;295;p32"/>
          <p:cNvPicPr preferRelativeResize="0"/>
          <p:nvPr/>
        </p:nvPicPr>
        <p:blipFill rotWithShape="1">
          <a:blip r:embed="rId4">
            <a:alphaModFix/>
          </a:blip>
          <a:srcRect b="2740" l="0" r="0" t="-2740"/>
          <a:stretch/>
        </p:blipFill>
        <p:spPr>
          <a:xfrm>
            <a:off x="507102" y="2197777"/>
            <a:ext cx="2326600" cy="2499750"/>
          </a:xfrm>
          <a:prstGeom prst="rect">
            <a:avLst/>
          </a:prstGeom>
          <a:noFill/>
          <a:ln>
            <a:noFill/>
          </a:ln>
        </p:spPr>
      </p:pic>
      <p:sp>
        <p:nvSpPr>
          <p:cNvPr id="296" name="Google Shape;296;p32"/>
          <p:cNvSpPr txBox="1"/>
          <p:nvPr/>
        </p:nvSpPr>
        <p:spPr>
          <a:xfrm>
            <a:off x="3121325" y="2010988"/>
            <a:ext cx="5433300" cy="298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As the # of cylinders in a car’s engine </a:t>
            </a:r>
            <a:r>
              <a:rPr lang="en" sz="1300">
                <a:latin typeface="Calibri"/>
                <a:ea typeface="Calibri"/>
                <a:cs typeface="Calibri"/>
                <a:sym typeface="Calibri"/>
              </a:rPr>
              <a:t>increases</a:t>
            </a:r>
            <a:r>
              <a:rPr lang="en" sz="1300">
                <a:latin typeface="Calibri"/>
                <a:ea typeface="Calibri"/>
                <a:cs typeface="Calibri"/>
                <a:sym typeface="Calibri"/>
              </a:rPr>
              <a:t> by 1, the mpg </a:t>
            </a:r>
            <a:r>
              <a:rPr lang="en" sz="1300">
                <a:latin typeface="Calibri"/>
                <a:ea typeface="Calibri"/>
                <a:cs typeface="Calibri"/>
                <a:sym typeface="Calibri"/>
              </a:rPr>
              <a:t>decreased</a:t>
            </a:r>
            <a:r>
              <a:rPr lang="en" sz="1300">
                <a:latin typeface="Calibri"/>
                <a:ea typeface="Calibri"/>
                <a:cs typeface="Calibri"/>
                <a:sym typeface="Calibri"/>
              </a:rPr>
              <a:t> by -0.613. (Larger engines tend to consume more fuel)</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1 unit </a:t>
            </a:r>
            <a:r>
              <a:rPr lang="en" sz="1300">
                <a:latin typeface="Calibri"/>
                <a:ea typeface="Calibri"/>
                <a:cs typeface="Calibri"/>
                <a:sym typeface="Calibri"/>
              </a:rPr>
              <a:t>increase</a:t>
            </a:r>
            <a:r>
              <a:rPr lang="en" sz="1300">
                <a:latin typeface="Calibri"/>
                <a:ea typeface="Calibri"/>
                <a:cs typeface="Calibri"/>
                <a:sym typeface="Calibri"/>
              </a:rPr>
              <a:t> in displacement, the mpg </a:t>
            </a:r>
            <a:r>
              <a:rPr lang="en" sz="1300">
                <a:latin typeface="Calibri"/>
                <a:ea typeface="Calibri"/>
                <a:cs typeface="Calibri"/>
                <a:sym typeface="Calibri"/>
              </a:rPr>
              <a:t>increased</a:t>
            </a:r>
            <a:r>
              <a:rPr lang="en" sz="1300">
                <a:latin typeface="Calibri"/>
                <a:ea typeface="Calibri"/>
                <a:cs typeface="Calibri"/>
                <a:sym typeface="Calibri"/>
              </a:rPr>
              <a:t> by 1.651. (Larger engines is likely to be less fuel-efficient)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As the horsepower of a car increases by 1, the mpg decreased by 1.790. (Powerful engines tend to use more fuel)</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1 unit increase in weight, the mpg decreased by 5.095. (Heavier cars consume more fuel to be able to move)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As the acceleration of a car increases by 1 second,  the mpg increased by 0.114. (Cars with better fuel-efficient tend to have better acceleration)</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year increase in the model year of a car, the mpg increased by 2.730. (Improvements over the years due to technology)</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1 unit increase in origin, the mpg increased by 1.347.</a:t>
            </a:r>
            <a:endParaRPr sz="1300">
              <a:latin typeface="Calibri"/>
              <a:ea typeface="Calibri"/>
              <a:cs typeface="Calibri"/>
              <a:sym typeface="Calibri"/>
            </a:endParaRPr>
          </a:p>
        </p:txBody>
      </p:sp>
      <p:sp>
        <p:nvSpPr>
          <p:cNvPr id="297" name="Google Shape;297;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type="title"/>
          </p:nvPr>
        </p:nvSpPr>
        <p:spPr>
          <a:xfrm>
            <a:off x="706425" y="324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Ridge Regression</a:t>
            </a:r>
            <a:endParaRPr/>
          </a:p>
          <a:p>
            <a:pPr indent="0" lvl="0" marL="0" rtl="0" algn="l">
              <a:spcBef>
                <a:spcPts val="0"/>
              </a:spcBef>
              <a:spcAft>
                <a:spcPts val="0"/>
              </a:spcAft>
              <a:buNone/>
            </a:pPr>
            <a:r>
              <a:t/>
            </a:r>
            <a:endParaRPr/>
          </a:p>
        </p:txBody>
      </p:sp>
      <p:sp>
        <p:nvSpPr>
          <p:cNvPr id="303" name="Google Shape;303;p33"/>
          <p:cNvSpPr txBox="1"/>
          <p:nvPr>
            <p:ph idx="1" type="body"/>
          </p:nvPr>
        </p:nvSpPr>
        <p:spPr>
          <a:xfrm>
            <a:off x="534750" y="729450"/>
            <a:ext cx="7505700" cy="184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a:t>
            </a:r>
            <a:r>
              <a:rPr lang="en"/>
              <a:t>e can proceed to move forward by doing the Ridge Regression method using alpha = 0.05. We have calculated the common metrics errors such as MAE, MSE, RMSE and the R-squared Score. The MAE score is 2.518 while MSE score is 10.647 and RMSE score is 3.263. The MSE score is larger due to squared average being calculated. These metrics score is slightly worse than the linear model because its further away from 0. For the R-squared score, we have 0.799 which is still good, but the R-squared score appear to be lower than the linear model. We thought the results would improve because the ridge model should be able to handle the multicollinearity, so we should not avoid it no matter what.</a:t>
            </a:r>
            <a:endParaRPr/>
          </a:p>
          <a:p>
            <a:pPr indent="0" lvl="0" marL="0" rtl="0" algn="l">
              <a:spcBef>
                <a:spcPts val="1200"/>
              </a:spcBef>
              <a:spcAft>
                <a:spcPts val="1200"/>
              </a:spcAft>
              <a:buNone/>
            </a:pPr>
            <a:r>
              <a:t/>
            </a:r>
            <a:endParaRPr/>
          </a:p>
        </p:txBody>
      </p:sp>
      <p:pic>
        <p:nvPicPr>
          <p:cNvPr id="304" name="Google Shape;304;p33"/>
          <p:cNvPicPr preferRelativeResize="0"/>
          <p:nvPr/>
        </p:nvPicPr>
        <p:blipFill>
          <a:blip r:embed="rId3">
            <a:alphaModFix/>
          </a:blip>
          <a:stretch>
            <a:fillRect/>
          </a:stretch>
        </p:blipFill>
        <p:spPr>
          <a:xfrm>
            <a:off x="623875" y="2156450"/>
            <a:ext cx="7012774" cy="2706975"/>
          </a:xfrm>
          <a:prstGeom prst="rect">
            <a:avLst/>
          </a:prstGeom>
          <a:noFill/>
          <a:ln>
            <a:noFill/>
          </a:ln>
        </p:spPr>
      </p:pic>
      <p:pic>
        <p:nvPicPr>
          <p:cNvPr id="305" name="Google Shape;305;p33"/>
          <p:cNvPicPr preferRelativeResize="0"/>
          <p:nvPr/>
        </p:nvPicPr>
        <p:blipFill>
          <a:blip r:embed="rId4">
            <a:alphaModFix/>
          </a:blip>
          <a:stretch>
            <a:fillRect/>
          </a:stretch>
        </p:blipFill>
        <p:spPr>
          <a:xfrm>
            <a:off x="4736075" y="2974613"/>
            <a:ext cx="2628900" cy="809625"/>
          </a:xfrm>
          <a:prstGeom prst="rect">
            <a:avLst/>
          </a:prstGeom>
          <a:noFill/>
          <a:ln>
            <a:noFill/>
          </a:ln>
        </p:spPr>
      </p:pic>
      <p:sp>
        <p:nvSpPr>
          <p:cNvPr id="306" name="Google Shape;306;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635975" y="3351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Ridge Regression</a:t>
            </a:r>
            <a:endParaRPr/>
          </a:p>
          <a:p>
            <a:pPr indent="0" lvl="0" marL="0" rtl="0" algn="l">
              <a:spcBef>
                <a:spcPts val="0"/>
              </a:spcBef>
              <a:spcAft>
                <a:spcPts val="0"/>
              </a:spcAft>
              <a:buNone/>
            </a:pPr>
            <a:r>
              <a:t/>
            </a:r>
            <a:endParaRPr/>
          </a:p>
        </p:txBody>
      </p:sp>
      <p:sp>
        <p:nvSpPr>
          <p:cNvPr id="312" name="Google Shape;312;p34"/>
          <p:cNvSpPr txBox="1"/>
          <p:nvPr>
            <p:ph idx="1" type="body"/>
          </p:nvPr>
        </p:nvSpPr>
        <p:spPr>
          <a:xfrm>
            <a:off x="635975" y="8543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the coefficient for the ridge regression by each features.</a:t>
            </a:r>
            <a:endParaRPr/>
          </a:p>
        </p:txBody>
      </p:sp>
      <p:pic>
        <p:nvPicPr>
          <p:cNvPr id="313" name="Google Shape;313;p34"/>
          <p:cNvPicPr preferRelativeResize="0"/>
          <p:nvPr/>
        </p:nvPicPr>
        <p:blipFill>
          <a:blip r:embed="rId3">
            <a:alphaModFix/>
          </a:blip>
          <a:stretch>
            <a:fillRect/>
          </a:stretch>
        </p:blipFill>
        <p:spPr>
          <a:xfrm>
            <a:off x="635975" y="1833875"/>
            <a:ext cx="2469675" cy="2383770"/>
          </a:xfrm>
          <a:prstGeom prst="rect">
            <a:avLst/>
          </a:prstGeom>
          <a:noFill/>
          <a:ln>
            <a:noFill/>
          </a:ln>
        </p:spPr>
      </p:pic>
      <p:pic>
        <p:nvPicPr>
          <p:cNvPr id="314" name="Google Shape;314;p34"/>
          <p:cNvPicPr preferRelativeResize="0"/>
          <p:nvPr/>
        </p:nvPicPr>
        <p:blipFill>
          <a:blip r:embed="rId4">
            <a:alphaModFix/>
          </a:blip>
          <a:stretch>
            <a:fillRect/>
          </a:stretch>
        </p:blipFill>
        <p:spPr>
          <a:xfrm>
            <a:off x="635975" y="1195425"/>
            <a:ext cx="6861955" cy="540800"/>
          </a:xfrm>
          <a:prstGeom prst="rect">
            <a:avLst/>
          </a:prstGeom>
          <a:noFill/>
          <a:ln>
            <a:noFill/>
          </a:ln>
        </p:spPr>
      </p:pic>
      <p:sp>
        <p:nvSpPr>
          <p:cNvPr id="315" name="Google Shape;315;p34"/>
          <p:cNvSpPr txBox="1"/>
          <p:nvPr/>
        </p:nvSpPr>
        <p:spPr>
          <a:xfrm>
            <a:off x="3225000" y="1736225"/>
            <a:ext cx="5252100" cy="2385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As the # of cylinders in a car’s engine increases by 1, the mpg decreased by 0.445.</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1 unit increase in displacement, the mpg decreased by 0.050.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As the horsepower of a car increases by 1, the mpg decreased by 1.273.</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1 unit increase in weight, the mpg decreased by 3.552.</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As the acceleration of a car increases by 1 second,  the mpg decreased by 0.110.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year increase in the model year of a car, the mpg increased by 2.503.</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1 unit increase in origin, the mpg increased by 1.232.</a:t>
            </a:r>
            <a:endParaRPr>
              <a:latin typeface="Calibri"/>
              <a:ea typeface="Calibri"/>
              <a:cs typeface="Calibri"/>
              <a:sym typeface="Calibri"/>
            </a:endParaRPr>
          </a:p>
        </p:txBody>
      </p:sp>
      <p:sp>
        <p:nvSpPr>
          <p:cNvPr id="316" name="Google Shape;316;p34"/>
          <p:cNvSpPr txBox="1"/>
          <p:nvPr/>
        </p:nvSpPr>
        <p:spPr>
          <a:xfrm>
            <a:off x="3669925" y="4046150"/>
            <a:ext cx="5148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Calibri"/>
                <a:ea typeface="Calibri"/>
                <a:cs typeface="Calibri"/>
                <a:sym typeface="Calibri"/>
              </a:rPr>
              <a:t>Compare to the linear model, we see that the </a:t>
            </a:r>
            <a:r>
              <a:rPr b="1" lang="en" sz="1500">
                <a:latin typeface="Calibri"/>
                <a:ea typeface="Calibri"/>
                <a:cs typeface="Calibri"/>
                <a:sym typeface="Calibri"/>
              </a:rPr>
              <a:t>coefficients for ridge model’s cylinders and weight are increased. The rest are decreased. </a:t>
            </a:r>
            <a:endParaRPr b="1" sz="1500">
              <a:latin typeface="Calibri"/>
              <a:ea typeface="Calibri"/>
              <a:cs typeface="Calibri"/>
              <a:sym typeface="Calibri"/>
            </a:endParaRPr>
          </a:p>
        </p:txBody>
      </p:sp>
      <p:sp>
        <p:nvSpPr>
          <p:cNvPr id="317" name="Google Shape;317;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Ridge Regression</a:t>
            </a:r>
            <a:endParaRPr/>
          </a:p>
        </p:txBody>
      </p:sp>
      <p:sp>
        <p:nvSpPr>
          <p:cNvPr id="323" name="Google Shape;323;p35"/>
          <p:cNvSpPr txBox="1"/>
          <p:nvPr>
            <p:ph idx="1" type="body"/>
          </p:nvPr>
        </p:nvSpPr>
        <p:spPr>
          <a:xfrm>
            <a:off x="819150" y="16494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Here is the regplot </a:t>
            </a:r>
            <a:r>
              <a:rPr lang="en" sz="1500"/>
              <a:t>to see how well the Ridge model is predicting and the residuals on test set using Ridge model. However, these output are very similar to Linear model.</a:t>
            </a:r>
            <a:endParaRPr sz="1700"/>
          </a:p>
          <a:p>
            <a:pPr indent="0" lvl="0" marL="0" rtl="0" algn="l">
              <a:spcBef>
                <a:spcPts val="1200"/>
              </a:spcBef>
              <a:spcAft>
                <a:spcPts val="0"/>
              </a:spcAft>
              <a:buNone/>
            </a:pPr>
            <a:r>
              <a:rPr lang="en" sz="1500"/>
              <a:t>  </a:t>
            </a:r>
            <a:endParaRPr sz="1500"/>
          </a:p>
          <a:p>
            <a:pPr indent="0" lvl="0" marL="0" rtl="0" algn="l">
              <a:spcBef>
                <a:spcPts val="1200"/>
              </a:spcBef>
              <a:spcAft>
                <a:spcPts val="1200"/>
              </a:spcAft>
              <a:buNone/>
            </a:pPr>
            <a:r>
              <a:rPr lang="en"/>
              <a:t> </a:t>
            </a:r>
            <a:endParaRPr/>
          </a:p>
        </p:txBody>
      </p:sp>
      <p:pic>
        <p:nvPicPr>
          <p:cNvPr id="324" name="Google Shape;324;p35"/>
          <p:cNvPicPr preferRelativeResize="0"/>
          <p:nvPr/>
        </p:nvPicPr>
        <p:blipFill>
          <a:blip r:embed="rId3">
            <a:alphaModFix/>
          </a:blip>
          <a:stretch>
            <a:fillRect/>
          </a:stretch>
        </p:blipFill>
        <p:spPr>
          <a:xfrm>
            <a:off x="287575" y="2366800"/>
            <a:ext cx="4360374" cy="1852350"/>
          </a:xfrm>
          <a:prstGeom prst="rect">
            <a:avLst/>
          </a:prstGeom>
          <a:noFill/>
          <a:ln>
            <a:noFill/>
          </a:ln>
        </p:spPr>
      </p:pic>
      <p:sp>
        <p:nvSpPr>
          <p:cNvPr id="325" name="Google Shape;325;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6" name="Google Shape;326;p35"/>
          <p:cNvPicPr preferRelativeResize="0"/>
          <p:nvPr/>
        </p:nvPicPr>
        <p:blipFill>
          <a:blip r:embed="rId4">
            <a:alphaModFix/>
          </a:blip>
          <a:stretch>
            <a:fillRect/>
          </a:stretch>
        </p:blipFill>
        <p:spPr>
          <a:xfrm>
            <a:off x="4839925" y="2366800"/>
            <a:ext cx="3951151" cy="17855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653150" y="593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Lasso Regression</a:t>
            </a:r>
            <a:endParaRPr/>
          </a:p>
        </p:txBody>
      </p:sp>
      <p:sp>
        <p:nvSpPr>
          <p:cNvPr id="332" name="Google Shape;332;p36"/>
          <p:cNvSpPr txBox="1"/>
          <p:nvPr>
            <p:ph idx="1" type="body"/>
          </p:nvPr>
        </p:nvSpPr>
        <p:spPr>
          <a:xfrm>
            <a:off x="580275" y="10959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proceed to do the last method which is the Lasso Regression method. First we start by creating the lasso regression model then have a fit model with X train and y train and predictions for X test. We have calculated the common metrics errors such as MAE, MSE, RMSE and the R-squared Score. The MAE score is 2.354 while MSE score is 9.798 and RMSE score is 3.130. The RMSE score is lower compare to other previous model, which it has the best results and shows a better performance for Lasso model. The R-squared score is 0.81, which appears that it is a good fit for the model and has higher score than any other models.</a:t>
            </a:r>
            <a:endParaRPr/>
          </a:p>
        </p:txBody>
      </p:sp>
      <p:pic>
        <p:nvPicPr>
          <p:cNvPr id="333" name="Google Shape;333;p36"/>
          <p:cNvPicPr preferRelativeResize="0"/>
          <p:nvPr/>
        </p:nvPicPr>
        <p:blipFill>
          <a:blip r:embed="rId3">
            <a:alphaModFix/>
          </a:blip>
          <a:stretch>
            <a:fillRect/>
          </a:stretch>
        </p:blipFill>
        <p:spPr>
          <a:xfrm>
            <a:off x="653150" y="2571750"/>
            <a:ext cx="7092225" cy="2351075"/>
          </a:xfrm>
          <a:prstGeom prst="rect">
            <a:avLst/>
          </a:prstGeom>
          <a:noFill/>
          <a:ln>
            <a:noFill/>
          </a:ln>
        </p:spPr>
      </p:pic>
      <p:pic>
        <p:nvPicPr>
          <p:cNvPr id="334" name="Google Shape;334;p36"/>
          <p:cNvPicPr preferRelativeResize="0"/>
          <p:nvPr/>
        </p:nvPicPr>
        <p:blipFill>
          <a:blip r:embed="rId4">
            <a:alphaModFix/>
          </a:blip>
          <a:stretch>
            <a:fillRect/>
          </a:stretch>
        </p:blipFill>
        <p:spPr>
          <a:xfrm>
            <a:off x="5508025" y="3082875"/>
            <a:ext cx="2488650" cy="847950"/>
          </a:xfrm>
          <a:prstGeom prst="rect">
            <a:avLst/>
          </a:prstGeom>
          <a:noFill/>
          <a:ln>
            <a:noFill/>
          </a:ln>
        </p:spPr>
      </p:pic>
      <p:sp>
        <p:nvSpPr>
          <p:cNvPr id="335" name="Google Shape;335;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664125" y="393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Lasso Regression</a:t>
            </a:r>
            <a:endParaRPr/>
          </a:p>
        </p:txBody>
      </p:sp>
      <p:sp>
        <p:nvSpPr>
          <p:cNvPr id="341" name="Google Shape;341;p37"/>
          <p:cNvSpPr txBox="1"/>
          <p:nvPr>
            <p:ph idx="1" type="body"/>
          </p:nvPr>
        </p:nvSpPr>
        <p:spPr>
          <a:xfrm>
            <a:off x="664125" y="9931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the coefficient for lasso regression by each features.</a:t>
            </a:r>
            <a:endParaRPr/>
          </a:p>
        </p:txBody>
      </p:sp>
      <p:pic>
        <p:nvPicPr>
          <p:cNvPr id="342" name="Google Shape;342;p37"/>
          <p:cNvPicPr preferRelativeResize="0"/>
          <p:nvPr/>
        </p:nvPicPr>
        <p:blipFill>
          <a:blip r:embed="rId3">
            <a:alphaModFix/>
          </a:blip>
          <a:stretch>
            <a:fillRect/>
          </a:stretch>
        </p:blipFill>
        <p:spPr>
          <a:xfrm>
            <a:off x="594600" y="1347750"/>
            <a:ext cx="6317918" cy="540800"/>
          </a:xfrm>
          <a:prstGeom prst="rect">
            <a:avLst/>
          </a:prstGeom>
          <a:noFill/>
          <a:ln>
            <a:noFill/>
          </a:ln>
        </p:spPr>
      </p:pic>
      <p:pic>
        <p:nvPicPr>
          <p:cNvPr id="343" name="Google Shape;343;p37"/>
          <p:cNvPicPr preferRelativeResize="0"/>
          <p:nvPr/>
        </p:nvPicPr>
        <p:blipFill>
          <a:blip r:embed="rId4">
            <a:alphaModFix/>
          </a:blip>
          <a:stretch>
            <a:fillRect/>
          </a:stretch>
        </p:blipFill>
        <p:spPr>
          <a:xfrm>
            <a:off x="594600" y="1861550"/>
            <a:ext cx="2459750" cy="2664725"/>
          </a:xfrm>
          <a:prstGeom prst="rect">
            <a:avLst/>
          </a:prstGeom>
          <a:noFill/>
          <a:ln>
            <a:noFill/>
          </a:ln>
        </p:spPr>
      </p:pic>
      <p:sp>
        <p:nvSpPr>
          <p:cNvPr id="344" name="Google Shape;344;p37"/>
          <p:cNvSpPr txBox="1"/>
          <p:nvPr/>
        </p:nvSpPr>
        <p:spPr>
          <a:xfrm>
            <a:off x="4124525" y="2261750"/>
            <a:ext cx="3620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latin typeface="Calibri"/>
              <a:ea typeface="Calibri"/>
              <a:cs typeface="Calibri"/>
              <a:sym typeface="Calibri"/>
            </a:endParaRPr>
          </a:p>
        </p:txBody>
      </p:sp>
      <p:sp>
        <p:nvSpPr>
          <p:cNvPr id="345" name="Google Shape;345;p37"/>
          <p:cNvSpPr txBox="1"/>
          <p:nvPr/>
        </p:nvSpPr>
        <p:spPr>
          <a:xfrm>
            <a:off x="3218225" y="1861538"/>
            <a:ext cx="5433300" cy="2185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Calibri"/>
              <a:buChar char="●"/>
            </a:pPr>
            <a:r>
              <a:rPr lang="en" sz="1300">
                <a:latin typeface="Calibri"/>
                <a:ea typeface="Calibri"/>
                <a:cs typeface="Calibri"/>
                <a:sym typeface="Calibri"/>
              </a:rPr>
              <a:t>As the # of cylinders in a car’s engine has no change/effect on the mpg due to coefficient of 0.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unit in displacement </a:t>
            </a:r>
            <a:r>
              <a:rPr lang="en" sz="1300">
                <a:latin typeface="Calibri"/>
                <a:ea typeface="Calibri"/>
                <a:cs typeface="Calibri"/>
                <a:sym typeface="Calibri"/>
              </a:rPr>
              <a:t>has no change/effect on the mpg due to coefficient of 0.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As the horsepower of a car increases by 1, the mpg decreased by 0.687.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1 unit increase in weight, the mpg decreased by 4.308.</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Acceleration </a:t>
            </a:r>
            <a:r>
              <a:rPr lang="en" sz="1300">
                <a:latin typeface="Calibri"/>
                <a:ea typeface="Calibri"/>
                <a:cs typeface="Calibri"/>
                <a:sym typeface="Calibri"/>
              </a:rPr>
              <a:t>has no change/effect on the mpg due to coefficient of 0.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year increase in the model year of a car, the mpg increased by 2.059.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lang="en" sz="1300">
                <a:latin typeface="Calibri"/>
                <a:ea typeface="Calibri"/>
                <a:cs typeface="Calibri"/>
                <a:sym typeface="Calibri"/>
              </a:rPr>
              <a:t>Each 1 unit increase in origin, the mpg increased by 0.623.</a:t>
            </a:r>
            <a:endParaRPr sz="1300">
              <a:latin typeface="Calibri"/>
              <a:ea typeface="Calibri"/>
              <a:cs typeface="Calibri"/>
              <a:sym typeface="Calibri"/>
            </a:endParaRPr>
          </a:p>
        </p:txBody>
      </p:sp>
      <p:sp>
        <p:nvSpPr>
          <p:cNvPr id="346" name="Google Shape;346;p37"/>
          <p:cNvSpPr txBox="1"/>
          <p:nvPr/>
        </p:nvSpPr>
        <p:spPr>
          <a:xfrm>
            <a:off x="3485325" y="3935500"/>
            <a:ext cx="5388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Compare to linear and ridge models. We can see that the coefficients for lasso model’s cylinders, displacement, and acceleration increased/decreased to 0. While weight, model year, and origin are decreased. Horsepower is only one increased without becoming 0.</a:t>
            </a:r>
            <a:endParaRPr b="1" sz="1300">
              <a:latin typeface="Calibri"/>
              <a:ea typeface="Calibri"/>
              <a:cs typeface="Calibri"/>
              <a:sym typeface="Calibri"/>
            </a:endParaRPr>
          </a:p>
        </p:txBody>
      </p:sp>
      <p:sp>
        <p:nvSpPr>
          <p:cNvPr id="347" name="Google Shape;347;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Lasso Regression</a:t>
            </a:r>
            <a:endParaRPr/>
          </a:p>
        </p:txBody>
      </p:sp>
      <p:sp>
        <p:nvSpPr>
          <p:cNvPr id="353" name="Google Shape;353;p38"/>
          <p:cNvSpPr txBox="1"/>
          <p:nvPr>
            <p:ph idx="1" type="body"/>
          </p:nvPr>
        </p:nvSpPr>
        <p:spPr>
          <a:xfrm>
            <a:off x="819150" y="15925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Here is the regplot to see how well the Lasso model is predicting and the residuals on test set using Lasso model. However, these output are very similar to all other models.</a:t>
            </a:r>
            <a:endParaRPr/>
          </a:p>
        </p:txBody>
      </p:sp>
      <p:pic>
        <p:nvPicPr>
          <p:cNvPr id="354" name="Google Shape;354;p38"/>
          <p:cNvPicPr preferRelativeResize="0"/>
          <p:nvPr/>
        </p:nvPicPr>
        <p:blipFill>
          <a:blip r:embed="rId3">
            <a:alphaModFix/>
          </a:blip>
          <a:stretch>
            <a:fillRect/>
          </a:stretch>
        </p:blipFill>
        <p:spPr>
          <a:xfrm>
            <a:off x="254425" y="2278650"/>
            <a:ext cx="4260801" cy="1807400"/>
          </a:xfrm>
          <a:prstGeom prst="rect">
            <a:avLst/>
          </a:prstGeom>
          <a:noFill/>
          <a:ln>
            <a:noFill/>
          </a:ln>
        </p:spPr>
      </p:pic>
      <p:pic>
        <p:nvPicPr>
          <p:cNvPr id="355" name="Google Shape;355;p38"/>
          <p:cNvPicPr preferRelativeResize="0"/>
          <p:nvPr/>
        </p:nvPicPr>
        <p:blipFill>
          <a:blip r:embed="rId4">
            <a:alphaModFix/>
          </a:blip>
          <a:stretch>
            <a:fillRect/>
          </a:stretch>
        </p:blipFill>
        <p:spPr>
          <a:xfrm>
            <a:off x="4572000" y="2278650"/>
            <a:ext cx="4260799" cy="1693620"/>
          </a:xfrm>
          <a:prstGeom prst="rect">
            <a:avLst/>
          </a:prstGeom>
          <a:noFill/>
          <a:ln>
            <a:noFill/>
          </a:ln>
        </p:spPr>
      </p:pic>
      <p:sp>
        <p:nvSpPr>
          <p:cNvPr id="356" name="Google Shape;356;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Lasso Regression has the best </a:t>
            </a:r>
            <a:r>
              <a:rPr lang="en"/>
              <a:t>performance</a:t>
            </a:r>
            <a:r>
              <a:rPr lang="en"/>
              <a:t> than all other models.</a:t>
            </a:r>
            <a:endParaRPr/>
          </a:p>
        </p:txBody>
      </p:sp>
      <p:sp>
        <p:nvSpPr>
          <p:cNvPr id="362" name="Google Shape;362;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500"/>
              <a:t>After </a:t>
            </a:r>
            <a:r>
              <a:rPr lang="en" sz="2500"/>
              <a:t>evaluating</a:t>
            </a:r>
            <a:r>
              <a:rPr lang="en" sz="2500"/>
              <a:t> all three regression model, the lasso regression appear to be the best performance than all other models. The</a:t>
            </a:r>
            <a:r>
              <a:rPr lang="en" sz="2500"/>
              <a:t> RMSE score is lower compare to other previous model, which it has the best results and shows a better performance. After comparing R-squared score between each model, lasso appear to have higher score than any other models which 0.81 that means it is a good fit for the model. The reason why these scores are better than all other model because lasso model use a technique to shrinks’ the least important features’ coefficient to 0. So, the coefficients of the Lasso model, we can see that it shrunk the features like cylinders, displacement, and acceleration to 0. We assume these features are multicollinearity, which we discovered in our heatmap of the correlation matrix tend to be less important features for our data analysis because it is almost perfectly linear relationship. </a:t>
            </a:r>
            <a:endParaRPr sz="2500"/>
          </a:p>
          <a:p>
            <a:pPr indent="0" lvl="0" marL="0" rtl="0" algn="l">
              <a:spcBef>
                <a:spcPts val="1200"/>
              </a:spcBef>
              <a:spcAft>
                <a:spcPts val="1200"/>
              </a:spcAft>
              <a:buNone/>
            </a:pPr>
            <a:r>
              <a:rPr lang="en"/>
              <a:t> </a:t>
            </a:r>
            <a:r>
              <a:rPr lang="en">
                <a:solidFill>
                  <a:srgbClr val="374151"/>
                </a:solidFill>
              </a:rPr>
              <a:t> </a:t>
            </a:r>
            <a:endParaRPr sz="1400"/>
          </a:p>
        </p:txBody>
      </p:sp>
      <p:sp>
        <p:nvSpPr>
          <p:cNvPr id="363" name="Google Shape;363;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What can we improve our analysis for the </a:t>
            </a:r>
            <a:r>
              <a:rPr lang="en"/>
              <a:t>future?</a:t>
            </a:r>
            <a:endParaRPr/>
          </a:p>
        </p:txBody>
      </p:sp>
      <p:sp>
        <p:nvSpPr>
          <p:cNvPr id="369" name="Google Shape;369;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There many opportunities that we can improve our analysis and the results for this dataset. One of them is to handle the multicollinearity </a:t>
            </a:r>
            <a:r>
              <a:rPr lang="en" sz="1400"/>
              <a:t>properly</a:t>
            </a:r>
            <a:r>
              <a:rPr lang="en" sz="1400"/>
              <a:t> will help to improve our results </a:t>
            </a:r>
            <a:r>
              <a:rPr lang="en" sz="1400"/>
              <a:t>because</a:t>
            </a:r>
            <a:r>
              <a:rPr lang="en" sz="1400"/>
              <a:t> it does affect the fit of model poorly. We could try to use other scalers such as MinMaxScaler and see if it can do </a:t>
            </a:r>
            <a:r>
              <a:rPr lang="en" sz="1400"/>
              <a:t>better</a:t>
            </a:r>
            <a:r>
              <a:rPr lang="en" sz="1400"/>
              <a:t> than using StandardScaler. Also, we could find any outliers and remove them during in the initial </a:t>
            </a:r>
            <a:r>
              <a:rPr lang="en" sz="1400"/>
              <a:t>exploratory</a:t>
            </a:r>
            <a:r>
              <a:rPr lang="en" sz="1400"/>
              <a:t> analysis. It is good to do that </a:t>
            </a:r>
            <a:r>
              <a:rPr lang="en" sz="1400"/>
              <a:t>because it will help to keep the data near by the regression line. We could do more data cleaning and preprocessing the data where we check any more missing values and inconsistent data. For train-test splitting, we might need to use different test size depends on how large/small our dataset are. For ridge and lasso models, we could find the optimal alpha value to get a better performance. So, that way we can avoid having the model underfitting and overfitting which leads the results inaccurate. </a:t>
            </a:r>
            <a:endParaRPr sz="1400"/>
          </a:p>
        </p:txBody>
      </p:sp>
      <p:sp>
        <p:nvSpPr>
          <p:cNvPr id="370" name="Google Shape;370;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1"/>
          <p:cNvSpPr txBox="1"/>
          <p:nvPr>
            <p:ph type="title"/>
          </p:nvPr>
        </p:nvSpPr>
        <p:spPr>
          <a:xfrm>
            <a:off x="819150" y="1261200"/>
            <a:ext cx="7505700" cy="262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400"/>
              <a:t>THE END</a:t>
            </a:r>
            <a:endParaRPr sz="4400"/>
          </a:p>
          <a:p>
            <a:pPr indent="0" lvl="0" marL="0" rtl="0" algn="ctr">
              <a:spcBef>
                <a:spcPts val="0"/>
              </a:spcBef>
              <a:spcAft>
                <a:spcPts val="0"/>
              </a:spcAft>
              <a:buNone/>
            </a:pPr>
            <a:r>
              <a:rPr lang="en" sz="4400"/>
              <a:t>Thank you for joining our presentation.  </a:t>
            </a:r>
            <a:endParaRPr sz="4400"/>
          </a:p>
        </p:txBody>
      </p:sp>
      <p:sp>
        <p:nvSpPr>
          <p:cNvPr id="376" name="Google Shape;376;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340050" y="647050"/>
            <a:ext cx="73830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What project type are we going to use? </a:t>
            </a:r>
            <a:endParaRPr/>
          </a:p>
        </p:txBody>
      </p:sp>
      <p:sp>
        <p:nvSpPr>
          <p:cNvPr id="145" name="Google Shape;145;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In this project we will be doing a regression task, which we will predict miles per gallon (mpg) based on the features from the dataset.</a:t>
            </a:r>
            <a:endParaRPr sz="1500"/>
          </a:p>
          <a:p>
            <a:pPr indent="0" lvl="0" marL="0" rtl="0" algn="l">
              <a:spcBef>
                <a:spcPts val="1200"/>
              </a:spcBef>
              <a:spcAft>
                <a:spcPts val="0"/>
              </a:spcAft>
              <a:buNone/>
            </a:pPr>
            <a:r>
              <a:rPr lang="en" sz="1500"/>
              <a:t>The three regression model that we will be using are: </a:t>
            </a:r>
            <a:endParaRPr sz="1500"/>
          </a:p>
          <a:p>
            <a:pPr indent="-323850" lvl="0" marL="457200" rtl="0" algn="l">
              <a:spcBef>
                <a:spcPts val="1200"/>
              </a:spcBef>
              <a:spcAft>
                <a:spcPts val="0"/>
              </a:spcAft>
              <a:buSzPts val="1500"/>
              <a:buChar char="●"/>
            </a:pPr>
            <a:r>
              <a:rPr lang="en" sz="1500"/>
              <a:t>Linear Regression</a:t>
            </a:r>
            <a:endParaRPr sz="1500"/>
          </a:p>
          <a:p>
            <a:pPr indent="-323850" lvl="0" marL="457200" rtl="0" algn="l">
              <a:spcBef>
                <a:spcPts val="0"/>
              </a:spcBef>
              <a:spcAft>
                <a:spcPts val="0"/>
              </a:spcAft>
              <a:buSzPts val="1500"/>
              <a:buChar char="●"/>
            </a:pPr>
            <a:r>
              <a:rPr lang="en" sz="1500"/>
              <a:t>Ridge Regression</a:t>
            </a:r>
            <a:endParaRPr sz="1500"/>
          </a:p>
          <a:p>
            <a:pPr indent="-323850" lvl="0" marL="457200" rtl="0" algn="l">
              <a:spcBef>
                <a:spcPts val="0"/>
              </a:spcBef>
              <a:spcAft>
                <a:spcPts val="0"/>
              </a:spcAft>
              <a:buSzPts val="1500"/>
              <a:buChar char="●"/>
            </a:pPr>
            <a:r>
              <a:rPr lang="en" sz="1500"/>
              <a:t>Lasso Regression</a:t>
            </a:r>
            <a:endParaRPr sz="1500"/>
          </a:p>
        </p:txBody>
      </p:sp>
      <p:pic>
        <p:nvPicPr>
          <p:cNvPr id="146" name="Google Shape;146;p15"/>
          <p:cNvPicPr preferRelativeResize="0"/>
          <p:nvPr/>
        </p:nvPicPr>
        <p:blipFill>
          <a:blip r:embed="rId3">
            <a:alphaModFix/>
          </a:blip>
          <a:stretch>
            <a:fillRect/>
          </a:stretch>
        </p:blipFill>
        <p:spPr>
          <a:xfrm>
            <a:off x="7395150" y="274200"/>
            <a:ext cx="1398226" cy="1642550"/>
          </a:xfrm>
          <a:prstGeom prst="rect">
            <a:avLst/>
          </a:prstGeom>
          <a:noFill/>
          <a:ln>
            <a:noFill/>
          </a:ln>
        </p:spPr>
      </p:pic>
      <p:sp>
        <p:nvSpPr>
          <p:cNvPr id="147" name="Google Shape;147;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Initial Exploratory Analysis</a:t>
            </a:r>
            <a:endParaRPr/>
          </a:p>
        </p:txBody>
      </p:sp>
      <p:sp>
        <p:nvSpPr>
          <p:cNvPr id="153" name="Google Shape;153;p16"/>
          <p:cNvSpPr txBox="1"/>
          <p:nvPr>
            <p:ph idx="1" type="body"/>
          </p:nvPr>
        </p:nvSpPr>
        <p:spPr>
          <a:xfrm>
            <a:off x="819150" y="15925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After loading the </a:t>
            </a:r>
            <a:r>
              <a:rPr lang="en" sz="1500"/>
              <a:t>dataset into a pandas dataFrame. Here is the snapshot of the features from the dataset by calling .head() parameter.</a:t>
            </a:r>
            <a:endParaRPr sz="1500"/>
          </a:p>
        </p:txBody>
      </p:sp>
      <p:pic>
        <p:nvPicPr>
          <p:cNvPr id="154" name="Google Shape;154;p16"/>
          <p:cNvPicPr preferRelativeResize="0"/>
          <p:nvPr/>
        </p:nvPicPr>
        <p:blipFill>
          <a:blip r:embed="rId3">
            <a:alphaModFix/>
          </a:blip>
          <a:stretch>
            <a:fillRect/>
          </a:stretch>
        </p:blipFill>
        <p:spPr>
          <a:xfrm>
            <a:off x="915200" y="2250175"/>
            <a:ext cx="7056925" cy="2599075"/>
          </a:xfrm>
          <a:prstGeom prst="rect">
            <a:avLst/>
          </a:prstGeom>
          <a:noFill/>
          <a:ln>
            <a:noFill/>
          </a:ln>
        </p:spPr>
      </p:pic>
      <p:sp>
        <p:nvSpPr>
          <p:cNvPr id="155" name="Google Shape;155;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Initial Exploratory Analysis</a:t>
            </a:r>
            <a:endParaRPr/>
          </a:p>
        </p:txBody>
      </p:sp>
      <p:sp>
        <p:nvSpPr>
          <p:cNvPr id="161" name="Google Shape;161;p17"/>
          <p:cNvSpPr txBox="1"/>
          <p:nvPr>
            <p:ph idx="1" type="body"/>
          </p:nvPr>
        </p:nvSpPr>
        <p:spPr>
          <a:xfrm>
            <a:off x="531550" y="1800200"/>
            <a:ext cx="3753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To check the data if there any missing values using info() parameter.</a:t>
            </a:r>
            <a:endParaRPr sz="1500"/>
          </a:p>
        </p:txBody>
      </p:sp>
      <p:sp>
        <p:nvSpPr>
          <p:cNvPr id="162" name="Google Shape;162;p17"/>
          <p:cNvSpPr txBox="1"/>
          <p:nvPr/>
        </p:nvSpPr>
        <p:spPr>
          <a:xfrm>
            <a:off x="4471350" y="1800200"/>
            <a:ext cx="403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libri"/>
                <a:ea typeface="Calibri"/>
                <a:cs typeface="Calibri"/>
                <a:sym typeface="Calibri"/>
              </a:rPr>
              <a:t>A statistical summary of the data</a:t>
            </a:r>
            <a:endParaRPr sz="1500">
              <a:latin typeface="Calibri"/>
              <a:ea typeface="Calibri"/>
              <a:cs typeface="Calibri"/>
              <a:sym typeface="Calibri"/>
            </a:endParaRPr>
          </a:p>
        </p:txBody>
      </p:sp>
      <p:pic>
        <p:nvPicPr>
          <p:cNvPr id="163" name="Google Shape;163;p17"/>
          <p:cNvPicPr preferRelativeResize="0"/>
          <p:nvPr/>
        </p:nvPicPr>
        <p:blipFill>
          <a:blip r:embed="rId3">
            <a:alphaModFix/>
          </a:blip>
          <a:stretch>
            <a:fillRect/>
          </a:stretch>
        </p:blipFill>
        <p:spPr>
          <a:xfrm>
            <a:off x="4471350" y="2384600"/>
            <a:ext cx="4390601" cy="2047800"/>
          </a:xfrm>
          <a:prstGeom prst="rect">
            <a:avLst/>
          </a:prstGeom>
          <a:noFill/>
          <a:ln>
            <a:noFill/>
          </a:ln>
        </p:spPr>
      </p:pic>
      <p:pic>
        <p:nvPicPr>
          <p:cNvPr id="164" name="Google Shape;164;p17"/>
          <p:cNvPicPr preferRelativeResize="0"/>
          <p:nvPr/>
        </p:nvPicPr>
        <p:blipFill>
          <a:blip r:embed="rId4">
            <a:alphaModFix/>
          </a:blip>
          <a:stretch>
            <a:fillRect/>
          </a:stretch>
        </p:blipFill>
        <p:spPr>
          <a:xfrm>
            <a:off x="531550" y="2384600"/>
            <a:ext cx="3753000" cy="2089739"/>
          </a:xfrm>
          <a:prstGeom prst="rect">
            <a:avLst/>
          </a:prstGeom>
          <a:noFill/>
          <a:ln>
            <a:noFill/>
          </a:ln>
        </p:spPr>
      </p:pic>
      <p:sp>
        <p:nvSpPr>
          <p:cNvPr id="165" name="Google Shape;165;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Initial Exploratory Analysis</a:t>
            </a:r>
            <a:endParaRPr/>
          </a:p>
        </p:txBody>
      </p:sp>
      <p:sp>
        <p:nvSpPr>
          <p:cNvPr id="171" name="Google Shape;171;p18"/>
          <p:cNvSpPr txBox="1"/>
          <p:nvPr>
            <p:ph idx="1" type="body"/>
          </p:nvPr>
        </p:nvSpPr>
        <p:spPr>
          <a:xfrm>
            <a:off x="819150" y="16257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We decided to drop a column called “car name” </a:t>
            </a:r>
            <a:r>
              <a:rPr lang="en" sz="1500"/>
              <a:t>because</a:t>
            </a:r>
            <a:r>
              <a:rPr lang="en" sz="1500"/>
              <a:t> it’s irrelevant and it is a categorical variable </a:t>
            </a:r>
            <a:r>
              <a:rPr lang="en" sz="1500"/>
              <a:t>which</a:t>
            </a:r>
            <a:r>
              <a:rPr lang="en" sz="1500"/>
              <a:t> we can’t use it.</a:t>
            </a:r>
            <a:endParaRPr sz="1500"/>
          </a:p>
        </p:txBody>
      </p:sp>
      <p:pic>
        <p:nvPicPr>
          <p:cNvPr id="172" name="Google Shape;172;p18"/>
          <p:cNvPicPr preferRelativeResize="0"/>
          <p:nvPr/>
        </p:nvPicPr>
        <p:blipFill>
          <a:blip r:embed="rId3">
            <a:alphaModFix/>
          </a:blip>
          <a:stretch>
            <a:fillRect/>
          </a:stretch>
        </p:blipFill>
        <p:spPr>
          <a:xfrm>
            <a:off x="1666550" y="2219225"/>
            <a:ext cx="5260025" cy="2645150"/>
          </a:xfrm>
          <a:prstGeom prst="rect">
            <a:avLst/>
          </a:prstGeom>
          <a:noFill/>
          <a:ln>
            <a:noFill/>
          </a:ln>
        </p:spPr>
      </p:pic>
      <p:sp>
        <p:nvSpPr>
          <p:cNvPr id="173" name="Google Shape;173;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179" name="Google Shape;179;p19"/>
          <p:cNvPicPr preferRelativeResize="0"/>
          <p:nvPr/>
        </p:nvPicPr>
        <p:blipFill>
          <a:blip r:embed="rId3">
            <a:alphaModFix/>
          </a:blip>
          <a:stretch>
            <a:fillRect/>
          </a:stretch>
        </p:blipFill>
        <p:spPr>
          <a:xfrm>
            <a:off x="2701175" y="227350"/>
            <a:ext cx="6194326" cy="4688824"/>
          </a:xfrm>
          <a:prstGeom prst="rect">
            <a:avLst/>
          </a:prstGeom>
          <a:noFill/>
          <a:ln>
            <a:noFill/>
          </a:ln>
        </p:spPr>
      </p:pic>
      <p:sp>
        <p:nvSpPr>
          <p:cNvPr id="180" name="Google Shape;180;p19"/>
          <p:cNvSpPr txBox="1"/>
          <p:nvPr/>
        </p:nvSpPr>
        <p:spPr>
          <a:xfrm>
            <a:off x="676925" y="2156113"/>
            <a:ext cx="1725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Calibri"/>
                <a:ea typeface="Calibri"/>
                <a:cs typeface="Calibri"/>
                <a:sym typeface="Calibri"/>
              </a:rPr>
              <a:t>Our pairplot using seaborn</a:t>
            </a:r>
            <a:endParaRPr sz="2100">
              <a:latin typeface="Calibri"/>
              <a:ea typeface="Calibri"/>
              <a:cs typeface="Calibri"/>
              <a:sym typeface="Calibri"/>
            </a:endParaRPr>
          </a:p>
        </p:txBody>
      </p:sp>
      <p:sp>
        <p:nvSpPr>
          <p:cNvPr id="181" name="Google Shape;181;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565500" y="239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Initial Exploratory Analysis</a:t>
            </a:r>
            <a:endParaRPr/>
          </a:p>
        </p:txBody>
      </p:sp>
      <p:sp>
        <p:nvSpPr>
          <p:cNvPr id="187" name="Google Shape;187;p20"/>
          <p:cNvSpPr txBox="1"/>
          <p:nvPr>
            <p:ph idx="1" type="body"/>
          </p:nvPr>
        </p:nvSpPr>
        <p:spPr>
          <a:xfrm>
            <a:off x="380450" y="1281538"/>
            <a:ext cx="3015300" cy="3469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500"/>
              <a:t>This is the heatmap where we can able to see the correlation relationship between each features of the data.</a:t>
            </a:r>
            <a:endParaRPr sz="1500"/>
          </a:p>
          <a:p>
            <a:pPr indent="0" lvl="0" marL="0" rtl="0" algn="l">
              <a:lnSpc>
                <a:spcPct val="105000"/>
              </a:lnSpc>
              <a:spcBef>
                <a:spcPts val="1200"/>
              </a:spcBef>
              <a:spcAft>
                <a:spcPts val="0"/>
              </a:spcAft>
              <a:buSzPts val="1018"/>
              <a:buNone/>
            </a:pPr>
            <a:r>
              <a:rPr lang="en" sz="1500"/>
              <a:t>We have multicollinearity </a:t>
            </a:r>
            <a:r>
              <a:rPr lang="en" sz="1500"/>
              <a:t>issues that paired relationship with over 0.90 value.</a:t>
            </a:r>
            <a:endParaRPr sz="1500"/>
          </a:p>
          <a:p>
            <a:pPr indent="0" lvl="0" marL="0" rtl="0" algn="l">
              <a:lnSpc>
                <a:spcPct val="105000"/>
              </a:lnSpc>
              <a:spcBef>
                <a:spcPts val="1200"/>
              </a:spcBef>
              <a:spcAft>
                <a:spcPts val="1200"/>
              </a:spcAft>
              <a:buSzPts val="1018"/>
              <a:buNone/>
            </a:pPr>
            <a:r>
              <a:rPr lang="en" sz="1500"/>
              <a:t>However, we will not remove these feature because we believe that  ridge and lasso models should be able to handle them well.</a:t>
            </a:r>
            <a:endParaRPr sz="1500"/>
          </a:p>
        </p:txBody>
      </p:sp>
      <p:pic>
        <p:nvPicPr>
          <p:cNvPr id="188" name="Google Shape;188;p20"/>
          <p:cNvPicPr preferRelativeResize="0"/>
          <p:nvPr/>
        </p:nvPicPr>
        <p:blipFill>
          <a:blip r:embed="rId3">
            <a:alphaModFix/>
          </a:blip>
          <a:stretch>
            <a:fillRect/>
          </a:stretch>
        </p:blipFill>
        <p:spPr>
          <a:xfrm>
            <a:off x="3395750" y="1194175"/>
            <a:ext cx="5438364" cy="3644525"/>
          </a:xfrm>
          <a:prstGeom prst="rect">
            <a:avLst/>
          </a:prstGeom>
          <a:noFill/>
          <a:ln>
            <a:noFill/>
          </a:ln>
        </p:spPr>
      </p:pic>
      <p:pic>
        <p:nvPicPr>
          <p:cNvPr id="189" name="Google Shape;189;p20"/>
          <p:cNvPicPr preferRelativeResize="0"/>
          <p:nvPr/>
        </p:nvPicPr>
        <p:blipFill>
          <a:blip r:embed="rId4">
            <a:alphaModFix/>
          </a:blip>
          <a:stretch>
            <a:fillRect/>
          </a:stretch>
        </p:blipFill>
        <p:spPr>
          <a:xfrm>
            <a:off x="3923938" y="815697"/>
            <a:ext cx="4381999" cy="453050"/>
          </a:xfrm>
          <a:prstGeom prst="rect">
            <a:avLst/>
          </a:prstGeom>
          <a:noFill/>
          <a:ln>
            <a:noFill/>
          </a:ln>
        </p:spPr>
      </p:pic>
      <p:sp>
        <p:nvSpPr>
          <p:cNvPr id="190" name="Google Shape;190;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819150" y="347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Initial Exploratory Analysis</a:t>
            </a:r>
            <a:endParaRPr/>
          </a:p>
        </p:txBody>
      </p:sp>
      <p:pic>
        <p:nvPicPr>
          <p:cNvPr id="196" name="Google Shape;196;p21"/>
          <p:cNvPicPr preferRelativeResize="0"/>
          <p:nvPr/>
        </p:nvPicPr>
        <p:blipFill>
          <a:blip r:embed="rId3">
            <a:alphaModFix/>
          </a:blip>
          <a:stretch>
            <a:fillRect/>
          </a:stretch>
        </p:blipFill>
        <p:spPr>
          <a:xfrm>
            <a:off x="452219" y="1445112"/>
            <a:ext cx="3665507" cy="1730900"/>
          </a:xfrm>
          <a:prstGeom prst="rect">
            <a:avLst/>
          </a:prstGeom>
          <a:noFill/>
          <a:ln>
            <a:noFill/>
          </a:ln>
        </p:spPr>
      </p:pic>
      <p:pic>
        <p:nvPicPr>
          <p:cNvPr id="197" name="Google Shape;197;p21"/>
          <p:cNvPicPr preferRelativeResize="0"/>
          <p:nvPr/>
        </p:nvPicPr>
        <p:blipFill>
          <a:blip r:embed="rId4">
            <a:alphaModFix/>
          </a:blip>
          <a:stretch>
            <a:fillRect/>
          </a:stretch>
        </p:blipFill>
        <p:spPr>
          <a:xfrm>
            <a:off x="4978925" y="1406975"/>
            <a:ext cx="3818351" cy="1807174"/>
          </a:xfrm>
          <a:prstGeom prst="rect">
            <a:avLst/>
          </a:prstGeom>
          <a:noFill/>
          <a:ln>
            <a:noFill/>
          </a:ln>
        </p:spPr>
      </p:pic>
      <p:pic>
        <p:nvPicPr>
          <p:cNvPr id="198" name="Google Shape;198;p21"/>
          <p:cNvPicPr preferRelativeResize="0"/>
          <p:nvPr/>
        </p:nvPicPr>
        <p:blipFill>
          <a:blip r:embed="rId5">
            <a:alphaModFix/>
          </a:blip>
          <a:stretch>
            <a:fillRect/>
          </a:stretch>
        </p:blipFill>
        <p:spPr>
          <a:xfrm>
            <a:off x="408550" y="3319025"/>
            <a:ext cx="3752850" cy="1554725"/>
          </a:xfrm>
          <a:prstGeom prst="rect">
            <a:avLst/>
          </a:prstGeom>
          <a:noFill/>
          <a:ln>
            <a:noFill/>
          </a:ln>
        </p:spPr>
      </p:pic>
      <p:pic>
        <p:nvPicPr>
          <p:cNvPr id="199" name="Google Shape;199;p21"/>
          <p:cNvPicPr preferRelativeResize="0"/>
          <p:nvPr/>
        </p:nvPicPr>
        <p:blipFill>
          <a:blip r:embed="rId6">
            <a:alphaModFix/>
          </a:blip>
          <a:stretch>
            <a:fillRect/>
          </a:stretch>
        </p:blipFill>
        <p:spPr>
          <a:xfrm>
            <a:off x="4753400" y="3319025"/>
            <a:ext cx="4158738" cy="1554725"/>
          </a:xfrm>
          <a:prstGeom prst="rect">
            <a:avLst/>
          </a:prstGeom>
          <a:noFill/>
          <a:ln>
            <a:noFill/>
          </a:ln>
        </p:spPr>
      </p:pic>
      <p:sp>
        <p:nvSpPr>
          <p:cNvPr id="200" name="Google Shape;200;p21"/>
          <p:cNvSpPr txBox="1"/>
          <p:nvPr/>
        </p:nvSpPr>
        <p:spPr>
          <a:xfrm>
            <a:off x="953475" y="966750"/>
            <a:ext cx="7023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Calibri"/>
                <a:ea typeface="Calibri"/>
                <a:cs typeface="Calibri"/>
                <a:sym typeface="Calibri"/>
              </a:rPr>
              <a:t>Take a closer look at some of these relationship with mpg</a:t>
            </a:r>
            <a:endParaRPr sz="1500">
              <a:latin typeface="Calibri"/>
              <a:ea typeface="Calibri"/>
              <a:cs typeface="Calibri"/>
              <a:sym typeface="Calibri"/>
            </a:endParaRPr>
          </a:p>
        </p:txBody>
      </p:sp>
      <p:sp>
        <p:nvSpPr>
          <p:cNvPr id="201" name="Google Shape;201;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