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4974F2-5D8B-4767-B2AA-66AD57E1341D}">
  <a:tblStyle styleId="{C84974F2-5D8B-4767-B2AA-66AD57E134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aa266745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aa266745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aa266745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aa266745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a79c1d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a79c1d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Triton</a:t>
            </a:r>
            <a:endParaRPr/>
          </a:p>
          <a:p>
            <a:pPr indent="0" lvl="0" marL="0" rtl="0" algn="l">
              <a:spcBef>
                <a:spcPts val="0"/>
              </a:spcBef>
              <a:spcAft>
                <a:spcPts val="0"/>
              </a:spcAft>
              <a:buNone/>
            </a:pPr>
            <a:r>
              <a:rPr lang="en"/>
              <a:t>We had strict time constraints when doing this experiment, so we kept things extremely simple. In short, there is so much more to do</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e1b5b62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e1b5b62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1b5b6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1b5b6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e1b5b62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e1b5b62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this quickly, as it’s the same as project 1 - Peruski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ea79c1dd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ea79c1dd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coreference resolution and how that will be useful - Nolan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aa266745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aa266745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e1b5b62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e1b5b62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Peruski PERUSKI</a:t>
            </a:r>
            <a:endParaRPr/>
          </a:p>
          <a:p>
            <a:pPr indent="0" lvl="0" marL="0" rtl="0" algn="l">
              <a:spcBef>
                <a:spcPts val="0"/>
              </a:spcBef>
              <a:spcAft>
                <a:spcPts val="0"/>
              </a:spcAft>
              <a:buNone/>
            </a:pPr>
            <a:r>
              <a:rPr lang="en"/>
              <a:t>Explain what RAG is in own words and own context -&gt; figure is from Begoli’s notes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e1b5b62b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e1b5b62b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 clear, the model is GIVEN the novel and a query - Peruski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e1b5b62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e1b5b62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Triton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aa26674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aa26674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Self-Attention can process enough context and create flexible mappings without explicit coreference resolution.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Plot Elements using LLMs and LangChain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Ryan Peruski, Nolan Coffey, Triton Eden, William Duff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Response:</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Styles:</a:t>
            </a:r>
            <a:r>
              <a:rPr b="1" lang="en"/>
              <a:t> </a:t>
            </a:r>
            <a:endParaRPr b="1"/>
          </a:p>
          <a:p>
            <a:pPr indent="0" lvl="0" marL="0" rtl="0" algn="l">
              <a:spcBef>
                <a:spcPts val="1200"/>
              </a:spcBef>
              <a:spcAft>
                <a:spcPts val="0"/>
              </a:spcAft>
              <a:buNone/>
            </a:pPr>
            <a:r>
              <a:rPr lang="en">
                <a:solidFill>
                  <a:srgbClr val="6AA84F"/>
                </a:solidFill>
              </a:rPr>
              <a:t>The victim of the novel is Emily Inglethorp, who was killed by strychnine poisoning. The murderer is Alfred Inglethorp, who, along with Evelyn Howard, conspired to kill her to gain her money. Their motive was to induce the wealthy old lady to leave her money to them through a cleverly conceived crime.</a:t>
            </a:r>
            <a:endParaRPr>
              <a:solidFill>
                <a:srgbClr val="6AA84F"/>
              </a:solidFill>
            </a:endParaRPr>
          </a:p>
          <a:p>
            <a:pPr indent="0" lvl="0" marL="0" rtl="0" algn="l">
              <a:spcBef>
                <a:spcPts val="1200"/>
              </a:spcBef>
              <a:spcAft>
                <a:spcPts val="0"/>
              </a:spcAft>
              <a:buNone/>
            </a:pPr>
            <a:r>
              <a:rPr b="1" lang="en">
                <a:solidFill>
                  <a:schemeClr val="dk1"/>
                </a:solidFill>
              </a:rPr>
              <a:t>Ackroyd:</a:t>
            </a:r>
            <a:endParaRPr b="1">
              <a:solidFill>
                <a:schemeClr val="dk1"/>
              </a:solidFill>
            </a:endParaRPr>
          </a:p>
          <a:p>
            <a:pPr indent="0" lvl="0" marL="0" rtl="0" algn="l">
              <a:spcBef>
                <a:spcPts val="1200"/>
              </a:spcBef>
              <a:spcAft>
                <a:spcPts val="0"/>
              </a:spcAft>
              <a:buNone/>
            </a:pPr>
            <a:r>
              <a:rPr lang="en">
                <a:solidFill>
                  <a:srgbClr val="D0D000"/>
                </a:solidFill>
              </a:rPr>
              <a:t>The victim of the novel "The Murder of Roger Ackroyd" is Roger Ackroyd, who was killed with a dagger. The context does not provide enough information about who specifically killed him or the motive behind the murder.</a:t>
            </a:r>
            <a:endParaRPr>
              <a:solidFill>
                <a:srgbClr val="D0D000"/>
              </a:solidFill>
            </a:endParaRPr>
          </a:p>
          <a:p>
            <a:pPr indent="0" lvl="0" marL="0" rtl="0" algn="l">
              <a:spcBef>
                <a:spcPts val="1200"/>
              </a:spcBef>
              <a:spcAft>
                <a:spcPts val="0"/>
              </a:spcAft>
              <a:buNone/>
            </a:pPr>
            <a:r>
              <a:rPr b="1" lang="en">
                <a:solidFill>
                  <a:schemeClr val="dk1"/>
                </a:solidFill>
              </a:rPr>
              <a:t>Links:</a:t>
            </a:r>
            <a:endParaRPr b="1">
              <a:solidFill>
                <a:schemeClr val="dk1"/>
              </a:solidFill>
            </a:endParaRPr>
          </a:p>
          <a:p>
            <a:pPr indent="0" lvl="0" marL="0" rtl="0" algn="l">
              <a:spcBef>
                <a:spcPts val="1200"/>
              </a:spcBef>
              <a:spcAft>
                <a:spcPts val="1200"/>
              </a:spcAft>
              <a:buNone/>
            </a:pPr>
            <a:r>
              <a:rPr lang="en">
                <a:solidFill>
                  <a:srgbClr val="CC0000"/>
                </a:solidFill>
              </a:rPr>
              <a:t>The context does not provide enough information.</a:t>
            </a:r>
            <a:endParaRPr>
              <a:solidFill>
                <a:srgbClr val="CC0000"/>
              </a:solidFill>
            </a:endParaRPr>
          </a:p>
        </p:txBody>
      </p:sp>
      <p:sp>
        <p:nvSpPr>
          <p:cNvPr id="124" name="Google Shape;124;p22"/>
          <p:cNvSpPr txBox="1"/>
          <p:nvPr/>
        </p:nvSpPr>
        <p:spPr>
          <a:xfrm>
            <a:off x="2876500" y="376025"/>
            <a:ext cx="5819400" cy="71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CE9178"/>
                </a:solidFill>
                <a:highlight>
                  <a:srgbClr val="1F1F1F"/>
                </a:highlight>
                <a:latin typeface="Courier New"/>
                <a:ea typeface="Courier New"/>
                <a:cs typeface="Courier New"/>
                <a:sym typeface="Courier New"/>
              </a:rPr>
              <a:t>"Who is the victim of this novel, how were they killed, who killed them, and why did they do it?"</a:t>
            </a:r>
            <a:endParaRPr sz="1450">
              <a:solidFill>
                <a:srgbClr val="CE9178"/>
              </a:solidFill>
              <a:highlight>
                <a:srgbClr val="1F1F1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151300" y="194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 Response</a:t>
            </a:r>
            <a:endParaRPr/>
          </a:p>
          <a:p>
            <a:pPr indent="0" lvl="0" marL="0" rtl="0" algn="l">
              <a:spcBef>
                <a:spcPts val="0"/>
              </a:spcBef>
              <a:spcAft>
                <a:spcPts val="0"/>
              </a:spcAft>
              <a:buNone/>
            </a:pPr>
            <a:r>
              <a:rPr lang="en"/>
              <a:t>Resolved vs. Unresolved, 5 trials:</a:t>
            </a:r>
            <a:endParaRPr/>
          </a:p>
        </p:txBody>
      </p:sp>
      <p:sp>
        <p:nvSpPr>
          <p:cNvPr id="130" name="Google Shape;130;p23"/>
          <p:cNvSpPr txBox="1"/>
          <p:nvPr/>
        </p:nvSpPr>
        <p:spPr>
          <a:xfrm>
            <a:off x="3261450" y="56225"/>
            <a:ext cx="5819400" cy="710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450">
                <a:solidFill>
                  <a:srgbClr val="CE9178"/>
                </a:solidFill>
                <a:highlight>
                  <a:srgbClr val="1F1F1F"/>
                </a:highlight>
                <a:latin typeface="Courier New"/>
                <a:ea typeface="Courier New"/>
                <a:cs typeface="Courier New"/>
                <a:sym typeface="Courier New"/>
              </a:rPr>
              <a:t>"Who is the victim of this novel, how were they killed, who killed them, and why did they do it?"</a:t>
            </a:r>
            <a:endParaRPr sz="1450">
              <a:solidFill>
                <a:srgbClr val="CE9178"/>
              </a:solidFill>
              <a:highlight>
                <a:srgbClr val="1F1F1F"/>
              </a:highlight>
              <a:latin typeface="Courier New"/>
              <a:ea typeface="Courier New"/>
              <a:cs typeface="Courier New"/>
              <a:sym typeface="Courier New"/>
            </a:endParaRPr>
          </a:p>
        </p:txBody>
      </p:sp>
      <p:sp>
        <p:nvSpPr>
          <p:cNvPr id="131" name="Google Shape;131;p23"/>
          <p:cNvSpPr txBox="1"/>
          <p:nvPr/>
        </p:nvSpPr>
        <p:spPr>
          <a:xfrm>
            <a:off x="237400" y="1244700"/>
            <a:ext cx="8520600" cy="25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AA84F"/>
                </a:solidFill>
              </a:rPr>
              <a:t>Styles Resolved: Avg. 100% Accuracy</a:t>
            </a:r>
            <a:endParaRPr b="1" sz="1500">
              <a:solidFill>
                <a:srgbClr val="6AA84F"/>
              </a:solidFill>
            </a:endParaRPr>
          </a:p>
          <a:p>
            <a:pPr indent="0" lvl="0" marL="0" rtl="0" algn="l">
              <a:spcBef>
                <a:spcPts val="0"/>
              </a:spcBef>
              <a:spcAft>
                <a:spcPts val="0"/>
              </a:spcAft>
              <a:buNone/>
            </a:pPr>
            <a:r>
              <a:rPr b="1" lang="en" sz="2000">
                <a:solidFill>
                  <a:srgbClr val="82A84F"/>
                </a:solidFill>
              </a:rPr>
              <a:t>Styles Unresolved: 87.5% Accuracy - Missing Inheritance Motive</a:t>
            </a:r>
            <a:endParaRPr b="1" sz="2000">
              <a:solidFill>
                <a:srgbClr val="82A84F"/>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rPr b="1" lang="en" sz="2000">
                <a:solidFill>
                  <a:srgbClr val="D0D000"/>
                </a:solidFill>
              </a:rPr>
              <a:t>Ackroyd Resolved: Avg. 50% Accuracy - Missing killer, motive</a:t>
            </a:r>
            <a:endParaRPr b="1" sz="2000">
              <a:solidFill>
                <a:srgbClr val="D0D000"/>
              </a:solidFill>
            </a:endParaRPr>
          </a:p>
          <a:p>
            <a:pPr indent="0" lvl="0" marL="0" rtl="0" algn="l">
              <a:spcBef>
                <a:spcPts val="0"/>
              </a:spcBef>
              <a:spcAft>
                <a:spcPts val="0"/>
              </a:spcAft>
              <a:buNone/>
            </a:pPr>
            <a:r>
              <a:rPr b="1" lang="en" sz="2000">
                <a:solidFill>
                  <a:srgbClr val="D55521"/>
                </a:solidFill>
              </a:rPr>
              <a:t>Ackroyd Unresolved: Avg. 20% Accuracy - Missing weapon, killer, motive</a:t>
            </a:r>
            <a:endParaRPr b="1" sz="2000">
              <a:solidFill>
                <a:srgbClr val="D55521"/>
              </a:solidFill>
            </a:endParaRPr>
          </a:p>
          <a:p>
            <a:pPr indent="0" lvl="0" marL="0" rtl="0" algn="l">
              <a:spcBef>
                <a:spcPts val="0"/>
              </a:spcBef>
              <a:spcAft>
                <a:spcPts val="0"/>
              </a:spcAft>
              <a:buNone/>
            </a:pPr>
            <a:r>
              <a:t/>
            </a:r>
            <a:endParaRPr b="1" sz="2000">
              <a:solidFill>
                <a:schemeClr val="dk1"/>
              </a:solidFill>
            </a:endParaRPr>
          </a:p>
          <a:p>
            <a:pPr indent="0" lvl="0" marL="0" rtl="0" algn="l">
              <a:spcBef>
                <a:spcPts val="0"/>
              </a:spcBef>
              <a:spcAft>
                <a:spcPts val="0"/>
              </a:spcAft>
              <a:buNone/>
            </a:pPr>
            <a:r>
              <a:rPr b="1" lang="en" sz="2000">
                <a:solidFill>
                  <a:srgbClr val="990000"/>
                </a:solidFill>
              </a:rPr>
              <a:t>Links Resolved: Avg. 0% Accuracy</a:t>
            </a:r>
            <a:endParaRPr b="1" sz="2000">
              <a:solidFill>
                <a:srgbClr val="990000"/>
              </a:solidFill>
            </a:endParaRPr>
          </a:p>
          <a:p>
            <a:pPr indent="0" lvl="0" marL="0" rtl="0" algn="l">
              <a:spcBef>
                <a:spcPts val="0"/>
              </a:spcBef>
              <a:spcAft>
                <a:spcPts val="0"/>
              </a:spcAft>
              <a:buNone/>
            </a:pPr>
            <a:r>
              <a:rPr b="1" lang="en" sz="2000">
                <a:solidFill>
                  <a:srgbClr val="990000"/>
                </a:solidFill>
              </a:rPr>
              <a:t>Links Unresolved: Avg. 0% Accuracy</a:t>
            </a:r>
            <a:endParaRPr b="1" sz="2000">
              <a:solidFill>
                <a:srgbClr val="990000"/>
              </a:solidFill>
            </a:endParaRPr>
          </a:p>
          <a:p>
            <a:pPr indent="0" lvl="0" marL="0" rtl="0" algn="l">
              <a:spcBef>
                <a:spcPts val="0"/>
              </a:spcBef>
              <a:spcAft>
                <a:spcPts val="0"/>
              </a:spcAft>
              <a:buNone/>
            </a:pPr>
            <a:r>
              <a:rPr b="1" lang="en" sz="1500">
                <a:solidFill>
                  <a:schemeClr val="dk1"/>
                </a:solidFill>
              </a:rPr>
              <a:t>	</a:t>
            </a:r>
            <a:endParaRPr b="1"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Prospects</a:t>
            </a:r>
            <a:endParaRPr/>
          </a:p>
        </p:txBody>
      </p:sp>
      <p:sp>
        <p:nvSpPr>
          <p:cNvPr id="137" name="Google Shape;137;p24"/>
          <p:cNvSpPr txBox="1"/>
          <p:nvPr>
            <p:ph idx="1" type="body"/>
          </p:nvPr>
        </p:nvSpPr>
        <p:spPr>
          <a:xfrm>
            <a:off x="311700" y="1152475"/>
            <a:ext cx="5159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Employ more intensive prompt engineering</a:t>
            </a:r>
            <a:endParaRPr/>
          </a:p>
          <a:p>
            <a:pPr indent="-342900" lvl="0" marL="457200" rtl="0" algn="l">
              <a:spcBef>
                <a:spcPts val="0"/>
              </a:spcBef>
              <a:spcAft>
                <a:spcPts val="0"/>
              </a:spcAft>
              <a:buSzPts val="1800"/>
              <a:buChar char="●"/>
            </a:pPr>
            <a:r>
              <a:rPr lang="en"/>
              <a:t>Use different models with LangChain (LLaMA, Gemini, other OpenAI models like 4o (not mini)) or o1 preview</a:t>
            </a:r>
            <a:endParaRPr/>
          </a:p>
          <a:p>
            <a:pPr indent="-342900" lvl="0" marL="457200" rtl="0" algn="l">
              <a:spcBef>
                <a:spcPts val="0"/>
              </a:spcBef>
              <a:spcAft>
                <a:spcPts val="0"/>
              </a:spcAft>
              <a:buSzPts val="1800"/>
              <a:buChar char="●"/>
            </a:pPr>
            <a:r>
              <a:rPr lang="en"/>
              <a:t>Compare with other novels than those of Agatha Christie’s work.</a:t>
            </a:r>
            <a:endParaRPr/>
          </a:p>
          <a:p>
            <a:pPr indent="-342900" lvl="0" marL="457200" rtl="0" algn="l">
              <a:spcBef>
                <a:spcPts val="0"/>
              </a:spcBef>
              <a:spcAft>
                <a:spcPts val="0"/>
              </a:spcAft>
              <a:buSzPts val="1800"/>
              <a:buChar char="●"/>
            </a:pPr>
            <a:r>
              <a:rPr lang="en"/>
              <a:t>Look into more specific predictor metrics</a:t>
            </a:r>
            <a:endParaRPr/>
          </a:p>
          <a:p>
            <a:pPr indent="-342900" lvl="0" marL="457200" rtl="0" algn="l">
              <a:spcBef>
                <a:spcPts val="0"/>
              </a:spcBef>
              <a:spcAft>
                <a:spcPts val="0"/>
              </a:spcAft>
              <a:buSzPts val="1800"/>
              <a:buChar char="●"/>
            </a:pPr>
            <a:r>
              <a:rPr lang="en"/>
              <a:t>How accurate can a predictor be if not given a list of characters and Multi Word Embeddings?</a:t>
            </a:r>
            <a:endParaRPr/>
          </a:p>
        </p:txBody>
      </p:sp>
      <p:sp>
        <p:nvSpPr>
          <p:cNvPr id="138" name="Google Shape;138;p24"/>
          <p:cNvSpPr txBox="1"/>
          <p:nvPr/>
        </p:nvSpPr>
        <p:spPr>
          <a:xfrm>
            <a:off x="5481563" y="3767050"/>
            <a:ext cx="3044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p>
        </p:txBody>
      </p:sp>
      <p:pic>
        <p:nvPicPr>
          <p:cNvPr id="139" name="Google Shape;139;p24"/>
          <p:cNvPicPr preferRelativeResize="0"/>
          <p:nvPr/>
        </p:nvPicPr>
        <p:blipFill>
          <a:blip r:embed="rId3">
            <a:alphaModFix/>
          </a:blip>
          <a:stretch>
            <a:fillRect/>
          </a:stretch>
        </p:blipFill>
        <p:spPr>
          <a:xfrm>
            <a:off x="5481575" y="445025"/>
            <a:ext cx="3367799" cy="1893740"/>
          </a:xfrm>
          <a:prstGeom prst="rect">
            <a:avLst/>
          </a:prstGeom>
          <a:noFill/>
          <a:ln>
            <a:noFill/>
          </a:ln>
        </p:spPr>
      </p:pic>
      <p:pic>
        <p:nvPicPr>
          <p:cNvPr id="140" name="Google Shape;140;p24"/>
          <p:cNvPicPr preferRelativeResize="0"/>
          <p:nvPr/>
        </p:nvPicPr>
        <p:blipFill>
          <a:blip r:embed="rId4">
            <a:alphaModFix/>
          </a:blip>
          <a:stretch>
            <a:fillRect/>
          </a:stretch>
        </p:blipFill>
        <p:spPr>
          <a:xfrm>
            <a:off x="5471408" y="2675125"/>
            <a:ext cx="3366666" cy="1893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3062950" y="1082438"/>
            <a:ext cx="3352800" cy="3343275"/>
          </a:xfrm>
          <a:prstGeom prst="rect">
            <a:avLst/>
          </a:prstGeom>
          <a:noFill/>
          <a:ln cap="flat" cmpd="sng" w="9525">
            <a:solidFill>
              <a:srgbClr val="000000"/>
            </a:solidFill>
            <a:prstDash val="solid"/>
            <a:round/>
            <a:headEnd len="sm" w="sm" type="none"/>
            <a:tailEnd len="sm" w="sm" type="none"/>
          </a:ln>
        </p:spPr>
      </p:pic>
      <p:sp>
        <p:nvSpPr>
          <p:cNvPr id="148" name="Google Shape;148;p25"/>
          <p:cNvSpPr/>
          <p:nvPr/>
        </p:nvSpPr>
        <p:spPr>
          <a:xfrm>
            <a:off x="5053800" y="2175525"/>
            <a:ext cx="186900" cy="164400"/>
          </a:xfrm>
          <a:prstGeom prst="rect">
            <a:avLst/>
          </a:prstGeom>
          <a:solidFill>
            <a:schemeClr val="lt1"/>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Assignment</a:t>
            </a:r>
            <a:endParaRPr/>
          </a:p>
        </p:txBody>
      </p:sp>
      <p:sp>
        <p:nvSpPr>
          <p:cNvPr id="61" name="Google Shape;61;p14"/>
          <p:cNvSpPr txBox="1"/>
          <p:nvPr>
            <p:ph idx="1" type="body"/>
          </p:nvPr>
        </p:nvSpPr>
        <p:spPr>
          <a:xfrm>
            <a:off x="311700" y="1152475"/>
            <a:ext cx="4904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Team 5:</a:t>
            </a:r>
            <a:endParaRPr/>
          </a:p>
          <a:p>
            <a:pPr indent="0" lvl="0" marL="457200" rtl="0" algn="l">
              <a:spcBef>
                <a:spcPts val="1200"/>
              </a:spcBef>
              <a:spcAft>
                <a:spcPts val="0"/>
              </a:spcAft>
              <a:buNone/>
            </a:pPr>
            <a:r>
              <a:rPr lang="en"/>
              <a:t>Develop a LangChain-based reasoning system that can interpret your author’s novels and the plots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focus:</a:t>
            </a:r>
            <a:endParaRPr/>
          </a:p>
          <a:p>
            <a:pPr indent="0" lvl="0" marL="0" rtl="0" algn="l">
              <a:lnSpc>
                <a:spcPct val="115000"/>
              </a:lnSpc>
              <a:spcBef>
                <a:spcPts val="1200"/>
              </a:spcBef>
              <a:spcAft>
                <a:spcPts val="0"/>
              </a:spcAft>
              <a:buNone/>
            </a:pPr>
            <a:r>
              <a:rPr lang="en"/>
              <a:t>Take our plot points and pre-processing techniques and apply them to an LLM using LangChain’s Retrieval Augmented Generation tool -&gt; The LLM will tell us the novel’s plot points.</a:t>
            </a:r>
            <a:endParaRPr/>
          </a:p>
        </p:txBody>
      </p:sp>
      <p:pic>
        <p:nvPicPr>
          <p:cNvPr id="62" name="Google Shape;62;p14"/>
          <p:cNvPicPr preferRelativeResize="0"/>
          <p:nvPr/>
        </p:nvPicPr>
        <p:blipFill>
          <a:blip r:embed="rId3">
            <a:alphaModFix/>
          </a:blip>
          <a:stretch>
            <a:fillRect/>
          </a:stretch>
        </p:blipFill>
        <p:spPr>
          <a:xfrm>
            <a:off x="5768250" y="1217238"/>
            <a:ext cx="2869500" cy="328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Extraction</a:t>
            </a:r>
            <a:endParaRPr/>
          </a:p>
        </p:txBody>
      </p:sp>
      <p:sp>
        <p:nvSpPr>
          <p:cNvPr id="68" name="Google Shape;68;p15"/>
          <p:cNvSpPr txBox="1"/>
          <p:nvPr>
            <p:ph idx="1" type="body"/>
          </p:nvPr>
        </p:nvSpPr>
        <p:spPr>
          <a:xfrm>
            <a:off x="311700" y="1152475"/>
            <a:ext cx="8520600" cy="1709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Used Project Gutenberg to get the Agatha Christie books</a:t>
            </a:r>
            <a:endParaRPr/>
          </a:p>
          <a:p>
            <a:pPr indent="-334327" lvl="0" marL="457200" rtl="0" algn="l">
              <a:spcBef>
                <a:spcPts val="0"/>
              </a:spcBef>
              <a:spcAft>
                <a:spcPts val="0"/>
              </a:spcAft>
              <a:buSzPct val="100000"/>
              <a:buChar char="●"/>
            </a:pPr>
            <a:r>
              <a:rPr lang="en"/>
              <a:t>We analyzed 3 books that seemed similar (same protagonist, same kind of plot, etc)</a:t>
            </a:r>
            <a:endParaRPr/>
          </a:p>
          <a:p>
            <a:pPr indent="-334327" lvl="0" marL="457200" rtl="0" algn="l">
              <a:spcBef>
                <a:spcPts val="0"/>
              </a:spcBef>
              <a:spcAft>
                <a:spcPts val="0"/>
              </a:spcAft>
              <a:buSzPct val="100000"/>
              <a:buChar char="●"/>
            </a:pPr>
            <a:r>
              <a:rPr lang="en"/>
              <a:t>After that, we manually grabbed key points (protagonist, victim, antagonist, murder weapon, AND the chapter in which the antagonist is revealed, or climax chapter)</a:t>
            </a:r>
            <a:endParaRPr/>
          </a:p>
        </p:txBody>
      </p:sp>
      <p:pic>
        <p:nvPicPr>
          <p:cNvPr id="69" name="Google Shape;69;p15"/>
          <p:cNvPicPr preferRelativeResize="0"/>
          <p:nvPr/>
        </p:nvPicPr>
        <p:blipFill>
          <a:blip r:embed="rId3">
            <a:alphaModFix/>
          </a:blip>
          <a:stretch>
            <a:fillRect/>
          </a:stretch>
        </p:blipFill>
        <p:spPr>
          <a:xfrm>
            <a:off x="542013" y="2814974"/>
            <a:ext cx="7760923" cy="192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NLTK → spaCy</a:t>
            </a:r>
            <a:endParaRPr/>
          </a:p>
        </p:txBody>
      </p:sp>
      <p:sp>
        <p:nvSpPr>
          <p:cNvPr id="75" name="Google Shape;75;p16"/>
          <p:cNvSpPr txBox="1"/>
          <p:nvPr>
            <p:ph idx="1" type="body"/>
          </p:nvPr>
        </p:nvSpPr>
        <p:spPr>
          <a:xfrm>
            <a:off x="311700" y="1152475"/>
            <a:ext cx="5913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Turns raw txt file with book into tokens we can use for the model</a:t>
            </a:r>
            <a:endParaRPr/>
          </a:p>
          <a:p>
            <a:pPr indent="-342900" lvl="0" marL="457200" rtl="0" algn="l">
              <a:spcBef>
                <a:spcPts val="0"/>
              </a:spcBef>
              <a:spcAft>
                <a:spcPts val="0"/>
              </a:spcAft>
              <a:buSzPts val="1800"/>
              <a:buChar char="●"/>
            </a:pPr>
            <a:r>
              <a:rPr lang="en"/>
              <a:t>We normalize, tokenize, and clean – as per usual in NLP</a:t>
            </a:r>
            <a:endParaRPr/>
          </a:p>
          <a:p>
            <a:pPr indent="-342900" lvl="0" marL="457200" rtl="0" algn="l">
              <a:spcBef>
                <a:spcPts val="0"/>
              </a:spcBef>
              <a:spcAft>
                <a:spcPts val="0"/>
              </a:spcAft>
              <a:buSzPts val="1800"/>
              <a:buChar char="●"/>
            </a:pPr>
            <a:r>
              <a:rPr lang="en"/>
              <a:t>Our Independent Variable -&gt; Coreference Resolution (added or not added)</a:t>
            </a:r>
            <a:endParaRPr/>
          </a:p>
          <a:p>
            <a:pPr indent="-342900" lvl="0" marL="457200" rtl="0" algn="l">
              <a:spcBef>
                <a:spcPts val="0"/>
              </a:spcBef>
              <a:spcAft>
                <a:spcPts val="0"/>
              </a:spcAft>
              <a:buSzPts val="1800"/>
              <a:buChar char="●"/>
            </a:pPr>
            <a:r>
              <a:rPr lang="en"/>
              <a:t>Expanded our Multi Word Expressions from Project 1 to include all characters (used multiple wikis for this information).</a:t>
            </a:r>
            <a:endParaRPr/>
          </a:p>
          <a:p>
            <a:pPr indent="0" lvl="0" marL="0" rtl="0" algn="l">
              <a:spcBef>
                <a:spcPts val="120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6512325" y="178575"/>
            <a:ext cx="2245125" cy="4786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Coreference Resolution:</a:t>
            </a:r>
            <a:endParaRPr/>
          </a:p>
        </p:txBody>
      </p:sp>
      <p:sp>
        <p:nvSpPr>
          <p:cNvPr id="82" name="Google Shape;82;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John went home, then he went to bed.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John went home, then John went to bed.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4954050" y="718100"/>
            <a:ext cx="3991225" cy="3991225"/>
          </a:xfrm>
          <a:prstGeom prst="rect">
            <a:avLst/>
          </a:prstGeom>
          <a:noFill/>
          <a:ln cap="flat" cmpd="sng" w="38100">
            <a:solidFill>
              <a:srgbClr val="ADADAD"/>
            </a:solidFill>
            <a:prstDash val="solid"/>
            <a:round/>
            <a:headEnd len="sm" w="sm" type="none"/>
            <a:tailEnd len="sm" w="sm" type="none"/>
          </a:ln>
        </p:spPr>
      </p:pic>
      <p:cxnSp>
        <p:nvCxnSpPr>
          <p:cNvPr id="84" name="Google Shape;84;p17"/>
          <p:cNvCxnSpPr/>
          <p:nvPr/>
        </p:nvCxnSpPr>
        <p:spPr>
          <a:xfrm>
            <a:off x="2589925" y="1576200"/>
            <a:ext cx="0" cy="823500"/>
          </a:xfrm>
          <a:prstGeom prst="straightConnector1">
            <a:avLst/>
          </a:prstGeom>
          <a:noFill/>
          <a:ln cap="flat" cmpd="sng" w="28575">
            <a:solidFill>
              <a:schemeClr val="dk1"/>
            </a:solidFill>
            <a:prstDash val="solid"/>
            <a:round/>
            <a:headEnd len="med" w="med" type="none"/>
            <a:tailEnd len="med" w="med" type="triangle"/>
          </a:ln>
        </p:spPr>
      </p:cxnSp>
      <p:sp>
        <p:nvSpPr>
          <p:cNvPr id="85" name="Google Shape;85;p17"/>
          <p:cNvSpPr txBox="1"/>
          <p:nvPr/>
        </p:nvSpPr>
        <p:spPr>
          <a:xfrm>
            <a:off x="162525" y="3960825"/>
            <a:ext cx="3272100" cy="9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2"/>
                </a:solidFill>
              </a:rPr>
              <a:t>spaCy’s Coreferee Library</a:t>
            </a:r>
            <a:endParaRPr sz="20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Code, and Libraries</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LangChain library to incorporate Retrieval Augmented Generation (RAG) and inputting the preprocessed novels into the LLM.</a:t>
            </a:r>
            <a:endParaRPr/>
          </a:p>
          <a:p>
            <a:pPr indent="-342900" lvl="0" marL="457200" rtl="0" algn="l">
              <a:spcBef>
                <a:spcPts val="0"/>
              </a:spcBef>
              <a:spcAft>
                <a:spcPts val="0"/>
              </a:spcAft>
              <a:buSzPts val="1800"/>
              <a:buChar char="●"/>
            </a:pPr>
            <a:r>
              <a:rPr lang="en"/>
              <a:t>For simplicity, we used OpenAI’s GPT 4o-mini model via. LangChain</a:t>
            </a:r>
            <a:endParaRPr/>
          </a:p>
          <a:p>
            <a:pPr indent="-342900" lvl="0" marL="457200" rtl="0" algn="l">
              <a:spcBef>
                <a:spcPts val="0"/>
              </a:spcBef>
              <a:spcAft>
                <a:spcPts val="0"/>
              </a:spcAft>
              <a:buSzPts val="1800"/>
              <a:buChar char="●"/>
            </a:pPr>
            <a:r>
              <a:rPr lang="en"/>
              <a:t>Switched to spaCy pipeline for tokenization and coreference resolution</a:t>
            </a:r>
            <a:endParaRPr/>
          </a:p>
          <a:p>
            <a:pPr indent="-342900" lvl="0" marL="457200" rtl="0" algn="l">
              <a:spcBef>
                <a:spcPts val="0"/>
              </a:spcBef>
              <a:spcAft>
                <a:spcPts val="0"/>
              </a:spcAft>
              <a:buSzPts val="1800"/>
              <a:buChar char="●"/>
            </a:pPr>
            <a:r>
              <a:rPr lang="en"/>
              <a:t>FAISS (with euclidean distance) used to retrieve context</a:t>
            </a:r>
            <a:endParaRPr/>
          </a:p>
        </p:txBody>
      </p:sp>
      <p:pic>
        <p:nvPicPr>
          <p:cNvPr id="92" name="Google Shape;92;p18"/>
          <p:cNvPicPr preferRelativeResize="0"/>
          <p:nvPr/>
        </p:nvPicPr>
        <p:blipFill>
          <a:blip r:embed="rId3">
            <a:alphaModFix/>
          </a:blip>
          <a:stretch>
            <a:fillRect/>
          </a:stretch>
        </p:blipFill>
        <p:spPr>
          <a:xfrm>
            <a:off x="6462825" y="3165149"/>
            <a:ext cx="2369476" cy="1777125"/>
          </a:xfrm>
          <a:prstGeom prst="rect">
            <a:avLst/>
          </a:prstGeom>
          <a:noFill/>
          <a:ln>
            <a:noFill/>
          </a:ln>
        </p:spPr>
      </p:pic>
      <p:pic>
        <p:nvPicPr>
          <p:cNvPr id="93" name="Google Shape;93;p18"/>
          <p:cNvPicPr preferRelativeResize="0"/>
          <p:nvPr/>
        </p:nvPicPr>
        <p:blipFill>
          <a:blip r:embed="rId4">
            <a:alphaModFix/>
          </a:blip>
          <a:stretch>
            <a:fillRect/>
          </a:stretch>
        </p:blipFill>
        <p:spPr>
          <a:xfrm>
            <a:off x="4236466" y="3165150"/>
            <a:ext cx="2058435" cy="1777126"/>
          </a:xfrm>
          <a:prstGeom prst="rect">
            <a:avLst/>
          </a:prstGeom>
          <a:noFill/>
          <a:ln>
            <a:noFill/>
          </a:ln>
        </p:spPr>
      </p:pic>
      <p:pic>
        <p:nvPicPr>
          <p:cNvPr id="94" name="Google Shape;94;p18"/>
          <p:cNvPicPr preferRelativeResize="0"/>
          <p:nvPr/>
        </p:nvPicPr>
        <p:blipFill>
          <a:blip r:embed="rId5">
            <a:alphaModFix/>
          </a:blip>
          <a:stretch>
            <a:fillRect/>
          </a:stretch>
        </p:blipFill>
        <p:spPr>
          <a:xfrm>
            <a:off x="80750" y="3442577"/>
            <a:ext cx="4066350" cy="122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sz="1300"/>
          </a:p>
        </p:txBody>
      </p:sp>
      <p:sp>
        <p:nvSpPr>
          <p:cNvPr id="100" name="Google Shape;100;p19"/>
          <p:cNvSpPr txBox="1"/>
          <p:nvPr>
            <p:ph idx="1" type="body"/>
          </p:nvPr>
        </p:nvSpPr>
        <p:spPr>
          <a:xfrm>
            <a:off x="311700" y="1152475"/>
            <a:ext cx="3850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Get the book </a:t>
            </a:r>
            <a:endParaRPr/>
          </a:p>
          <a:p>
            <a:pPr indent="-342900" lvl="0" marL="457200" rtl="0" algn="l">
              <a:spcBef>
                <a:spcPts val="0"/>
              </a:spcBef>
              <a:spcAft>
                <a:spcPts val="0"/>
              </a:spcAft>
              <a:buSzPts val="1800"/>
              <a:buChar char="●"/>
            </a:pPr>
            <a:r>
              <a:rPr lang="en"/>
              <a:t>find important key points in book (manually) -&gt; these are our “ground truths”</a:t>
            </a:r>
            <a:endParaRPr/>
          </a:p>
          <a:p>
            <a:pPr indent="-342900" lvl="0" marL="457200" rtl="0" algn="l">
              <a:spcBef>
                <a:spcPts val="0"/>
              </a:spcBef>
              <a:spcAft>
                <a:spcPts val="0"/>
              </a:spcAft>
              <a:buSzPts val="1800"/>
              <a:buChar char="●"/>
            </a:pPr>
            <a:r>
              <a:rPr lang="en"/>
              <a:t>preprocess book</a:t>
            </a:r>
            <a:endParaRPr/>
          </a:p>
          <a:p>
            <a:pPr indent="-342900" lvl="0" marL="457200" rtl="0" algn="l">
              <a:spcBef>
                <a:spcPts val="0"/>
              </a:spcBef>
              <a:spcAft>
                <a:spcPts val="0"/>
              </a:spcAft>
              <a:buSzPts val="1800"/>
              <a:buChar char="●"/>
            </a:pPr>
            <a:r>
              <a:rPr lang="en"/>
              <a:t>use LangChain’s RAG system on simple queries: “Who is the murderer”, “Who is the main protagonist”, etc.</a:t>
            </a:r>
            <a:endParaRPr/>
          </a:p>
          <a:p>
            <a:pPr indent="-342900" lvl="0" marL="457200" rtl="0" algn="l">
              <a:spcBef>
                <a:spcPts val="0"/>
              </a:spcBef>
              <a:spcAft>
                <a:spcPts val="0"/>
              </a:spcAft>
              <a:buSzPts val="1800"/>
              <a:buChar char="●"/>
            </a:pPr>
            <a:r>
              <a:rPr lang="en"/>
              <a:t>Compare with ground truths for an accuracy score</a:t>
            </a:r>
            <a:endParaRPr/>
          </a:p>
        </p:txBody>
      </p:sp>
      <p:pic>
        <p:nvPicPr>
          <p:cNvPr id="101" name="Google Shape;101;p19"/>
          <p:cNvPicPr preferRelativeResize="0"/>
          <p:nvPr/>
        </p:nvPicPr>
        <p:blipFill>
          <a:blip r:embed="rId3">
            <a:alphaModFix/>
          </a:blip>
          <a:stretch>
            <a:fillRect/>
          </a:stretch>
        </p:blipFill>
        <p:spPr>
          <a:xfrm>
            <a:off x="4862825" y="445025"/>
            <a:ext cx="3400425" cy="1724025"/>
          </a:xfrm>
          <a:prstGeom prst="rect">
            <a:avLst/>
          </a:prstGeom>
          <a:noFill/>
          <a:ln>
            <a:noFill/>
          </a:ln>
        </p:spPr>
      </p:pic>
      <p:pic>
        <p:nvPicPr>
          <p:cNvPr id="102" name="Google Shape;102;p19"/>
          <p:cNvPicPr preferRelativeResize="0"/>
          <p:nvPr/>
        </p:nvPicPr>
        <p:blipFill>
          <a:blip r:embed="rId4">
            <a:alphaModFix/>
          </a:blip>
          <a:stretch>
            <a:fillRect/>
          </a:stretch>
        </p:blipFill>
        <p:spPr>
          <a:xfrm>
            <a:off x="4136900" y="2353150"/>
            <a:ext cx="4852276" cy="942125"/>
          </a:xfrm>
          <a:prstGeom prst="rect">
            <a:avLst/>
          </a:prstGeom>
          <a:noFill/>
          <a:ln>
            <a:noFill/>
          </a:ln>
        </p:spPr>
      </p:pic>
      <p:pic>
        <p:nvPicPr>
          <p:cNvPr id="103" name="Google Shape;103;p19"/>
          <p:cNvPicPr preferRelativeResize="0"/>
          <p:nvPr/>
        </p:nvPicPr>
        <p:blipFill>
          <a:blip r:embed="rId5">
            <a:alphaModFix/>
          </a:blip>
          <a:stretch>
            <a:fillRect/>
          </a:stretch>
        </p:blipFill>
        <p:spPr>
          <a:xfrm>
            <a:off x="4223950" y="3442200"/>
            <a:ext cx="4647100" cy="107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9" name="Google Shape;109;p20"/>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was little to no difference when adding coreference resolution to the preprocessing phase</a:t>
            </a:r>
            <a:endParaRPr/>
          </a:p>
          <a:p>
            <a:pPr indent="-342900" lvl="0" marL="457200" rtl="0" algn="l">
              <a:spcBef>
                <a:spcPts val="0"/>
              </a:spcBef>
              <a:spcAft>
                <a:spcPts val="0"/>
              </a:spcAft>
              <a:buSzPts val="1800"/>
              <a:buChar char="●"/>
            </a:pPr>
            <a:r>
              <a:rPr lang="en"/>
              <a:t>The predictor predicts the protagonist, victims, and murder weapons well, but not so much the climax chapters. This may be because when the climax occurs can be debatable.</a:t>
            </a:r>
            <a:endParaRPr/>
          </a:p>
        </p:txBody>
      </p:sp>
      <p:pic>
        <p:nvPicPr>
          <p:cNvPr id="110" name="Google Shape;110;p20"/>
          <p:cNvPicPr preferRelativeResize="0"/>
          <p:nvPr/>
        </p:nvPicPr>
        <p:blipFill>
          <a:blip r:embed="rId3">
            <a:alphaModFix/>
          </a:blip>
          <a:stretch>
            <a:fillRect/>
          </a:stretch>
        </p:blipFill>
        <p:spPr>
          <a:xfrm>
            <a:off x="276594" y="2764769"/>
            <a:ext cx="4006276" cy="2164425"/>
          </a:xfrm>
          <a:prstGeom prst="rect">
            <a:avLst/>
          </a:prstGeom>
          <a:noFill/>
          <a:ln>
            <a:noFill/>
          </a:ln>
        </p:spPr>
      </p:pic>
      <p:pic>
        <p:nvPicPr>
          <p:cNvPr id="111" name="Google Shape;111;p20"/>
          <p:cNvPicPr preferRelativeResize="0"/>
          <p:nvPr/>
        </p:nvPicPr>
        <p:blipFill>
          <a:blip r:embed="rId4">
            <a:alphaModFix/>
          </a:blip>
          <a:stretch>
            <a:fillRect/>
          </a:stretch>
        </p:blipFill>
        <p:spPr>
          <a:xfrm>
            <a:off x="4452371" y="2764775"/>
            <a:ext cx="4541953" cy="216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Coreference Resolution == Unresolved Text</a:t>
            </a:r>
            <a:endParaRPr/>
          </a:p>
        </p:txBody>
      </p:sp>
      <p:graphicFrame>
        <p:nvGraphicFramePr>
          <p:cNvPr id="117" name="Google Shape;117;p21"/>
          <p:cNvGraphicFramePr/>
          <p:nvPr/>
        </p:nvGraphicFramePr>
        <p:xfrm>
          <a:off x="503375" y="1809750"/>
          <a:ext cx="3000000" cy="3000000"/>
        </p:xfrm>
        <a:graphic>
          <a:graphicData uri="http://schemas.openxmlformats.org/drawingml/2006/table">
            <a:tbl>
              <a:tblPr>
                <a:noFill/>
                <a:tableStyleId>{C84974F2-5D8B-4767-B2AA-66AD57E1341D}</a:tableStyleId>
              </a:tblPr>
              <a:tblGrid>
                <a:gridCol w="1483275"/>
                <a:gridCol w="1098300"/>
                <a:gridCol w="970000"/>
                <a:gridCol w="1034150"/>
                <a:gridCol w="1280100"/>
                <a:gridCol w="1215950"/>
                <a:gridCol w="969975"/>
              </a:tblGrid>
              <a:tr h="381000">
                <a:tc>
                  <a:txBody>
                    <a:bodyPr/>
                    <a:lstStyle/>
                    <a:p>
                      <a:pPr indent="0" lvl="0" marL="0" rtl="0" algn="l">
                        <a:spcBef>
                          <a:spcPts val="0"/>
                        </a:spcBef>
                        <a:spcAft>
                          <a:spcPts val="0"/>
                        </a:spcAft>
                        <a:buNone/>
                      </a:pPr>
                      <a:r>
                        <a:rPr lang="en">
                          <a:solidFill>
                            <a:schemeClr val="dk1"/>
                          </a:solidFill>
                        </a:rPr>
                        <a:t>Book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Protagonist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Victim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Antagonist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Climax Chapter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Murder Weapon</a:t>
                      </a:r>
                      <a:endParaRPr>
                        <a:solidFill>
                          <a:schemeClr val="dk1"/>
                        </a:solidFill>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Correct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Styles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Ackroyd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Links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X</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Correct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