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AF80F-C021-071A-28D8-B362A06327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EA1EFA-751E-FC3B-20CC-474A3ABF0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408AD-8C7A-966E-AC31-CDF95A72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9A9B-E633-4E8C-8A3A-92552EB8D997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CB0C9-ED57-8C93-AB16-631691B9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DDB16-0B2A-3728-2457-18CF6420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B11F-8C50-497A-9366-EC1F2C41F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647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1D1F3-D47F-1385-9382-B2AFB2013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D6A26-F77F-D6B9-1814-84F9A7D644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30603-02F7-FE10-85FF-B6238A868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9A9B-E633-4E8C-8A3A-92552EB8D997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F341E-C349-97D3-F9D3-98036C4C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804C0-4749-528D-B9F3-FCA4847C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B11F-8C50-497A-9366-EC1F2C41F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72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A5D98C-3F43-F93B-4901-B34204A729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979D4-1312-7186-9E5E-D1D88ADD48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90163-7E08-3B3B-6556-FE9E528C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9A9B-E633-4E8C-8A3A-92552EB8D997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AC398-8923-54A0-275C-F762FCA99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34BE-12DB-338B-333B-280EABD8D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B11F-8C50-497A-9366-EC1F2C41F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67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5A33B-DC90-ED1A-DBD4-F27BBBB63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E4E35-762C-403B-F98F-F0878C839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F99C-7CDD-8961-F49B-D137EE9CD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9A9B-E633-4E8C-8A3A-92552EB8D997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3E8F2-E3D0-BB2E-D6F3-9E423790B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34165-D663-D738-A325-E18B8E776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B11F-8C50-497A-9366-EC1F2C41F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0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DCBF3-A135-47A3-1828-649E47E87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AAFC47-3B9D-82A6-733B-98DAAF6AE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97D02D-AFBF-D099-9F55-E7D7933FC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9A9B-E633-4E8C-8A3A-92552EB8D997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38A57-6DAA-FDD4-B2C0-2A77CD56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05C20-3873-B177-A480-33CFF1F6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B11F-8C50-497A-9366-EC1F2C41F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26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92AE-3472-3F00-D8D6-6B1BFF235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CDF34-2657-5557-8FFC-8FD96194B3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21410-FA8B-873D-DB36-A6B3B6D42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B26B8-6784-3148-21A2-CE32C71F9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9A9B-E633-4E8C-8A3A-92552EB8D997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A66FD-3561-38F8-D621-2CBC9275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E32126-92C5-292D-DA12-2C22BE03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B11F-8C50-497A-9366-EC1F2C41F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5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2A4EF-BE95-A14A-AA7B-70823F20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CC991-AF41-A52B-136F-E5FAF5CF7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5F5072-C6B3-B069-825B-6A2BAD6E7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125AA9-BE1A-02A5-2DC7-9DB740C55A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A5041A-9B9F-9A4B-84AE-CA53B48BE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647B6-87A1-78CE-8A03-880EC2776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9A9B-E633-4E8C-8A3A-92552EB8D997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2ACBE2-578A-DE21-91CB-D36333B7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3600B5-8419-B2D2-673B-EF312E5A4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B11F-8C50-497A-9366-EC1F2C41F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99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27A9-C9B6-38CC-77E4-1DF03D646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D33E51-AE47-DF1D-BF46-5F93635B9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9A9B-E633-4E8C-8A3A-92552EB8D997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50BC17-B08F-7F75-40A1-2E5F5123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06AFFF-5D7E-6368-400F-CC47362B2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B11F-8C50-497A-9366-EC1F2C41F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78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C6AB6B-A005-82ED-FA64-015FB84D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9A9B-E633-4E8C-8A3A-92552EB8D997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F448DE-7D22-24DA-818B-CF2982C32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DB184-EC29-73DE-8198-954F6B42A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B11F-8C50-497A-9366-EC1F2C41F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60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58848-C0AB-04F3-C59D-A009DFE67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1341B-39C4-2418-AE3E-0D413AF58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CD8B5-2E60-EEE1-B0B3-2A6C5D74F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B2764-B487-FBE3-6839-37E83D5D5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9A9B-E633-4E8C-8A3A-92552EB8D997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A227D-C1DE-B9B5-1DA9-1EB6C07D4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15C52-8329-DF3A-A526-9AB63575D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B11F-8C50-497A-9366-EC1F2C41F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2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8FFB-20B7-2707-909E-0925AD882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94647-1CDA-B6C3-167F-B7BE6C2482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7E9C7-E2B2-4CF0-3202-BD169AAD9A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A7B5B-44D7-F47E-34CD-2D0656029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59A9B-E633-4E8C-8A3A-92552EB8D997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E5DAB-5749-E69E-96CC-496F57EED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E7CE8-446A-6B5F-BC81-07B2EC12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2B11F-8C50-497A-9366-EC1F2C41F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537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F721F-571A-D364-7F79-203EDB1C7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EDB8A0-BD9D-F610-0AEF-6E9DF9FD9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FE9C6-F592-6159-66E2-372F7A7FCF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159A9B-E633-4E8C-8A3A-92552EB8D997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C323A9-4F83-3049-68D5-7718FFAABD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2747-2E8C-E744-E836-980715C1AA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2B11F-8C50-497A-9366-EC1F2C41F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82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37DB4-48C4-64E4-F165-0FB620260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/>
          <a:lstStyle/>
          <a:p>
            <a:r>
              <a:rPr lang="en-US" dirty="0"/>
              <a:t>Noisy MNIST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A17F6C-2334-63C0-9A23-D460FDB6E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Machine Learning Test-Case</a:t>
            </a:r>
          </a:p>
          <a:p>
            <a:r>
              <a:rPr lang="en-US" dirty="0"/>
              <a:t>By Nightvid Cole</a:t>
            </a:r>
          </a:p>
        </p:txBody>
      </p:sp>
    </p:spTree>
    <p:extLst>
      <p:ext uri="{BB962C8B-B14F-4D97-AF65-F5344CB8AC3E}">
        <p14:creationId xmlns:p14="http://schemas.microsoft.com/office/powerpoint/2010/main" val="334409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3CE6-FD8B-E3C0-61C2-4F4E4977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EB9CC-EC6C-6C10-48CD-C5CC3B4539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MNIST is a machine learning classic – it is a database of 70,000 handwritten samples of the digits 0-9</a:t>
            </a:r>
          </a:p>
          <a:p>
            <a:r>
              <a:rPr lang="en-US" dirty="0"/>
              <a:t>Used to train and test machine learning – can the computer learn to recognize the digits?</a:t>
            </a:r>
          </a:p>
          <a:p>
            <a:r>
              <a:rPr lang="en-US" dirty="0"/>
              <a:t>Standard uses 60,000 samples for training the model, 10,000 for testing</a:t>
            </a:r>
          </a:p>
          <a:p>
            <a:r>
              <a:rPr lang="en-US" dirty="0"/>
              <a:t>Each image is 28 by 28 pixels, values from 0-255</a:t>
            </a:r>
          </a:p>
        </p:txBody>
      </p:sp>
    </p:spTree>
    <p:extLst>
      <p:ext uri="{BB962C8B-B14F-4D97-AF65-F5344CB8AC3E}">
        <p14:creationId xmlns:p14="http://schemas.microsoft.com/office/powerpoint/2010/main" val="1709620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D3A2-2671-99F9-891C-7975C6A7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4FA83-0503-A24D-2F0D-2D4635CCA9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XGBoost</a:t>
            </a:r>
            <a:r>
              <a:rPr lang="en-US" dirty="0"/>
              <a:t> in Python, train on a subset of MNIST samples</a:t>
            </a:r>
          </a:p>
          <a:p>
            <a:r>
              <a:rPr lang="en-US" dirty="0"/>
              <a:t>Random forest, works faster than TensorFlow, does not require one-hot encoding</a:t>
            </a:r>
          </a:p>
          <a:p>
            <a:r>
              <a:rPr lang="en-US" dirty="0"/>
              <a:t>Then test on a subset of MNIST testing data</a:t>
            </a:r>
          </a:p>
          <a:p>
            <a:r>
              <a:rPr lang="en-US" dirty="0"/>
              <a:t>Around 95% accuracy after using 12,000 training samples, 300 estimators and max depth of 9 levels (Random chance would be 10% accuracy)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873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726BF-3F59-51C9-33F3-709FCF146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MNIST to Noisy-MNIST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ADB32-E918-9ACD-4904-BBD9795EB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 value range to small number by multiplying all pixel values by a small constant</a:t>
            </a:r>
          </a:p>
          <a:p>
            <a:r>
              <a:rPr lang="en-US" dirty="0"/>
              <a:t>Replace a rectangular region in each sample with a “patch of noise” – the noise will have the full range of values 0-255 while the useful data will only have small values!</a:t>
            </a:r>
          </a:p>
          <a:p>
            <a:r>
              <a:rPr lang="en-US" dirty="0"/>
              <a:t>Randomize both the location of the rectangle and the pixel values within it</a:t>
            </a:r>
          </a:p>
          <a:p>
            <a:r>
              <a:rPr lang="en-US" dirty="0"/>
              <a:t>Can the model still recognize the digits?</a:t>
            </a:r>
          </a:p>
        </p:txBody>
      </p:sp>
    </p:spTree>
    <p:extLst>
      <p:ext uri="{BB962C8B-B14F-4D97-AF65-F5344CB8AC3E}">
        <p14:creationId xmlns:p14="http://schemas.microsoft.com/office/powerpoint/2010/main" val="11448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4774C-2FF3-44DA-44D0-1F247A75A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noisy-MNIST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03CA-D8B8-D974-7EC3-E8006600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#1 - Noise-free training data, noisy test data</a:t>
            </a:r>
          </a:p>
          <a:p>
            <a:r>
              <a:rPr lang="en-US" dirty="0"/>
              <a:t>#2 - Noisy training data, noisy test data</a:t>
            </a:r>
          </a:p>
          <a:p>
            <a:r>
              <a:rPr lang="en-US" dirty="0"/>
              <a:t>Can the machine learn to “see past” the noise, despite the much higher noise values than signal values?</a:t>
            </a:r>
          </a:p>
        </p:txBody>
      </p:sp>
    </p:spTree>
    <p:extLst>
      <p:ext uri="{BB962C8B-B14F-4D97-AF65-F5344CB8AC3E}">
        <p14:creationId xmlns:p14="http://schemas.microsoft.com/office/powerpoint/2010/main" val="1367718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421E-67BF-1C2C-1CB5-7CD468C76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</a:t>
            </a:r>
          </a:p>
        </p:txBody>
      </p:sp>
      <p:pic>
        <p:nvPicPr>
          <p:cNvPr id="5" name="Content Placeholder 4" descr="A graph of a number of trainings&#10;&#10;AI-generated content may be incorrect.">
            <a:extLst>
              <a:ext uri="{FF2B5EF4-FFF2-40B4-BE49-F238E27FC236}">
                <a16:creationId xmlns:a16="http://schemas.microsoft.com/office/drawing/2014/main" id="{549AC008-5F43-CAFE-4912-3D27BB651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1495658"/>
            <a:ext cx="5979340" cy="4681305"/>
          </a:xfrm>
        </p:spPr>
      </p:pic>
    </p:spTree>
    <p:extLst>
      <p:ext uri="{BB962C8B-B14F-4D97-AF65-F5344CB8AC3E}">
        <p14:creationId xmlns:p14="http://schemas.microsoft.com/office/powerpoint/2010/main" val="282152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9F7C-3BDB-66D0-5C06-0F134CA44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F498-CF2E-0458-A56A-BBF2D77E6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“noisy region” to the test data results in progressive degradation of </a:t>
            </a:r>
            <a:r>
              <a:rPr lang="en-US" dirty="0" err="1"/>
              <a:t>XGBoost</a:t>
            </a:r>
            <a:r>
              <a:rPr lang="en-US" dirty="0"/>
              <a:t>-based digit identification in MNIST test data, with larger noise areas resulting in increasingly poor performance</a:t>
            </a:r>
          </a:p>
          <a:p>
            <a:r>
              <a:rPr lang="en-US" dirty="0"/>
              <a:t>However, the performance degradation is greatly reduced when the model is trained on data with statistically similar noise</a:t>
            </a:r>
          </a:p>
          <a:p>
            <a:r>
              <a:rPr lang="en-US" dirty="0"/>
              <a:t>Demonstrates the value of training models on data with similar noise profile as the data it is used 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233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325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Noisy MNIST</vt:lpstr>
      <vt:lpstr>MNIST introduction</vt:lpstr>
      <vt:lpstr>Setup</vt:lpstr>
      <vt:lpstr>From MNIST to Noisy-MNIST</vt:lpstr>
      <vt:lpstr>Two types of noisy-MNIST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Nightvid Cole</dc:creator>
  <cp:lastModifiedBy>Nightvid Cole</cp:lastModifiedBy>
  <cp:revision>1</cp:revision>
  <dcterms:created xsi:type="dcterms:W3CDTF">2025-09-07T00:35:17Z</dcterms:created>
  <dcterms:modified xsi:type="dcterms:W3CDTF">2025-09-07T01:30:39Z</dcterms:modified>
</cp:coreProperties>
</file>