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147374615" r:id="rId2"/>
    <p:sldId id="2147374617" r:id="rId3"/>
    <p:sldId id="2147374618" r:id="rId4"/>
    <p:sldId id="2147374593" r:id="rId5"/>
    <p:sldId id="2147374620" r:id="rId6"/>
    <p:sldId id="267" r:id="rId7"/>
    <p:sldId id="269" r:id="rId8"/>
    <p:sldId id="270" r:id="rId9"/>
    <p:sldId id="271" r:id="rId10"/>
    <p:sldId id="272" r:id="rId11"/>
    <p:sldId id="273" r:id="rId12"/>
    <p:sldId id="2147374614" r:id="rId13"/>
    <p:sldId id="274" r:id="rId14"/>
    <p:sldId id="2147374301" r:id="rId15"/>
    <p:sldId id="2147374626" r:id="rId16"/>
    <p:sldId id="2147374621" r:id="rId17"/>
    <p:sldId id="2147374622" r:id="rId18"/>
    <p:sldId id="2147374624" r:id="rId19"/>
    <p:sldId id="2147374625" r:id="rId20"/>
    <p:sldId id="2147374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78D3AA-369E-AD4C-B7C7-EB225F0CFE40}">
          <p14:sldIdLst>
            <p14:sldId id="2147374615"/>
            <p14:sldId id="2147374617"/>
            <p14:sldId id="2147374618"/>
            <p14:sldId id="2147374593"/>
            <p14:sldId id="2147374620"/>
            <p14:sldId id="267"/>
            <p14:sldId id="269"/>
            <p14:sldId id="270"/>
            <p14:sldId id="271"/>
            <p14:sldId id="272"/>
            <p14:sldId id="273"/>
            <p14:sldId id="2147374614"/>
            <p14:sldId id="274"/>
            <p14:sldId id="2147374301"/>
          </p14:sldIdLst>
        </p14:section>
        <p14:section name="Backup" id="{24816CE4-CA4C-114A-8AC5-4FE9D45B479D}">
          <p14:sldIdLst>
            <p14:sldId id="2147374626"/>
            <p14:sldId id="2147374621"/>
            <p14:sldId id="2147374622"/>
            <p14:sldId id="2147374624"/>
            <p14:sldId id="2147374625"/>
            <p14:sldId id="2147374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1"/>
    <p:restoredTop sz="92109"/>
  </p:normalViewPr>
  <p:slideViewPr>
    <p:cSldViewPr snapToGrid="0">
      <p:cViewPr varScale="1">
        <p:scale>
          <a:sx n="101" d="100"/>
          <a:sy n="101" d="100"/>
        </p:scale>
        <p:origin x="1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3CB05-5225-304D-A6D1-35A38E34CE68}"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3371C-F42A-D34A-9DE9-1A762A796C65}" type="slidenum">
              <a:rPr lang="en-US" smtClean="0"/>
              <a:t>‹#›</a:t>
            </a:fld>
            <a:endParaRPr lang="en-US"/>
          </a:p>
        </p:txBody>
      </p:sp>
    </p:spTree>
    <p:extLst>
      <p:ext uri="{BB962C8B-B14F-4D97-AF65-F5344CB8AC3E}">
        <p14:creationId xmlns:p14="http://schemas.microsoft.com/office/powerpoint/2010/main" val="243080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Whiteboard and face-to-face is best, but there are mural templates you can use if you are remote. </a:t>
            </a:r>
          </a:p>
          <a:p>
            <a:endParaRPr lang="en-US" dirty="0"/>
          </a:p>
          <a:p>
            <a:r>
              <a:rPr lang="en-US" dirty="0"/>
              <a:t>Add Bus </a:t>
            </a:r>
            <a:r>
              <a:rPr lang="en-US" dirty="0" err="1"/>
              <a:t>Opp</a:t>
            </a:r>
            <a:r>
              <a:rPr lang="en-US" dirty="0"/>
              <a:t> mural template as an optional tool</a:t>
            </a:r>
          </a:p>
        </p:txBody>
      </p:sp>
      <p:sp>
        <p:nvSpPr>
          <p:cNvPr id="4" name="Slide Number Placeholder 3"/>
          <p:cNvSpPr>
            <a:spLocks noGrp="1"/>
          </p:cNvSpPr>
          <p:nvPr>
            <p:ph type="sldNum" sz="quarter" idx="5"/>
          </p:nvPr>
        </p:nvSpPr>
        <p:spPr/>
        <p:txBody>
          <a:bodyPr/>
          <a:lstStyle/>
          <a:p>
            <a:fld id="{83C3371C-F42A-D34A-9DE9-1A762A796C65}" type="slidenum">
              <a:rPr lang="en-US" smtClean="0"/>
              <a:t>3</a:t>
            </a:fld>
            <a:endParaRPr lang="en-US"/>
          </a:p>
        </p:txBody>
      </p:sp>
    </p:spTree>
    <p:extLst>
      <p:ext uri="{BB962C8B-B14F-4D97-AF65-F5344CB8AC3E}">
        <p14:creationId xmlns:p14="http://schemas.microsoft.com/office/powerpoint/2010/main" val="3088980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endParaRPr lang="en-US" dirty="0"/>
          </a:p>
          <a:p>
            <a:pPr marL="228600" indent="-228600">
              <a:buAutoNum type="arabicPeriod"/>
            </a:pPr>
            <a:r>
              <a:rPr lang="en-US" dirty="0"/>
              <a:t>Who is affected by the issue or change (impact to people in specific roles)</a:t>
            </a:r>
          </a:p>
          <a:p>
            <a:pPr marL="228600" indent="-228600">
              <a:buAutoNum type="arabicPeriod"/>
            </a:pPr>
            <a:r>
              <a:rPr lang="en-US" dirty="0"/>
              <a:t> What goal does the client want to achieve? What pain point is addressed and then what is the goal of addressing the pain point?</a:t>
            </a:r>
          </a:p>
          <a:p>
            <a:pPr marL="228600" indent="-228600">
              <a:buAutoNum type="arabicPeriod"/>
            </a:pPr>
            <a:r>
              <a:rPr lang="en-US" dirty="0"/>
              <a:t> What process of product will get you there? (tech </a:t>
            </a:r>
            <a:r>
              <a:rPr lang="en-US" dirty="0" err="1"/>
              <a:t>opps</a:t>
            </a:r>
            <a:r>
              <a:rPr lang="en-US" dirty="0"/>
              <a:t> provided by…)</a:t>
            </a:r>
          </a:p>
          <a:p>
            <a:pPr marL="228600" indent="-228600">
              <a:buAutoNum type="arabicPeriod"/>
            </a:pPr>
            <a:r>
              <a:rPr lang="en-US" dirty="0"/>
              <a:t>What is the business impact if the goal is achieved?</a:t>
            </a:r>
          </a:p>
        </p:txBody>
      </p:sp>
      <p:sp>
        <p:nvSpPr>
          <p:cNvPr id="4" name="Slide Number Placeholder 3"/>
          <p:cNvSpPr>
            <a:spLocks noGrp="1"/>
          </p:cNvSpPr>
          <p:nvPr>
            <p:ph type="sldNum" sz="quarter" idx="5"/>
          </p:nvPr>
        </p:nvSpPr>
        <p:spPr/>
        <p:txBody>
          <a:bodyPr/>
          <a:lstStyle/>
          <a:p>
            <a:fld id="{C1C080FE-C3E8-1A42-8535-8123EBC48D02}" type="slidenum">
              <a:rPr lang="en-US" smtClean="0"/>
              <a:t>13</a:t>
            </a:fld>
            <a:endParaRPr lang="en-US"/>
          </a:p>
        </p:txBody>
      </p:sp>
    </p:spTree>
    <p:extLst>
      <p:ext uri="{BB962C8B-B14F-4D97-AF65-F5344CB8AC3E}">
        <p14:creationId xmlns:p14="http://schemas.microsoft.com/office/powerpoint/2010/main" val="666246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this in Box or in Gainsight – using Timeline</a:t>
            </a:r>
          </a:p>
        </p:txBody>
      </p:sp>
      <p:sp>
        <p:nvSpPr>
          <p:cNvPr id="4" name="Slide Number Placeholder 3"/>
          <p:cNvSpPr>
            <a:spLocks noGrp="1"/>
          </p:cNvSpPr>
          <p:nvPr>
            <p:ph type="sldNum" sz="quarter" idx="5"/>
          </p:nvPr>
        </p:nvSpPr>
        <p:spPr/>
        <p:txBody>
          <a:bodyPr/>
          <a:lstStyle/>
          <a:p>
            <a:fld id="{C1C080FE-C3E8-1A42-8535-8123EBC48D02}" type="slidenum">
              <a:rPr lang="en-US" smtClean="0"/>
              <a:pPr/>
              <a:t>20</a:t>
            </a:fld>
            <a:endParaRPr lang="en-US" dirty="0"/>
          </a:p>
        </p:txBody>
      </p:sp>
    </p:spTree>
    <p:extLst>
      <p:ext uri="{BB962C8B-B14F-4D97-AF65-F5344CB8AC3E}">
        <p14:creationId xmlns:p14="http://schemas.microsoft.com/office/powerpoint/2010/main" val="354014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Light" panose="020F03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90728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C3371C-F42A-D34A-9DE9-1A762A796C65}" type="slidenum">
              <a:rPr lang="en-US" smtClean="0"/>
              <a:t>5</a:t>
            </a:fld>
            <a:endParaRPr lang="en-US"/>
          </a:p>
        </p:txBody>
      </p:sp>
    </p:spTree>
    <p:extLst>
      <p:ext uri="{BB962C8B-B14F-4D97-AF65-F5344CB8AC3E}">
        <p14:creationId xmlns:p14="http://schemas.microsoft.com/office/powerpoint/2010/main" val="54129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rgbClr val="000000"/>
                </a:solidFill>
                <a:effectLst/>
                <a:latin typeface="IBM Plex Sans Condensed" panose="020B0506050203000203" pitchFamily="34" charset="77"/>
              </a:rPr>
              <a:t>Facilitator notes:</a:t>
            </a:r>
          </a:p>
          <a:p>
            <a:pPr marL="0" indent="0">
              <a:buNone/>
            </a:pPr>
            <a:endParaRPr lang="en-US" dirty="0">
              <a:solidFill>
                <a:srgbClr val="000000"/>
              </a:solidFill>
              <a:effectLst/>
              <a:latin typeface="IBM Plex Sans Condensed" panose="020B0506050203000203" pitchFamily="34" charset="77"/>
            </a:endParaRPr>
          </a:p>
          <a:p>
            <a:pPr marL="0" indent="0">
              <a:buNone/>
            </a:pPr>
            <a:r>
              <a:rPr lang="en-US" dirty="0">
                <a:solidFill>
                  <a:srgbClr val="000000"/>
                </a:solidFill>
                <a:effectLst/>
                <a:highlight>
                  <a:srgbClr val="FFFF00"/>
                </a:highlight>
                <a:latin typeface="IBM Plex Sans Condensed" panose="020B0506050203000203" pitchFamily="34" charset="77"/>
              </a:rPr>
              <a:t>Success</a:t>
            </a:r>
          </a:p>
          <a:p>
            <a:r>
              <a:rPr lang="en-US" dirty="0">
                <a:solidFill>
                  <a:srgbClr val="000000"/>
                </a:solidFill>
                <a:effectLst/>
                <a:highlight>
                  <a:srgbClr val="FFFF00"/>
                </a:highlight>
                <a:latin typeface="IBM Plex Sans Condensed" panose="020B0506050203000203" pitchFamily="34" charset="77"/>
              </a:rPr>
              <a:t>You understand and have captured: the motivation to work with IBM, what you want to achieve, context related to what is driving the client</a:t>
            </a:r>
          </a:p>
          <a:p>
            <a:endParaRPr lang="en-US" dirty="0">
              <a:solidFill>
                <a:srgbClr val="000000"/>
              </a:solidFill>
              <a:effectLst/>
              <a:highlight>
                <a:srgbClr val="FFFF00"/>
              </a:highlight>
              <a:latin typeface="IBM Plex Sans Condensed" panose="020B0506050203000203" pitchFamily="34"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highlight>
                <a:srgbClr val="FFFF00"/>
              </a:highlight>
              <a:latin typeface="IBM Plex Sans Condensed" panose="020B0506050203000203" pitchFamily="34" charset="77"/>
            </a:endParaRPr>
          </a:p>
          <a:p>
            <a:pPr marL="0" indent="0">
              <a:buNone/>
            </a:pPr>
            <a:r>
              <a:rPr lang="en-US" dirty="0">
                <a:solidFill>
                  <a:srgbClr val="000000"/>
                </a:solidFill>
                <a:effectLst/>
                <a:highlight>
                  <a:srgbClr val="FFFF00"/>
                </a:highlight>
                <a:latin typeface="IBM Plex Sans Condensed" panose="020B0506050203000203" pitchFamily="34" charset="77"/>
              </a:rPr>
              <a:t>Tips</a:t>
            </a:r>
          </a:p>
          <a:p>
            <a:r>
              <a:rPr lang="en-US" dirty="0">
                <a:solidFill>
                  <a:srgbClr val="000000"/>
                </a:solidFill>
                <a:effectLst/>
                <a:highlight>
                  <a:srgbClr val="FFFF00"/>
                </a:highlight>
                <a:latin typeface="IBM Plex Sans Condensed" panose="020B0506050203000203" pitchFamily="34" charset="77"/>
              </a:rPr>
              <a:t>Be specific and clear with what you capture. Be brief but write enough that you will be able to remember the intent later. There should be enough detail that you can explain the team's work to a new person or partner who might join the team later or someone you need to whom you need to present the team's work.</a:t>
            </a:r>
          </a:p>
          <a:p>
            <a:endParaRPr lang="en-US" dirty="0">
              <a:solidFill>
                <a:srgbClr val="000000"/>
              </a:solidFill>
              <a:effectLst/>
              <a:highlight>
                <a:srgbClr val="FFFF00"/>
              </a:highlight>
              <a:latin typeface="IBM Plex Sans Condensed" panose="020B0506050203000203" pitchFamily="34" charset="77"/>
            </a:endParaRPr>
          </a:p>
          <a:p>
            <a:r>
              <a:rPr lang="en-US" dirty="0">
                <a:solidFill>
                  <a:srgbClr val="000000"/>
                </a:solidFill>
                <a:effectLst/>
                <a:highlight>
                  <a:srgbClr val="FFFF00"/>
                </a:highlight>
                <a:latin typeface="IBM Plex Sans Condensed" panose="020B0506050203000203" pitchFamily="34" charset="77"/>
              </a:rPr>
              <a:t>Tips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highlight>
                  <a:srgbClr val="FFFF00"/>
                </a:highlight>
                <a:latin typeface="IBM Plex Sans Condensed" panose="020B0506050203000203" pitchFamily="34" charset="77"/>
              </a:rPr>
              <a:t>Populate the board before the session with what you know individually or as a team. Use that as a starting point for conversation and add clarity and details in the session.</a:t>
            </a:r>
          </a:p>
          <a:p>
            <a:endParaRPr lang="en-US" dirty="0">
              <a:solidFill>
                <a:srgbClr val="000000"/>
              </a:solidFill>
              <a:effectLst/>
              <a:latin typeface="IBM Plex Sans Condensed" panose="020B0506050203000203" pitchFamily="34" charset="77"/>
            </a:endParaRPr>
          </a:p>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6</a:t>
            </a:fld>
            <a:endParaRPr lang="en-US"/>
          </a:p>
        </p:txBody>
      </p:sp>
    </p:spTree>
    <p:extLst>
      <p:ext uri="{BB962C8B-B14F-4D97-AF65-F5344CB8AC3E}">
        <p14:creationId xmlns:p14="http://schemas.microsoft.com/office/powerpoint/2010/main" val="137215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endParaRPr lang="en-US" dirty="0"/>
          </a:p>
          <a:p>
            <a:r>
              <a:rPr lang="en-US" sz="1200" dirty="0">
                <a:solidFill>
                  <a:srgbClr val="000000"/>
                </a:solidFill>
                <a:effectLst/>
                <a:latin typeface="Helvetica" pitchFamily="2" charset="0"/>
              </a:rPr>
              <a:t>People / end users whose experience you’d like to improve:</a:t>
            </a:r>
          </a:p>
          <a:p>
            <a:pPr marL="285750" indent="-285750">
              <a:buFont typeface="Arial" panose="020B0604020202020204" pitchFamily="34" charset="0"/>
              <a:buChar char="•"/>
            </a:pPr>
            <a:r>
              <a:rPr lang="en-US" sz="1200" dirty="0">
                <a:solidFill>
                  <a:srgbClr val="000000"/>
                </a:solidFill>
                <a:effectLst/>
                <a:latin typeface="Helvetica" pitchFamily="2" charset="0"/>
              </a:rPr>
              <a:t>customers</a:t>
            </a:r>
          </a:p>
          <a:p>
            <a:pPr marL="285750" indent="-285750">
              <a:buFont typeface="Arial" panose="020B0604020202020204" pitchFamily="34" charset="0"/>
              <a:buChar char="•"/>
            </a:pPr>
            <a:r>
              <a:rPr lang="en-US" sz="1200" dirty="0">
                <a:solidFill>
                  <a:srgbClr val="000000"/>
                </a:solidFill>
                <a:effectLst/>
                <a:latin typeface="Helvetica" pitchFamily="2" charset="0"/>
              </a:rPr>
              <a:t>external partners</a:t>
            </a:r>
          </a:p>
          <a:p>
            <a:pPr marL="285750" indent="-285750">
              <a:buFont typeface="Arial" panose="020B0604020202020204" pitchFamily="34" charset="0"/>
              <a:buChar char="•"/>
            </a:pPr>
            <a:r>
              <a:rPr lang="en-US" sz="1200" dirty="0">
                <a:solidFill>
                  <a:srgbClr val="000000"/>
                </a:solidFill>
                <a:effectLst/>
                <a:latin typeface="Helvetica" pitchFamily="2" charset="0"/>
              </a:rPr>
              <a:t>internal stakeholders</a:t>
            </a:r>
          </a:p>
          <a:p>
            <a:endParaRPr lang="en-US" sz="1200" dirty="0">
              <a:solidFill>
                <a:srgbClr val="000000"/>
              </a:solidFill>
              <a:effectLst/>
              <a:latin typeface="Helvetica" pitchFamily="2" charset="0"/>
            </a:endParaRPr>
          </a:p>
          <a:p>
            <a:r>
              <a:rPr lang="en-US" sz="1200" dirty="0">
                <a:solidFill>
                  <a:srgbClr val="000000"/>
                </a:solidFill>
                <a:effectLst/>
                <a:latin typeface="Helvetica" pitchFamily="2" charset="0"/>
              </a:rPr>
              <a:t>Problems your teams are facing and future opportunities:</a:t>
            </a:r>
          </a:p>
          <a:p>
            <a:pPr marL="285750" indent="-285750">
              <a:buFont typeface="Arial" panose="020B0604020202020204" pitchFamily="34" charset="0"/>
              <a:buChar char="•"/>
            </a:pPr>
            <a:r>
              <a:rPr lang="en-US" sz="1200" dirty="0">
                <a:solidFill>
                  <a:srgbClr val="000000"/>
                </a:solidFill>
                <a:effectLst/>
                <a:latin typeface="Helvetica" pitchFamily="2" charset="0"/>
              </a:rPr>
              <a:t>customer satisfaction </a:t>
            </a:r>
          </a:p>
          <a:p>
            <a:pPr marL="285750" indent="-285750">
              <a:buFont typeface="Arial" panose="020B0604020202020204" pitchFamily="34" charset="0"/>
              <a:buChar char="•"/>
            </a:pPr>
            <a:r>
              <a:rPr lang="en-US" sz="1200" dirty="0">
                <a:solidFill>
                  <a:srgbClr val="000000"/>
                </a:solidFill>
                <a:effectLst/>
                <a:latin typeface="Helvetica" pitchFamily="2" charset="0"/>
              </a:rPr>
              <a:t>churn or employee satisfaction</a:t>
            </a:r>
          </a:p>
          <a:p>
            <a:pPr marL="285750" indent="-285750">
              <a:buFont typeface="Arial" panose="020B0604020202020204" pitchFamily="34" charset="0"/>
              <a:buChar char="•"/>
            </a:pPr>
            <a:r>
              <a:rPr lang="en-US" sz="1200" dirty="0">
                <a:solidFill>
                  <a:srgbClr val="000000"/>
                </a:solidFill>
                <a:effectLst/>
                <a:latin typeface="Helvetica" pitchFamily="2" charset="0"/>
              </a:rPr>
              <a:t>technical challenges</a:t>
            </a:r>
          </a:p>
          <a:p>
            <a:pPr marL="285750" indent="-285750">
              <a:buFont typeface="Arial" panose="020B0604020202020204" pitchFamily="34" charset="0"/>
              <a:buChar char="•"/>
            </a:pPr>
            <a:r>
              <a:rPr lang="en-US" sz="1200" dirty="0">
                <a:solidFill>
                  <a:srgbClr val="000000"/>
                </a:solidFill>
                <a:effectLst/>
                <a:latin typeface="Helvetica" pitchFamily="2" charset="0"/>
              </a:rPr>
              <a:t>operational drag</a:t>
            </a:r>
          </a:p>
          <a:p>
            <a:endParaRPr lang="en-US" dirty="0"/>
          </a:p>
          <a:p>
            <a:r>
              <a:rPr lang="en-US" dirty="0"/>
              <a:t>You can use sticky notes on whiteboards or just have the group write these on the whiteboard</a:t>
            </a:r>
          </a:p>
          <a:p>
            <a:endParaRPr lang="en-US" dirty="0"/>
          </a:p>
          <a:p>
            <a:r>
              <a:rPr lang="en-US" dirty="0"/>
              <a:t>What holds company or users back? What are they struggling with?</a:t>
            </a:r>
          </a:p>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7</a:t>
            </a:fld>
            <a:endParaRPr lang="en-US"/>
          </a:p>
        </p:txBody>
      </p:sp>
    </p:spTree>
    <p:extLst>
      <p:ext uri="{BB962C8B-B14F-4D97-AF65-F5344CB8AC3E}">
        <p14:creationId xmlns:p14="http://schemas.microsoft.com/office/powerpoint/2010/main" val="229493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Faciitator</a:t>
            </a:r>
            <a:r>
              <a:rPr lang="en-US" dirty="0"/>
              <a:t> notes:</a:t>
            </a:r>
          </a:p>
          <a:p>
            <a:endParaRPr lang="en-US" dirty="0"/>
          </a:p>
          <a:p>
            <a:pPr marL="0" indent="0">
              <a:buNone/>
            </a:pPr>
            <a:r>
              <a:rPr lang="en-US" sz="1200" dirty="0">
                <a:solidFill>
                  <a:srgbClr val="000000"/>
                </a:solidFill>
                <a:effectLst/>
                <a:latin typeface="IBM Plex Sans" panose="020B0503050203000203" pitchFamily="34" charset="0"/>
              </a:rPr>
              <a:t>Success</a:t>
            </a:r>
          </a:p>
          <a:p>
            <a:r>
              <a:rPr lang="en-US" sz="1200" dirty="0">
                <a:solidFill>
                  <a:srgbClr val="000000"/>
                </a:solidFill>
                <a:effectLst/>
                <a:latin typeface="IBM Plex Sans" panose="020B0503050203000203" pitchFamily="34" charset="0"/>
              </a:rPr>
              <a:t>You identified the effort required to deliver the goals, the value that will be derived by completing each one, so that you can prioritize the efforts based on benefits that are most valued by the team.</a:t>
            </a:r>
            <a:endParaRPr lang="en-US" dirty="0"/>
          </a:p>
          <a:p>
            <a:endParaRPr lang="en-US" dirty="0"/>
          </a:p>
          <a:p>
            <a:pPr marL="0" indent="0">
              <a:buNone/>
            </a:pPr>
            <a:r>
              <a:rPr lang="en-US" dirty="0">
                <a:solidFill>
                  <a:srgbClr val="000000"/>
                </a:solidFill>
                <a:effectLst/>
                <a:latin typeface="IBM Plex Sans Condensed" panose="020B0506050203000203" pitchFamily="34" charset="77"/>
              </a:rPr>
              <a:t>Tips</a:t>
            </a:r>
          </a:p>
          <a:p>
            <a:r>
              <a:rPr lang="en-US" dirty="0">
                <a:solidFill>
                  <a:srgbClr val="000000"/>
                </a:solidFill>
                <a:effectLst/>
                <a:latin typeface="IBM Plex Sans Condensed" panose="020B0506050203000203" pitchFamily="34" charset="77"/>
              </a:rPr>
              <a:t>When you start to discuss the details, you might define distinct efforts required to achieve one goal, so you list each effort in a separate row. On the other hand, addressing one challenge may lead to multiple benefits, those can be listed in the same row. </a:t>
            </a:r>
          </a:p>
          <a:p>
            <a:r>
              <a:rPr lang="en-US" dirty="0">
                <a:solidFill>
                  <a:srgbClr val="000000"/>
                </a:solidFill>
                <a:effectLst/>
                <a:latin typeface="IBM Plex Sans Condensed" panose="020B0506050203000203" pitchFamily="34" charset="77"/>
              </a:rPr>
              <a:t>If multiple roles are impacted by the goal, they might be listed in separate rows and separate processes. </a:t>
            </a:r>
          </a:p>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8</a:t>
            </a:fld>
            <a:endParaRPr lang="en-US"/>
          </a:p>
        </p:txBody>
      </p:sp>
    </p:spTree>
    <p:extLst>
      <p:ext uri="{BB962C8B-B14F-4D97-AF65-F5344CB8AC3E}">
        <p14:creationId xmlns:p14="http://schemas.microsoft.com/office/powerpoint/2010/main" val="6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IBMPlexSans Light" panose="020B0503050203000203" pitchFamily="34" charset="0"/>
              </a:rPr>
              <a:t>Facilitator Notes:</a:t>
            </a:r>
          </a:p>
          <a:p>
            <a:endParaRPr lang="en-US" b="0" i="0" dirty="0">
              <a:solidFill>
                <a:srgbClr val="000000"/>
              </a:solidFill>
              <a:effectLst/>
              <a:latin typeface="IBMPlexSans Light" panose="020B0503050203000203" pitchFamily="34" charset="0"/>
            </a:endParaRPr>
          </a:p>
          <a:p>
            <a:r>
              <a:rPr lang="en-US" b="0" i="0" dirty="0">
                <a:solidFill>
                  <a:srgbClr val="000000"/>
                </a:solidFill>
                <a:effectLst/>
                <a:latin typeface="IBMPlexSans Light" panose="020B0503050203000203" pitchFamily="34" charset="0"/>
              </a:rPr>
              <a:t>What is the problem that needs to be solved? What situation needs to be improved? For what role?</a:t>
            </a:r>
          </a:p>
          <a:p>
            <a:endParaRPr lang="en-US" b="0" i="0" dirty="0">
              <a:solidFill>
                <a:srgbClr val="000000"/>
              </a:solidFill>
              <a:effectLst/>
              <a:latin typeface="IBMPlexSans Light" panose="020B0503050203000203" pitchFamily="34" charset="0"/>
            </a:endParaRPr>
          </a:p>
          <a:p>
            <a:r>
              <a:rPr lang="en-US" dirty="0">
                <a:highlight>
                  <a:srgbClr val="FFFF00"/>
                </a:highlight>
              </a:rPr>
              <a:t>Do you need a value stream mapping exercise to identify the</a:t>
            </a:r>
          </a:p>
          <a:p>
            <a:r>
              <a:rPr lang="en-US" dirty="0">
                <a:highlight>
                  <a:srgbClr val="FFFF00"/>
                </a:highlight>
              </a:rPr>
              <a:t>bottlenecks in the process? </a:t>
            </a:r>
          </a:p>
          <a:p>
            <a:r>
              <a:rPr lang="en-US" dirty="0">
                <a:highlight>
                  <a:srgbClr val="FFFF00"/>
                </a:highlight>
              </a:rPr>
              <a:t>https://</a:t>
            </a:r>
            <a:r>
              <a:rPr lang="en-US" dirty="0" err="1">
                <a:highlight>
                  <a:srgbClr val="FFFF00"/>
                </a:highlight>
              </a:rPr>
              <a:t>www.ibm.com</a:t>
            </a:r>
            <a:r>
              <a:rPr lang="en-US" dirty="0">
                <a:highlight>
                  <a:srgbClr val="FFFF00"/>
                </a:highlight>
              </a:rPr>
              <a:t>/garage/method/practices/discover/</a:t>
            </a:r>
            <a:r>
              <a:rPr lang="en-US" dirty="0" err="1">
                <a:highlight>
                  <a:srgbClr val="FFFF00"/>
                </a:highlight>
              </a:rPr>
              <a:t>practice_value_stream_mapping</a:t>
            </a:r>
            <a:r>
              <a:rPr lang="en-US" dirty="0">
                <a:highlight>
                  <a:srgbClr val="FFFF00"/>
                </a:highlight>
              </a:rPr>
              <a:t>/</a:t>
            </a:r>
          </a:p>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9</a:t>
            </a:fld>
            <a:endParaRPr lang="en-US"/>
          </a:p>
        </p:txBody>
      </p:sp>
    </p:spTree>
    <p:extLst>
      <p:ext uri="{BB962C8B-B14F-4D97-AF65-F5344CB8AC3E}">
        <p14:creationId xmlns:p14="http://schemas.microsoft.com/office/powerpoint/2010/main" val="141075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endParaRPr lang="en-US" dirty="0"/>
          </a:p>
          <a:p>
            <a:pPr marL="0" indent="0">
              <a:buNone/>
            </a:pPr>
            <a:r>
              <a:rPr lang="en-US" sz="1200" dirty="0"/>
              <a:t>Tips</a:t>
            </a:r>
          </a:p>
          <a:p>
            <a:r>
              <a:rPr lang="en-US" sz="1200" dirty="0"/>
              <a:t>Sometimes use cases fall to the backlog because they are more similar to another initiative than the team realized and you have accidentally "split the vote." If you have no clear winners, review your list and see if some use cases should be grouped. </a:t>
            </a:r>
          </a:p>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t>10</a:t>
            </a:fld>
            <a:endParaRPr lang="en-US"/>
          </a:p>
        </p:txBody>
      </p:sp>
    </p:spTree>
    <p:extLst>
      <p:ext uri="{BB962C8B-B14F-4D97-AF65-F5344CB8AC3E}">
        <p14:creationId xmlns:p14="http://schemas.microsoft.com/office/powerpoint/2010/main" val="1329783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080FE-C3E8-1A42-8535-8123EBC48D02}" type="slidenum">
              <a:rPr lang="en-US" smtClean="0"/>
              <a:pPr/>
              <a:t>11</a:t>
            </a:fld>
            <a:endParaRPr lang="en-US" dirty="0"/>
          </a:p>
        </p:txBody>
      </p:sp>
    </p:spTree>
    <p:extLst>
      <p:ext uri="{BB962C8B-B14F-4D97-AF65-F5344CB8AC3E}">
        <p14:creationId xmlns:p14="http://schemas.microsoft.com/office/powerpoint/2010/main" val="6458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96FF-9ED1-B52D-2CC1-C11868778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A8AB1B-C950-1879-2E2C-233F08CCB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03112-1E79-8CDB-9E28-749B8E7242C8}"/>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5" name="Footer Placeholder 4">
            <a:extLst>
              <a:ext uri="{FF2B5EF4-FFF2-40B4-BE49-F238E27FC236}">
                <a16:creationId xmlns:a16="http://schemas.microsoft.com/office/drawing/2014/main" id="{BDC10579-22E1-503A-ECBE-AEA36DD45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231-6D36-2E99-C606-DB6ABF83C67A}"/>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220553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C2A-35EE-D7B2-4C45-DABCBC729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9CE1-7255-00CC-B448-8F74B1644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9E708-BE8D-E3D3-DDF1-E1D3B4C05081}"/>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5" name="Footer Placeholder 4">
            <a:extLst>
              <a:ext uri="{FF2B5EF4-FFF2-40B4-BE49-F238E27FC236}">
                <a16:creationId xmlns:a16="http://schemas.microsoft.com/office/drawing/2014/main" id="{19AD75B9-A9A9-3C18-A32A-CC82199F2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7C386-532D-902C-33A2-9537C1AA0E84}"/>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364487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6E3A8-0BC1-C64D-F3D4-FC3D33FF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0C090-7E2B-2A1A-4E7C-DC250AF55F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5E27D-EB9C-88F8-80B6-DEE540B04C39}"/>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5" name="Footer Placeholder 4">
            <a:extLst>
              <a:ext uri="{FF2B5EF4-FFF2-40B4-BE49-F238E27FC236}">
                <a16:creationId xmlns:a16="http://schemas.microsoft.com/office/drawing/2014/main" id="{373EE73D-12E2-B72E-BDD6-45F7F919F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AACB9-8BC2-D809-EA65-580B15D9DA5F}"/>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1937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split background)">
    <p:bg>
      <p:bgPr>
        <a:solidFill>
          <a:srgbClr val="000000"/>
        </a:solidFill>
        <a:effectLst/>
      </p:bgPr>
    </p:bg>
    <p:spTree>
      <p:nvGrpSpPr>
        <p:cNvPr id="1" name=""/>
        <p:cNvGrpSpPr/>
        <p:nvPr/>
      </p:nvGrpSpPr>
      <p:grpSpPr>
        <a:xfrm>
          <a:off x="0" y="0"/>
          <a:ext cx="0" cy="0"/>
          <a:chOff x="0" y="0"/>
          <a:chExt cx="0" cy="0"/>
        </a:xfrm>
      </p:grpSpPr>
      <p:grpSp>
        <p:nvGrpSpPr>
          <p:cNvPr id="528" name="Group 1"/>
          <p:cNvGrpSpPr/>
          <p:nvPr/>
        </p:nvGrpSpPr>
        <p:grpSpPr>
          <a:xfrm>
            <a:off x="-146307" y="-146474"/>
            <a:ext cx="12485628" cy="7152641"/>
            <a:chOff x="0" y="0"/>
            <a:chExt cx="24971254" cy="14305280"/>
          </a:xfrm>
        </p:grpSpPr>
        <p:grpSp>
          <p:nvGrpSpPr>
            <p:cNvPr id="495" name="Group 59"/>
            <p:cNvGrpSpPr/>
            <p:nvPr/>
          </p:nvGrpSpPr>
          <p:grpSpPr>
            <a:xfrm>
              <a:off x="903906" y="-1"/>
              <a:ext cx="23164620" cy="243842"/>
              <a:chOff x="0" y="0"/>
              <a:chExt cx="23164618" cy="243840"/>
            </a:xfrm>
          </p:grpSpPr>
          <p:sp>
            <p:nvSpPr>
              <p:cNvPr id="484"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5"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6"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7"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8"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9"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0"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1"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2"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3"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4"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07" name="Group 60"/>
            <p:cNvGrpSpPr/>
            <p:nvPr/>
          </p:nvGrpSpPr>
          <p:grpSpPr>
            <a:xfrm>
              <a:off x="903906" y="14061440"/>
              <a:ext cx="23164620" cy="243841"/>
              <a:chOff x="0" y="0"/>
              <a:chExt cx="23164618" cy="243840"/>
            </a:xfrm>
          </p:grpSpPr>
          <p:sp>
            <p:nvSpPr>
              <p:cNvPr id="496"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7"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8"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9"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0"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1"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2"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3"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4"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5"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6"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17" name="Group 61"/>
            <p:cNvGrpSpPr/>
            <p:nvPr/>
          </p:nvGrpSpPr>
          <p:grpSpPr>
            <a:xfrm>
              <a:off x="-1" y="926930"/>
              <a:ext cx="243842" cy="12438551"/>
              <a:chOff x="0" y="0"/>
              <a:chExt cx="243840" cy="12438549"/>
            </a:xfrm>
          </p:grpSpPr>
          <p:sp>
            <p:nvSpPr>
              <p:cNvPr id="508"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9"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0"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1"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2"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3"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4"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5"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6"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27" name="Group 62"/>
            <p:cNvGrpSpPr/>
            <p:nvPr/>
          </p:nvGrpSpPr>
          <p:grpSpPr>
            <a:xfrm>
              <a:off x="24727414" y="926930"/>
              <a:ext cx="243841" cy="12435842"/>
              <a:chOff x="0" y="0"/>
              <a:chExt cx="243840" cy="12435840"/>
            </a:xfrm>
          </p:grpSpPr>
          <p:sp>
            <p:nvSpPr>
              <p:cNvPr id="518"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9"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0"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1"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2"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3"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4"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5"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6"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sp>
        <p:nvSpPr>
          <p:cNvPr id="529" name="Title Text"/>
          <p:cNvSpPr txBox="1">
            <a:spLocks noGrp="1"/>
          </p:cNvSpPr>
          <p:nvPr>
            <p:ph type="title"/>
          </p:nvPr>
        </p:nvSpPr>
        <p:spPr>
          <a:xfrm>
            <a:off x="280417" y="249767"/>
            <a:ext cx="5522886" cy="5726177"/>
          </a:xfrm>
          <a:prstGeom prst="rect">
            <a:avLst/>
          </a:prstGeom>
        </p:spPr>
        <p:txBody>
          <a:bodyPr lIns="0" tIns="0" rIns="0" bIns="0"/>
          <a:lstStyle>
            <a:lvl1pPr defTabSz="1219200">
              <a:lnSpc>
                <a:spcPct val="90000"/>
              </a:lnSpc>
              <a:defRPr sz="3200" b="0" spc="0">
                <a:solidFill>
                  <a:srgbClr val="FFFFFF"/>
                </a:solidFill>
                <a:latin typeface="Arial"/>
                <a:ea typeface="Arial"/>
                <a:cs typeface="Arial"/>
                <a:sym typeface="Arial"/>
              </a:defRPr>
            </a:lvl1pPr>
          </a:lstStyle>
          <a:p>
            <a:r>
              <a:t>Title Text</a:t>
            </a:r>
          </a:p>
        </p:txBody>
      </p:sp>
      <p:sp>
        <p:nvSpPr>
          <p:cNvPr id="530" name="Cool gray 10 rectangle"/>
          <p:cNvSpPr/>
          <p:nvPr/>
        </p:nvSpPr>
        <p:spPr>
          <a:xfrm>
            <a:off x="6096000" y="-1"/>
            <a:ext cx="6096000" cy="6858001"/>
          </a:xfrm>
          <a:prstGeom prst="rect">
            <a:avLst/>
          </a:prstGeom>
          <a:solidFill>
            <a:srgbClr val="FFFFFF"/>
          </a:solidFill>
          <a:ln w="12700">
            <a:miter lim="400000"/>
          </a:ln>
        </p:spPr>
        <p:txBody>
          <a:bodyPr lIns="48000" tIns="48000" rIns="48000" bIns="48000" anchor="ctr"/>
          <a:lstStyle/>
          <a:p>
            <a:pPr defTabSz="914644">
              <a:defRPr sz="3200" b="1">
                <a:solidFill>
                  <a:srgbClr val="FFFFFF"/>
                </a:solidFill>
                <a:latin typeface="Arial"/>
                <a:ea typeface="Arial"/>
                <a:cs typeface="Arial"/>
                <a:sym typeface="Arial"/>
              </a:defRPr>
            </a:pPr>
            <a:endParaRPr sz="1600"/>
          </a:p>
        </p:txBody>
      </p:sp>
      <p:sp>
        <p:nvSpPr>
          <p:cNvPr id="531" name="Body Level One…"/>
          <p:cNvSpPr txBox="1">
            <a:spLocks noGrp="1"/>
          </p:cNvSpPr>
          <p:nvPr>
            <p:ph type="body" sz="half" idx="1"/>
          </p:nvPr>
        </p:nvSpPr>
        <p:spPr>
          <a:xfrm>
            <a:off x="6388608" y="280924"/>
            <a:ext cx="5498593" cy="5726177"/>
          </a:xfrm>
          <a:prstGeom prst="rect">
            <a:avLst/>
          </a:prstGeom>
        </p:spPr>
        <p:txBody>
          <a:bodyPr lIns="0" tIns="0" rIns="0" bIns="0"/>
          <a:lstStyle>
            <a:lvl1pPr marL="0" indent="0" defTabSz="1219200">
              <a:lnSpc>
                <a:spcPct val="100000"/>
              </a:lnSpc>
              <a:spcBef>
                <a:spcPts val="1450"/>
              </a:spcBef>
              <a:buSzTx/>
              <a:buNone/>
              <a:defRPr sz="1800">
                <a:latin typeface="Arial"/>
                <a:ea typeface="Arial"/>
                <a:cs typeface="Arial"/>
                <a:sym typeface="Arial"/>
              </a:defRPr>
            </a:lvl1pPr>
            <a:lvl2pPr marL="222233" indent="-223375" defTabSz="1219200">
              <a:lnSpc>
                <a:spcPct val="100000"/>
              </a:lnSpc>
              <a:spcBef>
                <a:spcPts val="1450"/>
              </a:spcBef>
              <a:buSzPct val="100000"/>
              <a:buChar char="–"/>
              <a:defRPr sz="1800">
                <a:latin typeface="Arial"/>
                <a:ea typeface="Arial"/>
                <a:cs typeface="Arial"/>
                <a:sym typeface="Arial"/>
              </a:defRPr>
            </a:lvl2pPr>
            <a:lvl3pPr marL="307959" indent="-223375" defTabSz="1219200">
              <a:lnSpc>
                <a:spcPct val="100000"/>
              </a:lnSpc>
              <a:spcBef>
                <a:spcPts val="1450"/>
              </a:spcBef>
              <a:buSzPct val="100000"/>
              <a:defRPr sz="1800">
                <a:latin typeface="Arial"/>
                <a:ea typeface="Arial"/>
                <a:cs typeface="Arial"/>
                <a:sym typeface="Arial"/>
              </a:defRPr>
            </a:lvl3pPr>
            <a:lvl4pPr marL="450836" indent="-223375" defTabSz="1219200">
              <a:lnSpc>
                <a:spcPct val="100000"/>
              </a:lnSpc>
              <a:spcBef>
                <a:spcPts val="1450"/>
              </a:spcBef>
              <a:buSzPct val="100000"/>
              <a:buChar char="–"/>
              <a:defRPr sz="1800">
                <a:latin typeface="Arial"/>
                <a:ea typeface="Arial"/>
                <a:cs typeface="Arial"/>
                <a:sym typeface="Arial"/>
              </a:defRPr>
            </a:lvl4pPr>
            <a:lvl5pPr marL="538149" indent="-223375" defTabSz="1219200">
              <a:lnSpc>
                <a:spcPct val="100000"/>
              </a:lnSpc>
              <a:spcBef>
                <a:spcPts val="1450"/>
              </a:spcBef>
              <a:buSzPct val="100000"/>
              <a:buChar char="»"/>
              <a:defRPr sz="18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32" name="Slide Number"/>
          <p:cNvSpPr txBox="1">
            <a:spLocks noGrp="1"/>
          </p:cNvSpPr>
          <p:nvPr>
            <p:ph type="sldNum" sz="quarter" idx="2"/>
          </p:nvPr>
        </p:nvSpPr>
        <p:spPr>
          <a:xfrm>
            <a:off x="11767750" y="6439503"/>
            <a:ext cx="119361" cy="110977"/>
          </a:xfrm>
          <a:prstGeom prst="rect">
            <a:avLst/>
          </a:prstGeom>
        </p:spPr>
        <p:txBody>
          <a:bodyPr lIns="0" tIns="0" rIns="0" bIns="0" anchor="ctr"/>
          <a:lstStyle>
            <a:lvl1pPr algn="r" defTabSz="914644">
              <a:defRPr sz="800">
                <a:latin typeface="Arial"/>
                <a:ea typeface="Arial"/>
                <a:cs typeface="Arial"/>
                <a:sym typeface="Arial"/>
              </a:defRPr>
            </a:lvl1pPr>
          </a:lstStyle>
          <a:p>
            <a:fld id="{86CB4B4D-7CA3-9044-876B-883B54F8677D}" type="slidenum">
              <a:t>‹#›</a:t>
            </a:fld>
            <a:endParaRPr/>
          </a:p>
        </p:txBody>
      </p:sp>
      <p:grpSp>
        <p:nvGrpSpPr>
          <p:cNvPr id="573" name="Group"/>
          <p:cNvGrpSpPr/>
          <p:nvPr/>
        </p:nvGrpSpPr>
        <p:grpSpPr>
          <a:xfrm>
            <a:off x="-146307" y="-146474"/>
            <a:ext cx="12485628" cy="7152641"/>
            <a:chOff x="0" y="0"/>
            <a:chExt cx="24971254" cy="14305280"/>
          </a:xfrm>
        </p:grpSpPr>
        <p:sp>
          <p:nvSpPr>
            <p:cNvPr id="533"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4"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5"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6"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7"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8"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9"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0"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1"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2"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3"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4"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5"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6"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7"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8"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9"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0"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1"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2"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3"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4"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5"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6"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7"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8"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9"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0"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1"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2"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3"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4"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5"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6"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7"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8"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9"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0"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1"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2"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grpSp>
    </p:spTree>
    <p:extLst>
      <p:ext uri="{BB962C8B-B14F-4D97-AF65-F5344CB8AC3E}">
        <p14:creationId xmlns:p14="http://schemas.microsoft.com/office/powerpoint/2010/main" val="3234267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9"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3072773" y="0"/>
            <a:ext cx="9119229"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608003" y="268224"/>
            <a:ext cx="5279196"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Date / © 2021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226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a:t>
            </a:r>
            <a:r>
              <a:rPr lang="en-US" dirty="0"/>
              <a:t>/ © 2018 IBM Corporation</a:t>
            </a:r>
          </a:p>
        </p:txBody>
      </p:sp>
    </p:spTree>
    <p:extLst>
      <p:ext uri="{BB962C8B-B14F-4D97-AF65-F5344CB8AC3E}">
        <p14:creationId xmlns:p14="http://schemas.microsoft.com/office/powerpoint/2010/main" val="11858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17C0-9745-1A3F-49CB-DDF5D0FC6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94FAA-E755-33EA-A3C3-5189F470D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EC24A-60CD-DCB2-B72A-6638B434CED4}"/>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5" name="Footer Placeholder 4">
            <a:extLst>
              <a:ext uri="{FF2B5EF4-FFF2-40B4-BE49-F238E27FC236}">
                <a16:creationId xmlns:a16="http://schemas.microsoft.com/office/drawing/2014/main" id="{9C412103-8EE4-592A-53DB-7A8F44563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87DEC-065E-26B1-7B32-7B9E79FFB3E9}"/>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99332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29A-3D96-3E9C-B5DF-6D0C0365E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37735-55A9-DF19-6590-ABF01B5C1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772CA-0A80-133F-F7C5-B1EC5F4186CC}"/>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5" name="Footer Placeholder 4">
            <a:extLst>
              <a:ext uri="{FF2B5EF4-FFF2-40B4-BE49-F238E27FC236}">
                <a16:creationId xmlns:a16="http://schemas.microsoft.com/office/drawing/2014/main" id="{0AA388FA-4CD3-B166-85B2-2E209CF5B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882DA-A62E-A00E-79FC-5F5F0423B595}"/>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34950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9120-842B-6FCC-D0EA-B66FECC4E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4285E-0CC2-6457-29DD-54AF58CE2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3066A9-3B38-33C5-0921-6C1C90CEC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B66F3-F7A1-FC64-67BC-6F9B88E6032D}"/>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6" name="Footer Placeholder 5">
            <a:extLst>
              <a:ext uri="{FF2B5EF4-FFF2-40B4-BE49-F238E27FC236}">
                <a16:creationId xmlns:a16="http://schemas.microsoft.com/office/drawing/2014/main" id="{312A9FBE-0BE5-4FC8-F586-F96F1E626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D89F0-4760-7A82-65A6-694EFEF3B51D}"/>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382260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CB60-CE26-2BF6-88B3-302FDD536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EA9F8-7E3A-0184-51B2-65311229FC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9E2ED-86E5-58BE-C0BF-D04C426EA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5F77B-C9C3-504A-0A9E-24A970729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B88EE-1A61-A9E2-52B0-7A67529E9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F7EED3-7681-9DFE-891E-D8A711EDE128}"/>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8" name="Footer Placeholder 7">
            <a:extLst>
              <a:ext uri="{FF2B5EF4-FFF2-40B4-BE49-F238E27FC236}">
                <a16:creationId xmlns:a16="http://schemas.microsoft.com/office/drawing/2014/main" id="{F84D345F-9A08-4917-EEB9-D2086E693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34F4F-A92B-48BF-095D-0BC4EABA4D9C}"/>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89329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335A-633E-52B7-62C1-492CC8AA1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45153-57A3-5C42-A972-525E4EA1D880}"/>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4" name="Footer Placeholder 3">
            <a:extLst>
              <a:ext uri="{FF2B5EF4-FFF2-40B4-BE49-F238E27FC236}">
                <a16:creationId xmlns:a16="http://schemas.microsoft.com/office/drawing/2014/main" id="{3786690B-E8E2-F79F-8CDB-54329B6DB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C1C516-3ADA-69D2-8E52-D506DBD91E51}"/>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356409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B5271-E696-9E70-E311-78FB08BCA192}"/>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3" name="Footer Placeholder 2">
            <a:extLst>
              <a:ext uri="{FF2B5EF4-FFF2-40B4-BE49-F238E27FC236}">
                <a16:creationId xmlns:a16="http://schemas.microsoft.com/office/drawing/2014/main" id="{37367463-6929-3E98-9DEB-FAB99E72B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E9F1FC-529C-F5FF-EB19-C12BE267B991}"/>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406275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36BE-F19A-93E9-504F-A7BE7521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39B8-1DC1-436B-CDDC-29F132FD1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C8AAF9-E8F9-EAA5-6AE6-7F1E801C7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621F1-C1F4-51C7-036F-FA0837D219C6}"/>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6" name="Footer Placeholder 5">
            <a:extLst>
              <a:ext uri="{FF2B5EF4-FFF2-40B4-BE49-F238E27FC236}">
                <a16:creationId xmlns:a16="http://schemas.microsoft.com/office/drawing/2014/main" id="{BFB3F744-2ACC-778D-EE1C-C2F9066B4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9F6F5-C49E-262F-2864-41F541A6AF50}"/>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406843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9D2F-0547-F821-140C-BA8F11EA0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14FAC-62AE-14B9-9CF5-0B9B43D3F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3BFF0-6284-4E79-EB03-69CDBFAA6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920CE-8F2E-85C3-41D7-FC933A17D941}"/>
              </a:ext>
            </a:extLst>
          </p:cNvPr>
          <p:cNvSpPr>
            <a:spLocks noGrp="1"/>
          </p:cNvSpPr>
          <p:nvPr>
            <p:ph type="dt" sz="half" idx="10"/>
          </p:nvPr>
        </p:nvSpPr>
        <p:spPr/>
        <p:txBody>
          <a:bodyPr/>
          <a:lstStyle/>
          <a:p>
            <a:fld id="{67D31F42-BB0D-6B46-98A1-463B68859F21}" type="datetimeFigureOut">
              <a:rPr lang="en-US" smtClean="0"/>
              <a:t>12/8/22</a:t>
            </a:fld>
            <a:endParaRPr lang="en-US"/>
          </a:p>
        </p:txBody>
      </p:sp>
      <p:sp>
        <p:nvSpPr>
          <p:cNvPr id="6" name="Footer Placeholder 5">
            <a:extLst>
              <a:ext uri="{FF2B5EF4-FFF2-40B4-BE49-F238E27FC236}">
                <a16:creationId xmlns:a16="http://schemas.microsoft.com/office/drawing/2014/main" id="{E18FE9B6-6B87-1EE8-04D9-C4502A33A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11B5C-B509-3F98-150C-3B44B9D657F8}"/>
              </a:ext>
            </a:extLst>
          </p:cNvPr>
          <p:cNvSpPr>
            <a:spLocks noGrp="1"/>
          </p:cNvSpPr>
          <p:nvPr>
            <p:ph type="sldNum" sz="quarter" idx="12"/>
          </p:nvPr>
        </p:nvSpPr>
        <p:spPr/>
        <p:txBody>
          <a:bodyPr/>
          <a:lstStyle/>
          <a:p>
            <a:fld id="{6CABF04C-5A1C-8A45-A967-998EEBA48ACF}" type="slidenum">
              <a:rPr lang="en-US" smtClean="0"/>
              <a:t>‹#›</a:t>
            </a:fld>
            <a:endParaRPr lang="en-US"/>
          </a:p>
        </p:txBody>
      </p:sp>
    </p:spTree>
    <p:extLst>
      <p:ext uri="{BB962C8B-B14F-4D97-AF65-F5344CB8AC3E}">
        <p14:creationId xmlns:p14="http://schemas.microsoft.com/office/powerpoint/2010/main" val="13668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A92A0-77F3-7275-F173-1AF957714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8E3A6-94DC-85FF-0AB2-B79B1F196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1F5A1-0146-CAFC-0B31-78CB41A5A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31F42-BB0D-6B46-98A1-463B68859F21}" type="datetimeFigureOut">
              <a:rPr lang="en-US" smtClean="0"/>
              <a:t>12/8/22</a:t>
            </a:fld>
            <a:endParaRPr lang="en-US"/>
          </a:p>
        </p:txBody>
      </p:sp>
      <p:sp>
        <p:nvSpPr>
          <p:cNvPr id="5" name="Footer Placeholder 4">
            <a:extLst>
              <a:ext uri="{FF2B5EF4-FFF2-40B4-BE49-F238E27FC236}">
                <a16:creationId xmlns:a16="http://schemas.microsoft.com/office/drawing/2014/main" id="{72B7DAD5-BA73-D9D5-E034-C0A3C2D13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F41245-2BC2-53AA-FFC4-790819F7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BF04C-5A1C-8A45-A967-998EEBA48ACF}" type="slidenum">
              <a:rPr lang="en-US" smtClean="0"/>
              <a:t>‹#›</a:t>
            </a:fld>
            <a:endParaRPr lang="en-US"/>
          </a:p>
        </p:txBody>
      </p:sp>
    </p:spTree>
    <p:extLst>
      <p:ext uri="{BB962C8B-B14F-4D97-AF65-F5344CB8AC3E}">
        <p14:creationId xmlns:p14="http://schemas.microsoft.com/office/powerpoint/2010/main" val="3273754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ges.github.ibm.com/csm-playbook/playbook/ai-apps/csm-ai-tririga#what-pain-points-does-tririga-address" TargetMode="External"/><Relationship Id="rId2" Type="http://schemas.openxmlformats.org/officeDocument/2006/relationships/hyperlink" Target="https://pages.github.ibm.com/csm-playbook/playbook/ai-apps/csm-ai-maximo#what-are-the-pain-points-that-the-maximo-application-suite-addresses" TargetMode="External"/><Relationship Id="rId1" Type="http://schemas.openxmlformats.org/officeDocument/2006/relationships/slideLayout" Target="../slideLayouts/slideLayout2.xml"/><Relationship Id="rId6" Type="http://schemas.openxmlformats.org/officeDocument/2006/relationships/hyperlink" Target="https://pages.github.ibm.com/csm-playbook/playbook/ai-apps/csm-ai-aviation-weather#use-cases" TargetMode="External"/><Relationship Id="rId5" Type="http://schemas.openxmlformats.org/officeDocument/2006/relationships/hyperlink" Target="https://pages.github.ibm.com/csm-playbook/playbook/ai-apps/csm-ai-weather-center#use-cases" TargetMode="External"/><Relationship Id="rId4" Type="http://schemas.openxmlformats.org/officeDocument/2006/relationships/hyperlink" Target="https://pages.github.ibm.com/csm-playbook/playbook/ai-apps/csm-ai-supply-chain-intelligence-suit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ages.github.ibm.com/csm-playbook/playbook/automation/csm-automation-watson-ai-ops#what-are-the-pain-points-that-cloud-pak-for-watson-aiops-addresses" TargetMode="External"/><Relationship Id="rId7" Type="http://schemas.openxmlformats.org/officeDocument/2006/relationships/hyperlink" Target="https://pages.github.ibm.com/csm-playbook/playbook/automation/csm-automation-cloud-pak-for-automation#what-are-the-pain-points-that-ibm-cloud-pak-for-business-automation-covers" TargetMode="External"/><Relationship Id="rId2" Type="http://schemas.openxmlformats.org/officeDocument/2006/relationships/hyperlink" Target="https://pages.github.ibm.com/csm-playbook/playbook/data-ai/csm-data-ai-cloud-pak-for-data#what-are-the-pain-points-that-cloud-pak-for-data-(cp4d)-addresses" TargetMode="External"/><Relationship Id="rId1" Type="http://schemas.openxmlformats.org/officeDocument/2006/relationships/slideLayout" Target="../slideLayouts/slideLayout2.xml"/><Relationship Id="rId6" Type="http://schemas.openxmlformats.org/officeDocument/2006/relationships/hyperlink" Target="https://pages.github.ibm.com/csm-playbook/playbook/automation/csm-automation-cloud-pak-for-integration#what-are-the-pain-points-that-ibm-cloud-pak-for-integration-addresses" TargetMode="External"/><Relationship Id="rId5" Type="http://schemas.openxmlformats.org/officeDocument/2006/relationships/hyperlink" Target="https://pages.github.ibm.com/csm-playbook/playbook/automation/csm-automation-turbonomic#what-are-the-pain-points-that-turbonomic-arm-addresses" TargetMode="External"/><Relationship Id="rId4" Type="http://schemas.openxmlformats.org/officeDocument/2006/relationships/hyperlink" Target="https://pages.github.ibm.com/csm-playbook/playbook/automation/csm-automation-instana#what-are-the-pain-points-that-instana-address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ges.github.ibm.com/csm-playbook/playbook/security/csm-security-guardium#what-are-the-pain-points-that-guardium-addresses" TargetMode="External"/><Relationship Id="rId7" Type="http://schemas.openxmlformats.org/officeDocument/2006/relationships/hyperlink" Target="https://pages.github.ibm.com/csm-playbook/playbook/security/csm-security-trusteer#what-are-the-pain-points-that-trusteer-addresses" TargetMode="External"/><Relationship Id="rId2" Type="http://schemas.openxmlformats.org/officeDocument/2006/relationships/hyperlink" Target="https://pages.github.ibm.com/csm-playbook/playbook/security/csm-security-qradar#what-are-the-pain-points-qradar-and-qroc-addresses" TargetMode="External"/><Relationship Id="rId1" Type="http://schemas.openxmlformats.org/officeDocument/2006/relationships/slideLayout" Target="../slideLayouts/slideLayout2.xml"/><Relationship Id="rId6" Type="http://schemas.openxmlformats.org/officeDocument/2006/relationships/hyperlink" Target="https://pages.github.ibm.com/csm-playbook/playbook/security/csm-security-maas360#what-are-the-pain-points-that-maas360-addresses" TargetMode="External"/><Relationship Id="rId5" Type="http://schemas.openxmlformats.org/officeDocument/2006/relationships/hyperlink" Target="https://pages.github.ibm.com/csm-playbook/playbook/security/csm-security-cloud-pak-for-security#what-is-cloud-pak-for-security-and-what-does-it-do" TargetMode="External"/><Relationship Id="rId4" Type="http://schemas.openxmlformats.org/officeDocument/2006/relationships/hyperlink" Target="https://pages.github.ibm.com/csm-playbook/playbook/security/csm-security-verify#what-are-the-pain-points-verify-address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csm-usecase.dal1a.cirrus.ibm.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Slide Number Placeholder"/>
          <p:cNvSpPr txBox="1">
            <a:spLocks noGrp="1"/>
          </p:cNvSpPr>
          <p:nvPr>
            <p:ph type="sldNum" sz="quarter" idx="2"/>
          </p:nvPr>
        </p:nvSpPr>
        <p:spPr>
          <a:xfrm>
            <a:off x="11823610" y="6439503"/>
            <a:ext cx="63501" cy="1109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grpSp>
        <p:nvGrpSpPr>
          <p:cNvPr id="1461" name="Group 1"/>
          <p:cNvGrpSpPr/>
          <p:nvPr/>
        </p:nvGrpSpPr>
        <p:grpSpPr>
          <a:xfrm>
            <a:off x="-146307" y="-146474"/>
            <a:ext cx="12485628" cy="7152641"/>
            <a:chOff x="0" y="0"/>
            <a:chExt cx="24971254" cy="14305280"/>
          </a:xfrm>
        </p:grpSpPr>
        <p:grpSp>
          <p:nvGrpSpPr>
            <p:cNvPr id="1428" name="Group 59"/>
            <p:cNvGrpSpPr/>
            <p:nvPr/>
          </p:nvGrpSpPr>
          <p:grpSpPr>
            <a:xfrm>
              <a:off x="903906" y="-1"/>
              <a:ext cx="23164620" cy="243842"/>
              <a:chOff x="0" y="0"/>
              <a:chExt cx="23164618" cy="243840"/>
            </a:xfrm>
          </p:grpSpPr>
          <p:sp>
            <p:nvSpPr>
              <p:cNvPr id="1417"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18"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19"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0"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1"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2"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3"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4"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5"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6"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27"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nvGrpSpPr>
            <p:cNvPr id="1440" name="Group 60"/>
            <p:cNvGrpSpPr/>
            <p:nvPr/>
          </p:nvGrpSpPr>
          <p:grpSpPr>
            <a:xfrm>
              <a:off x="903906" y="14061440"/>
              <a:ext cx="23164620" cy="243841"/>
              <a:chOff x="0" y="0"/>
              <a:chExt cx="23164618" cy="243840"/>
            </a:xfrm>
          </p:grpSpPr>
          <p:sp>
            <p:nvSpPr>
              <p:cNvPr id="1429"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0"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1"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2"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3"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4"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5"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6"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7"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8"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39"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nvGrpSpPr>
            <p:cNvPr id="1450" name="Group 61"/>
            <p:cNvGrpSpPr/>
            <p:nvPr/>
          </p:nvGrpSpPr>
          <p:grpSpPr>
            <a:xfrm>
              <a:off x="-1" y="926930"/>
              <a:ext cx="243842" cy="12438551"/>
              <a:chOff x="0" y="0"/>
              <a:chExt cx="243840" cy="12438549"/>
            </a:xfrm>
          </p:grpSpPr>
          <p:sp>
            <p:nvSpPr>
              <p:cNvPr id="1441"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2"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3"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4"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5"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6"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7"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8"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49"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nvGrpSpPr>
            <p:cNvPr id="1460" name="Group 62"/>
            <p:cNvGrpSpPr/>
            <p:nvPr/>
          </p:nvGrpSpPr>
          <p:grpSpPr>
            <a:xfrm>
              <a:off x="24727414" y="926930"/>
              <a:ext cx="243841" cy="12435842"/>
              <a:chOff x="0" y="0"/>
              <a:chExt cx="243840" cy="12435840"/>
            </a:xfrm>
          </p:grpSpPr>
          <p:sp>
            <p:nvSpPr>
              <p:cNvPr id="1451"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2"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3"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4"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5"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6"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7"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8"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sp>
            <p:nvSpPr>
              <p:cNvPr id="1459"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60960" tIns="60960" rIns="60960" bIns="60960" numCol="1" anchor="t">
                <a:noAutofit/>
              </a:bodyPr>
              <a:lstStyle/>
              <a:p>
                <a:pPr defTabSz="914644">
                  <a:defRPr sz="3400" b="1">
                    <a:solidFill>
                      <a:srgbClr val="000000"/>
                    </a:solidFill>
                    <a:latin typeface="Arial"/>
                    <a:ea typeface="Arial"/>
                    <a:cs typeface="Arial"/>
                    <a:sym typeface="Arial"/>
                  </a:defRPr>
                </a:pPr>
                <a:endParaRPr sz="1700"/>
              </a:p>
            </p:txBody>
          </p:sp>
        </p:grpSp>
      </p:grpSp>
      <p:grpSp>
        <p:nvGrpSpPr>
          <p:cNvPr id="1502" name="Group"/>
          <p:cNvGrpSpPr/>
          <p:nvPr/>
        </p:nvGrpSpPr>
        <p:grpSpPr>
          <a:xfrm>
            <a:off x="-146307" y="-146474"/>
            <a:ext cx="12485628" cy="7152641"/>
            <a:chOff x="0" y="0"/>
            <a:chExt cx="24971254" cy="14305280"/>
          </a:xfrm>
        </p:grpSpPr>
        <p:sp>
          <p:nvSpPr>
            <p:cNvPr id="1462"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3"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4"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5"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6"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7"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8"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69"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0"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1"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2"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3"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4"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5"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6"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7"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8"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79"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0"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1"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2"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3"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4"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5"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6"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7"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8"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89"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0"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1"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2"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3"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4"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5"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6"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7"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8"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499"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500"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sp>
          <p:nvSpPr>
            <p:cNvPr id="1501"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60960" tIns="60960" rIns="60960" bIns="60960" numCol="1" anchor="t">
              <a:noAutofit/>
            </a:bodyPr>
            <a:lstStyle/>
            <a:p>
              <a:pPr defTabSz="914644">
                <a:defRPr sz="3400">
                  <a:solidFill>
                    <a:srgbClr val="000000"/>
                  </a:solidFill>
                  <a:latin typeface="IBM Plex Sans Medium"/>
                  <a:ea typeface="IBM Plex Sans Medium"/>
                  <a:cs typeface="IBM Plex Sans Medium"/>
                  <a:sym typeface="IBM Plex Sans Medium"/>
                </a:defRPr>
              </a:pPr>
              <a:endParaRPr sz="1700"/>
            </a:p>
          </p:txBody>
        </p:sp>
      </p:grpSp>
      <p:pic>
        <p:nvPicPr>
          <p:cNvPr id="1504" name="logo2-04.png" descr="logo2-04.png"/>
          <p:cNvPicPr>
            <a:picLocks noChangeAspect="1"/>
          </p:cNvPicPr>
          <p:nvPr/>
        </p:nvPicPr>
        <p:blipFill>
          <a:blip r:embed="rId2"/>
          <a:stretch>
            <a:fillRect/>
          </a:stretch>
        </p:blipFill>
        <p:spPr>
          <a:xfrm>
            <a:off x="7480300" y="2936875"/>
            <a:ext cx="3327400" cy="984250"/>
          </a:xfrm>
          <a:prstGeom prst="rect">
            <a:avLst/>
          </a:prstGeom>
          <a:ln w="12700">
            <a:miter lim="400000"/>
          </a:ln>
        </p:spPr>
      </p:pic>
      <p:pic>
        <p:nvPicPr>
          <p:cNvPr id="1505" name="Picture" descr="Picture"/>
          <p:cNvPicPr>
            <a:picLocks noChangeAspect="1"/>
          </p:cNvPicPr>
          <p:nvPr/>
        </p:nvPicPr>
        <p:blipFill>
          <a:blip r:embed="rId3"/>
          <a:stretch>
            <a:fillRect/>
          </a:stretch>
        </p:blipFill>
        <p:spPr>
          <a:xfrm>
            <a:off x="379451" y="6277006"/>
            <a:ext cx="584201" cy="231615"/>
          </a:xfrm>
          <a:prstGeom prst="rect">
            <a:avLst/>
          </a:prstGeom>
          <a:ln w="12700">
            <a:miter lim="400000"/>
          </a:ln>
        </p:spPr>
      </p:pic>
      <p:sp>
        <p:nvSpPr>
          <p:cNvPr id="3" name="Title 2">
            <a:extLst>
              <a:ext uri="{FF2B5EF4-FFF2-40B4-BE49-F238E27FC236}">
                <a16:creationId xmlns:a16="http://schemas.microsoft.com/office/drawing/2014/main" id="{6498B986-4FB5-4F41-A374-4A1CE9F5D3FF}"/>
              </a:ext>
            </a:extLst>
          </p:cNvPr>
          <p:cNvSpPr>
            <a:spLocks noGrp="1"/>
          </p:cNvSpPr>
          <p:nvPr>
            <p:ph type="title"/>
          </p:nvPr>
        </p:nvSpPr>
        <p:spPr/>
        <p:txBody>
          <a:bodyPr/>
          <a:lstStyle/>
          <a:p>
            <a:pPr algn="ctr"/>
            <a:br>
              <a:rPr lang="en-US" dirty="0">
                <a:latin typeface="IBM Plex Sans" panose="020B0503050203000203" pitchFamily="34" charset="0"/>
              </a:rPr>
            </a:br>
            <a:r>
              <a:rPr lang="en-US" dirty="0">
                <a:latin typeface="IBM Plex Sans" panose="020B0503050203000203" pitchFamily="34" charset="0"/>
              </a:rPr>
              <a:t>Use Case Discovery Framework</a:t>
            </a:r>
            <a:br>
              <a:rPr lang="en-US" dirty="0">
                <a:latin typeface="IBM Plex Sans" panose="020B0503050203000203" pitchFamily="34" charset="0"/>
              </a:rPr>
            </a:br>
            <a:br>
              <a:rPr lang="en-US" dirty="0">
                <a:latin typeface="IBM Plex Sans" panose="020B0503050203000203" pitchFamily="34" charset="0"/>
              </a:rPr>
            </a:br>
            <a:br>
              <a:rPr lang="en-US" dirty="0">
                <a:latin typeface="IBM Plex Sans" panose="020B0503050203000203" pitchFamily="34" charset="0"/>
              </a:rPr>
            </a:br>
            <a:br>
              <a:rPr lang="en-US" dirty="0">
                <a:latin typeface="IBM Plex Sans" panose="020B0503050203000203" pitchFamily="34" charset="0"/>
              </a:rPr>
            </a:br>
            <a:r>
              <a:rPr lang="en-US" sz="2400" dirty="0">
                <a:latin typeface="IBM Plex Sans" panose="020B0503050203000203" pitchFamily="34" charset="0"/>
              </a:rPr>
              <a:t>[Use case] A customer interacts with a product or service to </a:t>
            </a:r>
            <a:br>
              <a:rPr lang="en-US" sz="2400" dirty="0">
                <a:latin typeface="IBM Plex Sans" panose="020B0503050203000203" pitchFamily="34" charset="0"/>
              </a:rPr>
            </a:br>
            <a:r>
              <a:rPr lang="en-US" sz="2400" dirty="0">
                <a:latin typeface="IBM Plex Sans" panose="020B0503050203000203" pitchFamily="34" charset="0"/>
              </a:rPr>
              <a:t>fulfill a need or a want</a:t>
            </a:r>
            <a:br>
              <a:rPr lang="en-US" dirty="0">
                <a:latin typeface="IBM Plex Sans" panose="020B0503050203000203" pitchFamily="34" charset="0"/>
              </a:rPr>
            </a:br>
            <a:br>
              <a:rPr lang="en-US" dirty="0"/>
            </a:br>
            <a:endParaRPr lang="en-US" i="1" dirty="0"/>
          </a:p>
        </p:txBody>
      </p:sp>
    </p:spTree>
    <p:extLst>
      <p:ext uri="{BB962C8B-B14F-4D97-AF65-F5344CB8AC3E}">
        <p14:creationId xmlns:p14="http://schemas.microsoft.com/office/powerpoint/2010/main" val="232048911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FA87-24E0-8D6C-F6BA-1ECBC58E8A4A}"/>
              </a:ext>
            </a:extLst>
          </p:cNvPr>
          <p:cNvSpPr>
            <a:spLocks noGrp="1"/>
          </p:cNvSpPr>
          <p:nvPr>
            <p:ph type="title"/>
          </p:nvPr>
        </p:nvSpPr>
        <p:spPr>
          <a:solidFill>
            <a:schemeClr val="accent1">
              <a:lumMod val="40000"/>
              <a:lumOff val="60000"/>
              <a:alpha val="30000"/>
            </a:schemeClr>
          </a:solidFill>
        </p:spPr>
        <p:txBody>
          <a:bodyPr>
            <a:normAutofit fontScale="90000"/>
          </a:bodyPr>
          <a:lstStyle/>
          <a:p>
            <a:r>
              <a:rPr lang="en-US" sz="8000" dirty="0">
                <a:latin typeface="IBM Plex Sans" panose="020B0503050203000203" pitchFamily="34" charset="0"/>
              </a:rPr>
              <a:t>2</a:t>
            </a:r>
            <a:r>
              <a:rPr lang="en-US" sz="4000" dirty="0">
                <a:latin typeface="IBM Plex Sans" panose="020B0503050203000203" pitchFamily="34" charset="0"/>
              </a:rPr>
              <a:t> Prioritize</a:t>
            </a:r>
            <a:br>
              <a:rPr lang="en-US" sz="4000" dirty="0">
                <a:latin typeface="IBM Plex Sans" panose="020B0503050203000203" pitchFamily="34" charset="0"/>
              </a:rPr>
            </a:br>
            <a:endParaRPr lang="en-US" sz="4000"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2EBAEAB-B50B-9C88-EE6A-FF1CF4704221}"/>
              </a:ext>
            </a:extLst>
          </p:cNvPr>
          <p:cNvSpPr>
            <a:spLocks noGrp="1"/>
          </p:cNvSpPr>
          <p:nvPr>
            <p:ph idx="1"/>
          </p:nvPr>
        </p:nvSpPr>
        <p:spPr>
          <a:xfrm>
            <a:off x="5183188" y="987425"/>
            <a:ext cx="6172200" cy="6066518"/>
          </a:xfrm>
        </p:spPr>
        <p:txBody>
          <a:bodyPr>
            <a:noAutofit/>
          </a:bodyPr>
          <a:lstStyle/>
          <a:p>
            <a:pPr marL="0" indent="0">
              <a:buNone/>
            </a:pPr>
            <a:r>
              <a:rPr lang="en-US" sz="1600" dirty="0">
                <a:latin typeface="IBM Plex Sans" panose="020B0503050203000203" pitchFamily="34" charset="0"/>
              </a:rPr>
              <a:t>Directions</a:t>
            </a:r>
          </a:p>
          <a:p>
            <a:pPr marL="0" indent="0">
              <a:buNone/>
            </a:pPr>
            <a:r>
              <a:rPr lang="en-US" sz="1600" dirty="0">
                <a:latin typeface="IBM Plex Sans" panose="020B0503050203000203" pitchFamily="34" charset="0"/>
              </a:rPr>
              <a:t>Vote on the use cases  (3 votes for each client team member)</a:t>
            </a:r>
          </a:p>
          <a:p>
            <a:r>
              <a:rPr lang="en-US" sz="1600" dirty="0">
                <a:latin typeface="IBM Plex Sans" panose="020B0503050203000203" pitchFamily="34" charset="0"/>
              </a:rPr>
              <a:t>First: Vote on the use case that will deliver the most business value based on the information collected in previous activities.</a:t>
            </a:r>
          </a:p>
          <a:p>
            <a:r>
              <a:rPr lang="en-US" sz="1600" dirty="0">
                <a:latin typeface="IBM Plex Sans" panose="020B0503050203000203" pitchFamily="34" charset="0"/>
              </a:rPr>
              <a:t>Second: Vote on how easy it is for your team to the solution. Think about other teams or parties who might block your way, your ability to access to data, external regulations or controls, lack of executive support, deliver</a:t>
            </a:r>
          </a:p>
          <a:p>
            <a:r>
              <a:rPr lang="en-US" sz="1600" dirty="0">
                <a:latin typeface="IBM Plex Sans" panose="020B0503050203000203" pitchFamily="34" charset="0"/>
              </a:rPr>
              <a:t>Third: Vote on the use cases would you most like access to IBM's expertise and offerings. Mark those with a star.</a:t>
            </a:r>
          </a:p>
          <a:p>
            <a:pPr marL="0" indent="0">
              <a:buNone/>
            </a:pPr>
            <a:r>
              <a:rPr lang="en-US" sz="1600" dirty="0">
                <a:latin typeface="IBM Plex Sans" panose="020B0503050203000203" pitchFamily="34" charset="0"/>
              </a:rPr>
              <a:t>Tips</a:t>
            </a:r>
          </a:p>
          <a:p>
            <a:r>
              <a:rPr lang="en-US" sz="1600" dirty="0">
                <a:latin typeface="IBM Plex Sans" panose="020B0503050203000203" pitchFamily="34" charset="0"/>
              </a:rPr>
              <a:t>Review the list to see if you have initiatives that are very similar to one another and might "split the vote." If you have no clear winners, review your list and see if some use cases should be grouped. </a:t>
            </a:r>
          </a:p>
          <a:p>
            <a:r>
              <a:rPr lang="en-US" sz="1600" dirty="0">
                <a:latin typeface="IBM Plex Sans" panose="020B0503050203000203" pitchFamily="34" charset="0"/>
              </a:rPr>
              <a:t>What you choose to progress depends on what you value and how much. Sometimes a "no-brainer" is the clear winner, or you might decide a "big bet" is worth the effort, because of the value it will bring.</a:t>
            </a:r>
          </a:p>
          <a:p>
            <a:r>
              <a:rPr lang="en-US" sz="1600" dirty="0">
                <a:solidFill>
                  <a:srgbClr val="000000"/>
                </a:solidFill>
                <a:effectLst/>
                <a:latin typeface="IBM Plex Sans" panose="020B0503050203000203" pitchFamily="34" charset="0"/>
              </a:rPr>
              <a:t>Be sure to ask: Why solve this problem? Is it worth solving? What is the motivation?</a:t>
            </a:r>
          </a:p>
          <a:p>
            <a:endParaRPr lang="en-US" sz="1600" dirty="0">
              <a:latin typeface="IBM Plex Sans" panose="020B0503050203000203" pitchFamily="34" charset="0"/>
            </a:endParaRPr>
          </a:p>
        </p:txBody>
      </p:sp>
      <p:sp>
        <p:nvSpPr>
          <p:cNvPr id="6" name="Text Placeholder 5">
            <a:extLst>
              <a:ext uri="{FF2B5EF4-FFF2-40B4-BE49-F238E27FC236}">
                <a16:creationId xmlns:a16="http://schemas.microsoft.com/office/drawing/2014/main" id="{69E6FADF-70AA-B23D-146A-30896305F797}"/>
              </a:ext>
            </a:extLst>
          </p:cNvPr>
          <p:cNvSpPr>
            <a:spLocks noGrp="1"/>
          </p:cNvSpPr>
          <p:nvPr>
            <p:ph type="body" sz="half" idx="2"/>
          </p:nvPr>
        </p:nvSpPr>
        <p:spPr>
          <a:xfrm>
            <a:off x="836612" y="2114890"/>
            <a:ext cx="3932237" cy="3811588"/>
          </a:xfrm>
          <a:solidFill>
            <a:schemeClr val="accent1">
              <a:lumMod val="40000"/>
              <a:lumOff val="60000"/>
              <a:alpha val="30000"/>
            </a:schemeClr>
          </a:solidFill>
        </p:spPr>
        <p:txBody>
          <a:bodyPr/>
          <a:lstStyle/>
          <a:p>
            <a:r>
              <a:rPr lang="en-US" sz="1800" dirty="0">
                <a:latin typeface="IBM Plex Sans" panose="020B0503050203000203" pitchFamily="34" charset="0"/>
              </a:rPr>
              <a:t>Prioritize use cases that will deliver value aligned to your goals.</a:t>
            </a:r>
          </a:p>
          <a:p>
            <a:endParaRPr lang="en-US" sz="1800" dirty="0">
              <a:latin typeface="IBM Plex Sans" panose="020B0503050203000203" pitchFamily="34" charset="0"/>
            </a:endParaRPr>
          </a:p>
          <a:p>
            <a:r>
              <a:rPr lang="en-US" sz="1800" dirty="0">
                <a:solidFill>
                  <a:srgbClr val="000000"/>
                </a:solidFill>
                <a:effectLst/>
                <a:latin typeface="IBM Plex Sans" panose="020B0503050203000203" pitchFamily="34" charset="0"/>
              </a:rPr>
              <a:t>Highlight how IBM can help the team achieve each goal with IBM technology or service offerings. </a:t>
            </a:r>
          </a:p>
          <a:p>
            <a:endParaRPr lang="en-US" sz="1800" dirty="0">
              <a:latin typeface="IBM Plex Sans" panose="020B0503050203000203" pitchFamily="34" charset="0"/>
            </a:endParaRPr>
          </a:p>
        </p:txBody>
      </p:sp>
      <p:pic>
        <p:nvPicPr>
          <p:cNvPr id="4" name="Graphic 3" descr="Alarm clock outline">
            <a:extLst>
              <a:ext uri="{FF2B5EF4-FFF2-40B4-BE49-F238E27FC236}">
                <a16:creationId xmlns:a16="http://schemas.microsoft.com/office/drawing/2014/main" id="{15C1715D-8C54-5DEF-123B-A74789343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2192" y="103187"/>
            <a:ext cx="523875" cy="523875"/>
          </a:xfrm>
          <a:prstGeom prst="rect">
            <a:avLst/>
          </a:prstGeom>
        </p:spPr>
      </p:pic>
      <p:sp>
        <p:nvSpPr>
          <p:cNvPr id="5" name="TextBox 4">
            <a:extLst>
              <a:ext uri="{FF2B5EF4-FFF2-40B4-BE49-F238E27FC236}">
                <a16:creationId xmlns:a16="http://schemas.microsoft.com/office/drawing/2014/main" id="{618F8042-0AFF-332F-E2BB-03DD68BF77BC}"/>
              </a:ext>
            </a:extLst>
          </p:cNvPr>
          <p:cNvSpPr txBox="1"/>
          <p:nvPr/>
        </p:nvSpPr>
        <p:spPr>
          <a:xfrm>
            <a:off x="10069140" y="180458"/>
            <a:ext cx="1879041" cy="369332"/>
          </a:xfrm>
          <a:prstGeom prst="rect">
            <a:avLst/>
          </a:prstGeom>
          <a:noFill/>
        </p:spPr>
        <p:txBody>
          <a:bodyPr wrap="none" rtlCol="0">
            <a:spAutoFit/>
          </a:bodyPr>
          <a:lstStyle/>
          <a:p>
            <a:r>
              <a:rPr lang="en-US" dirty="0">
                <a:latin typeface="IBM Plex Sans" panose="020B0503050203000203" pitchFamily="34" charset="0"/>
              </a:rPr>
              <a:t>15 – 30 minutes</a:t>
            </a:r>
          </a:p>
        </p:txBody>
      </p:sp>
    </p:spTree>
    <p:extLst>
      <p:ext uri="{BB962C8B-B14F-4D97-AF65-F5344CB8AC3E}">
        <p14:creationId xmlns:p14="http://schemas.microsoft.com/office/powerpoint/2010/main" val="132465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B3A9-22FD-0458-7B09-F99A207D64F7}"/>
              </a:ext>
            </a:extLst>
          </p:cNvPr>
          <p:cNvSpPr>
            <a:spLocks noGrp="1"/>
          </p:cNvSpPr>
          <p:nvPr>
            <p:ph type="title"/>
          </p:nvPr>
        </p:nvSpPr>
        <p:spPr>
          <a:xfrm>
            <a:off x="779085" y="146316"/>
            <a:ext cx="3932237" cy="1600200"/>
          </a:xfrm>
        </p:spPr>
        <p:txBody>
          <a:bodyPr>
            <a:normAutofit fontScale="90000"/>
          </a:bodyPr>
          <a:lstStyle/>
          <a:p>
            <a:r>
              <a:rPr lang="en-US" sz="8000" dirty="0">
                <a:latin typeface="IBM Plex Sans" panose="020B0503050203000203" pitchFamily="34" charset="0"/>
              </a:rPr>
              <a:t>2</a:t>
            </a:r>
            <a:r>
              <a:rPr lang="en-US" sz="4000" dirty="0">
                <a:latin typeface="IBM Plex Sans" panose="020B0503050203000203" pitchFamily="34" charset="0"/>
              </a:rPr>
              <a:t> Prioritize</a:t>
            </a:r>
            <a:br>
              <a:rPr lang="en-US" dirty="0">
                <a:latin typeface="IBM Plex Sans" panose="020B0503050203000203" pitchFamily="34" charset="0"/>
              </a:rPr>
            </a:br>
            <a:r>
              <a:rPr lang="en-US" dirty="0">
                <a:latin typeface="IBM Plex Sans" panose="020B0503050203000203" pitchFamily="34" charset="0"/>
              </a:rPr>
              <a:t> </a:t>
            </a:r>
          </a:p>
        </p:txBody>
      </p:sp>
      <p:pic>
        <p:nvPicPr>
          <p:cNvPr id="4" name="Content Placeholder 3">
            <a:extLst>
              <a:ext uri="{FF2B5EF4-FFF2-40B4-BE49-F238E27FC236}">
                <a16:creationId xmlns:a16="http://schemas.microsoft.com/office/drawing/2014/main" id="{78E48410-4BA3-8B53-59D9-9FD4B4F29DAF}"/>
              </a:ext>
            </a:extLst>
          </p:cNvPr>
          <p:cNvPicPr>
            <a:picLocks noGrp="1" noChangeAspect="1"/>
          </p:cNvPicPr>
          <p:nvPr>
            <p:ph idx="1"/>
          </p:nvPr>
        </p:nvPicPr>
        <p:blipFill>
          <a:blip r:embed="rId3"/>
          <a:stretch>
            <a:fillRect/>
          </a:stretch>
        </p:blipFill>
        <p:spPr>
          <a:xfrm>
            <a:off x="5181600" y="1525886"/>
            <a:ext cx="6172200" cy="4435447"/>
          </a:xfrm>
          <a:prstGeom prst="rect">
            <a:avLst/>
          </a:prstGeom>
        </p:spPr>
      </p:pic>
      <p:sp>
        <p:nvSpPr>
          <p:cNvPr id="6" name="TextBox 5">
            <a:extLst>
              <a:ext uri="{FF2B5EF4-FFF2-40B4-BE49-F238E27FC236}">
                <a16:creationId xmlns:a16="http://schemas.microsoft.com/office/drawing/2014/main" id="{5D61B991-13D1-588B-9D41-B482EB8379C0}"/>
              </a:ext>
            </a:extLst>
          </p:cNvPr>
          <p:cNvSpPr txBox="1"/>
          <p:nvPr/>
        </p:nvSpPr>
        <p:spPr>
          <a:xfrm>
            <a:off x="836612" y="1525886"/>
            <a:ext cx="3814011" cy="2246769"/>
          </a:xfrm>
          <a:prstGeom prst="rect">
            <a:avLst/>
          </a:prstGeom>
          <a:solidFill>
            <a:schemeClr val="accent1">
              <a:lumMod val="40000"/>
              <a:lumOff val="60000"/>
              <a:alpha val="30000"/>
            </a:schemeClr>
          </a:solidFill>
        </p:spPr>
        <p:txBody>
          <a:bodyPr wrap="square" rtlCol="0">
            <a:spAutoFit/>
          </a:bodyPr>
          <a:lstStyle/>
          <a:p>
            <a:r>
              <a:rPr lang="en-US" sz="1400" dirty="0">
                <a:solidFill>
                  <a:srgbClr val="000000"/>
                </a:solidFill>
                <a:effectLst/>
                <a:latin typeface="IBM Plex Sans" panose="020B0503050203000203" pitchFamily="34" charset="0"/>
              </a:rPr>
              <a:t>VALUE TO BUSINESS</a:t>
            </a:r>
          </a:p>
          <a:p>
            <a:r>
              <a:rPr lang="en-US" sz="1400" dirty="0">
                <a:solidFill>
                  <a:srgbClr val="000000"/>
                </a:solidFill>
                <a:effectLst/>
                <a:latin typeface="IBM Plex Sans" panose="020B0503050203000203" pitchFamily="34" charset="0"/>
              </a:rPr>
              <a:t>Consider the following areas for your company across all </a:t>
            </a:r>
            <a:r>
              <a:rPr lang="en-US" sz="1400" dirty="0">
                <a:solidFill>
                  <a:srgbClr val="000000"/>
                </a:solidFill>
                <a:latin typeface="IBM Plex Sans" panose="020B0503050203000203" pitchFamily="34" charset="0"/>
              </a:rPr>
              <a:t>use cases</a:t>
            </a:r>
            <a:r>
              <a:rPr lang="en-US" sz="1400" dirty="0">
                <a:solidFill>
                  <a:srgbClr val="000000"/>
                </a:solidFill>
                <a:effectLst/>
                <a:latin typeface="IBM Plex Sans" panose="020B0503050203000203" pitchFamily="34" charset="0"/>
              </a:rPr>
              <a:t>:</a:t>
            </a:r>
          </a:p>
          <a:p>
            <a:r>
              <a:rPr lang="en-US" sz="1400" dirty="0">
                <a:solidFill>
                  <a:srgbClr val="000000"/>
                </a:solidFill>
                <a:effectLst/>
                <a:latin typeface="IBM Plex Sans" panose="020B0503050203000203" pitchFamily="34" charset="0"/>
              </a:rPr>
              <a:t>• user impact</a:t>
            </a:r>
          </a:p>
          <a:p>
            <a:r>
              <a:rPr lang="en-US" sz="1400" dirty="0">
                <a:solidFill>
                  <a:srgbClr val="000000"/>
                </a:solidFill>
                <a:effectLst/>
                <a:latin typeface="IBM Plex Sans" panose="020B0503050203000203" pitchFamily="34" charset="0"/>
              </a:rPr>
              <a:t>• enable business innovation</a:t>
            </a:r>
          </a:p>
          <a:p>
            <a:r>
              <a:rPr lang="en-US" sz="1400" dirty="0">
                <a:solidFill>
                  <a:srgbClr val="000000"/>
                </a:solidFill>
                <a:effectLst/>
                <a:latin typeface="IBM Plex Sans" panose="020B0503050203000203" pitchFamily="34" charset="0"/>
              </a:rPr>
              <a:t>• improve </a:t>
            </a:r>
          </a:p>
          <a:p>
            <a:r>
              <a:rPr lang="en-US" sz="1400" dirty="0">
                <a:solidFill>
                  <a:srgbClr val="000000"/>
                </a:solidFill>
                <a:effectLst/>
                <a:latin typeface="IBM Plex Sans" panose="020B0503050203000203" pitchFamily="34" charset="0"/>
              </a:rPr>
              <a:t>• agility</a:t>
            </a:r>
          </a:p>
          <a:p>
            <a:r>
              <a:rPr lang="en-US" sz="1400" dirty="0">
                <a:solidFill>
                  <a:srgbClr val="000000"/>
                </a:solidFill>
                <a:effectLst/>
                <a:latin typeface="IBM Plex Sans" panose="020B0503050203000203" pitchFamily="34" charset="0"/>
              </a:rPr>
              <a:t>• profit, cut costs</a:t>
            </a:r>
          </a:p>
          <a:p>
            <a:r>
              <a:rPr lang="en-US" sz="1400" dirty="0">
                <a:solidFill>
                  <a:srgbClr val="000000"/>
                </a:solidFill>
                <a:effectLst/>
                <a:latin typeface="IBM Plex Sans" panose="020B0503050203000203" pitchFamily="34" charset="0"/>
              </a:rPr>
              <a:t>• competitive advantage</a:t>
            </a:r>
          </a:p>
          <a:p>
            <a:r>
              <a:rPr lang="en-US" sz="1400" dirty="0">
                <a:solidFill>
                  <a:srgbClr val="000000"/>
                </a:solidFill>
                <a:effectLst/>
                <a:latin typeface="IBM Plex Sans" panose="020B0503050203000203" pitchFamily="34" charset="0"/>
              </a:rPr>
              <a:t>• company survival</a:t>
            </a:r>
          </a:p>
        </p:txBody>
      </p:sp>
      <p:sp>
        <p:nvSpPr>
          <p:cNvPr id="8" name="TextBox 7">
            <a:extLst>
              <a:ext uri="{FF2B5EF4-FFF2-40B4-BE49-F238E27FC236}">
                <a16:creationId xmlns:a16="http://schemas.microsoft.com/office/drawing/2014/main" id="{4A437F06-741A-2976-2638-7433FCDD3E48}"/>
              </a:ext>
            </a:extLst>
          </p:cNvPr>
          <p:cNvSpPr txBox="1"/>
          <p:nvPr/>
        </p:nvSpPr>
        <p:spPr>
          <a:xfrm>
            <a:off x="838200" y="4208729"/>
            <a:ext cx="3814010" cy="2215991"/>
          </a:xfrm>
          <a:prstGeom prst="rect">
            <a:avLst/>
          </a:prstGeom>
          <a:solidFill>
            <a:schemeClr val="accent1">
              <a:lumMod val="40000"/>
              <a:lumOff val="60000"/>
              <a:alpha val="30000"/>
            </a:schemeClr>
          </a:solidFill>
        </p:spPr>
        <p:txBody>
          <a:bodyPr wrap="square">
            <a:spAutoFit/>
          </a:bodyPr>
          <a:lstStyle/>
          <a:p>
            <a:r>
              <a:rPr lang="en-US" sz="1400" dirty="0">
                <a:solidFill>
                  <a:srgbClr val="000000"/>
                </a:solidFill>
                <a:effectLst/>
                <a:latin typeface="IBM Plex Sans" panose="020B0503050203000203" pitchFamily="34" charset="0"/>
              </a:rPr>
              <a:t>EASE TO DELIVER</a:t>
            </a:r>
          </a:p>
          <a:p>
            <a:r>
              <a:rPr lang="en-US" sz="1400" dirty="0">
                <a:solidFill>
                  <a:srgbClr val="000000"/>
                </a:solidFill>
                <a:effectLst/>
                <a:latin typeface="IBM Plex Sans" panose="020B0503050203000203" pitchFamily="34" charset="0"/>
              </a:rPr>
              <a:t>Consider the following areas for your company across all </a:t>
            </a:r>
            <a:r>
              <a:rPr lang="en-US" sz="1400" dirty="0">
                <a:solidFill>
                  <a:srgbClr val="000000"/>
                </a:solidFill>
                <a:latin typeface="IBM Plex Sans" panose="020B0503050203000203" pitchFamily="34" charset="0"/>
              </a:rPr>
              <a:t>use cases</a:t>
            </a:r>
            <a:r>
              <a:rPr lang="en-US" sz="1400" dirty="0">
                <a:solidFill>
                  <a:srgbClr val="000000"/>
                </a:solidFill>
                <a:effectLst/>
                <a:latin typeface="IBM Plex Sans" panose="020B0503050203000203" pitchFamily="34" charset="0"/>
              </a:rPr>
              <a:t>:</a:t>
            </a:r>
          </a:p>
          <a:p>
            <a:r>
              <a:rPr lang="en-US" sz="1400" dirty="0">
                <a:solidFill>
                  <a:srgbClr val="000000"/>
                </a:solidFill>
                <a:effectLst/>
                <a:latin typeface="IBM Plex Sans" panose="020B0503050203000203" pitchFamily="34" charset="0"/>
              </a:rPr>
              <a:t>• business feasibility</a:t>
            </a:r>
          </a:p>
          <a:p>
            <a:r>
              <a:rPr lang="en-US" sz="1400" dirty="0">
                <a:solidFill>
                  <a:srgbClr val="000000"/>
                </a:solidFill>
                <a:effectLst/>
                <a:latin typeface="IBM Plex Sans" panose="020B0503050203000203" pitchFamily="34" charset="0"/>
              </a:rPr>
              <a:t>• organizational capability</a:t>
            </a:r>
          </a:p>
          <a:p>
            <a:r>
              <a:rPr lang="en-US" sz="1400" dirty="0">
                <a:solidFill>
                  <a:srgbClr val="000000"/>
                </a:solidFill>
                <a:effectLst/>
                <a:latin typeface="IBM Plex Sans" panose="020B0503050203000203" pitchFamily="34" charset="0"/>
              </a:rPr>
              <a:t>• ability to go to market</a:t>
            </a:r>
          </a:p>
          <a:p>
            <a:r>
              <a:rPr lang="en-US" sz="1400" dirty="0">
                <a:solidFill>
                  <a:srgbClr val="000000"/>
                </a:solidFill>
                <a:effectLst/>
                <a:latin typeface="IBM Plex Sans" panose="020B0503050203000203" pitchFamily="34" charset="0"/>
              </a:rPr>
              <a:t>• legal / regulatory implications</a:t>
            </a:r>
          </a:p>
          <a:p>
            <a:r>
              <a:rPr lang="en-US" sz="1400" dirty="0">
                <a:solidFill>
                  <a:srgbClr val="000000"/>
                </a:solidFill>
                <a:effectLst/>
                <a:latin typeface="IBM Plex Sans" panose="020B0503050203000203" pitchFamily="34" charset="0"/>
              </a:rPr>
              <a:t>• urgency of the business challenge</a:t>
            </a:r>
          </a:p>
          <a:p>
            <a:r>
              <a:rPr lang="en-US" sz="1400" dirty="0">
                <a:solidFill>
                  <a:srgbClr val="000000"/>
                </a:solidFill>
                <a:effectLst/>
                <a:latin typeface="IBM Plex Sans" panose="020B0503050203000203" pitchFamily="34" charset="0"/>
              </a:rPr>
              <a:t>• team availability</a:t>
            </a:r>
          </a:p>
          <a:p>
            <a:endParaRPr lang="en-US" sz="1200" dirty="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val="206777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FAC8-E3EC-3F7D-FD49-8FB3F76BD989}"/>
              </a:ext>
            </a:extLst>
          </p:cNvPr>
          <p:cNvSpPr>
            <a:spLocks noGrp="1"/>
          </p:cNvSpPr>
          <p:nvPr>
            <p:ph type="title"/>
          </p:nvPr>
        </p:nvSpPr>
        <p:spPr/>
        <p:txBody>
          <a:bodyPr/>
          <a:lstStyle/>
          <a:p>
            <a:r>
              <a:rPr lang="en-US" sz="8000" dirty="0"/>
              <a:t>3</a:t>
            </a:r>
            <a:r>
              <a:rPr lang="en-US" dirty="0"/>
              <a:t> Demonstrate</a:t>
            </a:r>
          </a:p>
        </p:txBody>
      </p:sp>
      <p:sp>
        <p:nvSpPr>
          <p:cNvPr id="3" name="Content Placeholder 2">
            <a:extLst>
              <a:ext uri="{FF2B5EF4-FFF2-40B4-BE49-F238E27FC236}">
                <a16:creationId xmlns:a16="http://schemas.microsoft.com/office/drawing/2014/main" id="{1826462D-529F-51FF-6EE8-D810E12B75A4}"/>
              </a:ext>
            </a:extLst>
          </p:cNvPr>
          <p:cNvSpPr>
            <a:spLocks noGrp="1"/>
          </p:cNvSpPr>
          <p:nvPr>
            <p:ph idx="1"/>
          </p:nvPr>
        </p:nvSpPr>
        <p:spPr/>
        <p:txBody>
          <a:bodyPr/>
          <a:lstStyle/>
          <a:p>
            <a:r>
              <a:rPr lang="en-US" dirty="0"/>
              <a:t>Present a demo that best fits the customer’s pain point</a:t>
            </a:r>
          </a:p>
        </p:txBody>
      </p:sp>
    </p:spTree>
    <p:extLst>
      <p:ext uri="{BB962C8B-B14F-4D97-AF65-F5344CB8AC3E}">
        <p14:creationId xmlns:p14="http://schemas.microsoft.com/office/powerpoint/2010/main" val="190697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485E-033F-F12C-22B1-1CDAF61EC580}"/>
              </a:ext>
            </a:extLst>
          </p:cNvPr>
          <p:cNvSpPr>
            <a:spLocks noGrp="1"/>
          </p:cNvSpPr>
          <p:nvPr>
            <p:ph type="title"/>
          </p:nvPr>
        </p:nvSpPr>
        <p:spPr>
          <a:solidFill>
            <a:schemeClr val="accent1">
              <a:lumMod val="40000"/>
              <a:lumOff val="60000"/>
              <a:alpha val="30000"/>
            </a:schemeClr>
          </a:solidFill>
        </p:spPr>
        <p:txBody>
          <a:bodyPr>
            <a:normAutofit fontScale="90000"/>
          </a:bodyPr>
          <a:lstStyle/>
          <a:p>
            <a:r>
              <a:rPr lang="en-US" sz="8000" dirty="0">
                <a:latin typeface="IBM Plex Sans" panose="020B0503050203000203" pitchFamily="34" charset="0"/>
              </a:rPr>
              <a:t>4</a:t>
            </a:r>
            <a:r>
              <a:rPr lang="en-US" sz="4000" dirty="0">
                <a:latin typeface="IBM Plex Sans" panose="020B0503050203000203" pitchFamily="34" charset="0"/>
              </a:rPr>
              <a:t> Describe the Use Case</a:t>
            </a:r>
          </a:p>
        </p:txBody>
      </p:sp>
      <p:sp>
        <p:nvSpPr>
          <p:cNvPr id="3" name="Content Placeholder 2">
            <a:extLst>
              <a:ext uri="{FF2B5EF4-FFF2-40B4-BE49-F238E27FC236}">
                <a16:creationId xmlns:a16="http://schemas.microsoft.com/office/drawing/2014/main" id="{5B6B7CBE-B2B8-36D3-ACFE-45C87C7C68B8}"/>
              </a:ext>
            </a:extLst>
          </p:cNvPr>
          <p:cNvSpPr>
            <a:spLocks noGrp="1"/>
          </p:cNvSpPr>
          <p:nvPr>
            <p:ph idx="1"/>
          </p:nvPr>
        </p:nvSpPr>
        <p:spPr>
          <a:xfrm>
            <a:off x="5183188" y="987425"/>
            <a:ext cx="3431423" cy="4873625"/>
          </a:xfrm>
        </p:spPr>
        <p:txBody>
          <a:bodyPr>
            <a:normAutofit/>
          </a:bodyPr>
          <a:lstStyle/>
          <a:p>
            <a:pPr marL="0" indent="0">
              <a:buNone/>
            </a:pPr>
            <a:r>
              <a:rPr lang="en-US" sz="2000" dirty="0">
                <a:solidFill>
                  <a:srgbClr val="000000"/>
                </a:solidFill>
                <a:effectLst/>
                <a:latin typeface="IBM Plex Sans" panose="020B0503050203000203" pitchFamily="34" charset="0"/>
              </a:rPr>
              <a:t>Directions</a:t>
            </a:r>
          </a:p>
          <a:p>
            <a:r>
              <a:rPr lang="en-US" sz="2000" dirty="0">
                <a:solidFill>
                  <a:srgbClr val="000000"/>
                </a:solidFill>
                <a:effectLst/>
                <a:latin typeface="IBM Plex Sans" panose="020B0503050203000203" pitchFamily="34" charset="0"/>
              </a:rPr>
              <a:t>Create a definition for each use case the team selects to pursue. Grab the results from the Prioritization board. Clarify and add detail as needed.</a:t>
            </a:r>
          </a:p>
          <a:p>
            <a:pPr marL="0" indent="0">
              <a:buNone/>
            </a:pPr>
            <a:endParaRPr lang="en-US" sz="2000" dirty="0">
              <a:solidFill>
                <a:srgbClr val="000000"/>
              </a:solidFill>
              <a:latin typeface="IBM Plex Sans" panose="020B0503050203000203" pitchFamily="34" charset="0"/>
            </a:endParaRPr>
          </a:p>
        </p:txBody>
      </p:sp>
      <p:sp>
        <p:nvSpPr>
          <p:cNvPr id="10" name="Text Placeholder 9">
            <a:extLst>
              <a:ext uri="{FF2B5EF4-FFF2-40B4-BE49-F238E27FC236}">
                <a16:creationId xmlns:a16="http://schemas.microsoft.com/office/drawing/2014/main" id="{D392CA4E-779A-D1FB-A5E1-58153742DCEF}"/>
              </a:ext>
            </a:extLst>
          </p:cNvPr>
          <p:cNvSpPr>
            <a:spLocks noGrp="1"/>
          </p:cNvSpPr>
          <p:nvPr>
            <p:ph type="body" sz="half" idx="2"/>
          </p:nvPr>
        </p:nvSpPr>
        <p:spPr>
          <a:xfrm>
            <a:off x="839787" y="2153452"/>
            <a:ext cx="3932237" cy="3811588"/>
          </a:xfrm>
          <a:solidFill>
            <a:schemeClr val="accent1">
              <a:lumMod val="40000"/>
              <a:lumOff val="60000"/>
              <a:alpha val="30000"/>
            </a:schemeClr>
          </a:solidFill>
        </p:spPr>
        <p:txBody>
          <a:bodyPr>
            <a:normAutofit/>
          </a:bodyPr>
          <a:lstStyle/>
          <a:p>
            <a:r>
              <a:rPr lang="en-US" sz="1800" dirty="0">
                <a:solidFill>
                  <a:srgbClr val="000000"/>
                </a:solidFill>
                <a:effectLst/>
                <a:latin typeface="IBM Plex Sans" panose="020B0503050203000203" pitchFamily="34" charset="0"/>
              </a:rPr>
              <a:t>Capture your intention and define your use case on one card to keep the team focused as you move forward.</a:t>
            </a:r>
            <a:endParaRPr lang="en-US" sz="1800" dirty="0">
              <a:latin typeface="IBM Plex Sans" panose="020B0503050203000203" pitchFamily="34" charset="0"/>
            </a:endParaRPr>
          </a:p>
        </p:txBody>
      </p:sp>
      <p:sp>
        <p:nvSpPr>
          <p:cNvPr id="7" name="TextBox 6">
            <a:extLst>
              <a:ext uri="{FF2B5EF4-FFF2-40B4-BE49-F238E27FC236}">
                <a16:creationId xmlns:a16="http://schemas.microsoft.com/office/drawing/2014/main" id="{43CD06B9-A407-601F-E7DB-E44AE7811865}"/>
              </a:ext>
            </a:extLst>
          </p:cNvPr>
          <p:cNvSpPr txBox="1"/>
          <p:nvPr/>
        </p:nvSpPr>
        <p:spPr>
          <a:xfrm>
            <a:off x="10629212" y="180459"/>
            <a:ext cx="1358064" cy="369332"/>
          </a:xfrm>
          <a:prstGeom prst="rect">
            <a:avLst/>
          </a:prstGeom>
          <a:noFill/>
        </p:spPr>
        <p:txBody>
          <a:bodyPr wrap="none" rtlCol="0">
            <a:spAutoFit/>
          </a:bodyPr>
          <a:lstStyle/>
          <a:p>
            <a:r>
              <a:rPr lang="en-US" dirty="0">
                <a:latin typeface="IBM Plex Sans" panose="020B0503050203000203" pitchFamily="34" charset="0"/>
              </a:rPr>
              <a:t>10 minutes</a:t>
            </a:r>
          </a:p>
        </p:txBody>
      </p:sp>
      <p:pic>
        <p:nvPicPr>
          <p:cNvPr id="9" name="Graphic 8" descr="Alarm clock outline">
            <a:extLst>
              <a:ext uri="{FF2B5EF4-FFF2-40B4-BE49-F238E27FC236}">
                <a16:creationId xmlns:a16="http://schemas.microsoft.com/office/drawing/2014/main" id="{3279F470-D2D9-3B67-E8C1-B3023C4D14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7988" y="103187"/>
            <a:ext cx="523875" cy="523875"/>
          </a:xfrm>
          <a:prstGeom prst="rect">
            <a:avLst/>
          </a:prstGeom>
        </p:spPr>
      </p:pic>
      <p:grpSp>
        <p:nvGrpSpPr>
          <p:cNvPr id="23" name="Group 22">
            <a:extLst>
              <a:ext uri="{FF2B5EF4-FFF2-40B4-BE49-F238E27FC236}">
                <a16:creationId xmlns:a16="http://schemas.microsoft.com/office/drawing/2014/main" id="{2992CBC7-3981-700D-3058-B14B559FFC87}"/>
              </a:ext>
            </a:extLst>
          </p:cNvPr>
          <p:cNvGrpSpPr/>
          <p:nvPr/>
        </p:nvGrpSpPr>
        <p:grpSpPr>
          <a:xfrm>
            <a:off x="8711968" y="1190019"/>
            <a:ext cx="3449765" cy="5194251"/>
            <a:chOff x="8711968" y="1190019"/>
            <a:chExt cx="3449765" cy="5194251"/>
          </a:xfrm>
        </p:grpSpPr>
        <p:sp>
          <p:nvSpPr>
            <p:cNvPr id="13" name="TextBox 12">
              <a:extLst>
                <a:ext uri="{FF2B5EF4-FFF2-40B4-BE49-F238E27FC236}">
                  <a16:creationId xmlns:a16="http://schemas.microsoft.com/office/drawing/2014/main" id="{A218DDD8-8E5F-AA0A-9F9C-42C86D2E17B3}"/>
                </a:ext>
              </a:extLst>
            </p:cNvPr>
            <p:cNvSpPr txBox="1"/>
            <p:nvPr/>
          </p:nvSpPr>
          <p:spPr>
            <a:xfrm>
              <a:off x="8711968" y="1190019"/>
              <a:ext cx="2983832" cy="523220"/>
            </a:xfrm>
            <a:prstGeom prst="rect">
              <a:avLst/>
            </a:prstGeom>
            <a:noFill/>
          </p:spPr>
          <p:txBody>
            <a:bodyPr wrap="square" rtlCol="0">
              <a:spAutoFit/>
            </a:bodyPr>
            <a:lstStyle/>
            <a:p>
              <a:r>
                <a:rPr lang="en-US" sz="1400" dirty="0"/>
                <a:t>We want to address these pain points, challenges, or opportunities.</a:t>
              </a:r>
            </a:p>
          </p:txBody>
        </p:sp>
        <p:sp>
          <p:nvSpPr>
            <p:cNvPr id="14" name="Rectangle 13">
              <a:extLst>
                <a:ext uri="{FF2B5EF4-FFF2-40B4-BE49-F238E27FC236}">
                  <a16:creationId xmlns:a16="http://schemas.microsoft.com/office/drawing/2014/main" id="{031468B9-F1E9-4DDD-E70C-30DCEF7B7797}"/>
                </a:ext>
              </a:extLst>
            </p:cNvPr>
            <p:cNvSpPr/>
            <p:nvPr/>
          </p:nvSpPr>
          <p:spPr>
            <a:xfrm>
              <a:off x="9099427" y="1748694"/>
              <a:ext cx="798552" cy="5232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Pain</a:t>
              </a:r>
              <a:r>
                <a:rPr lang="en-US" dirty="0"/>
                <a:t> </a:t>
              </a:r>
              <a:r>
                <a:rPr lang="en-US" sz="1400" dirty="0"/>
                <a:t>point</a:t>
              </a:r>
              <a:endParaRPr lang="en-US" dirty="0"/>
            </a:p>
          </p:txBody>
        </p:sp>
        <p:sp>
          <p:nvSpPr>
            <p:cNvPr id="15" name="TextBox 14">
              <a:extLst>
                <a:ext uri="{FF2B5EF4-FFF2-40B4-BE49-F238E27FC236}">
                  <a16:creationId xmlns:a16="http://schemas.microsoft.com/office/drawing/2014/main" id="{32667D61-85C4-1C9E-4D0C-66625A92DF91}"/>
                </a:ext>
              </a:extLst>
            </p:cNvPr>
            <p:cNvSpPr txBox="1"/>
            <p:nvPr/>
          </p:nvSpPr>
          <p:spPr>
            <a:xfrm>
              <a:off x="8829468" y="2318291"/>
              <a:ext cx="1670457" cy="307777"/>
            </a:xfrm>
            <a:prstGeom prst="rect">
              <a:avLst/>
            </a:prstGeom>
            <a:noFill/>
          </p:spPr>
          <p:txBody>
            <a:bodyPr wrap="none" rtlCol="0">
              <a:spAutoFit/>
            </a:bodyPr>
            <a:lstStyle/>
            <a:p>
              <a:r>
                <a:rPr lang="en-US" sz="1400" dirty="0"/>
                <a:t>We want to achieve.</a:t>
              </a:r>
            </a:p>
          </p:txBody>
        </p:sp>
        <p:sp>
          <p:nvSpPr>
            <p:cNvPr id="16" name="Rectangle 15">
              <a:extLst>
                <a:ext uri="{FF2B5EF4-FFF2-40B4-BE49-F238E27FC236}">
                  <a16:creationId xmlns:a16="http://schemas.microsoft.com/office/drawing/2014/main" id="{2A67C261-AB1E-FCF4-F9BA-3E3B08AFBAAC}"/>
                </a:ext>
              </a:extLst>
            </p:cNvPr>
            <p:cNvSpPr/>
            <p:nvPr/>
          </p:nvSpPr>
          <p:spPr>
            <a:xfrm>
              <a:off x="9099427" y="2664280"/>
              <a:ext cx="798552" cy="5220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Goal</a:t>
              </a:r>
              <a:endParaRPr lang="en-US" dirty="0"/>
            </a:p>
          </p:txBody>
        </p:sp>
        <p:sp>
          <p:nvSpPr>
            <p:cNvPr id="17" name="TextBox 16">
              <a:extLst>
                <a:ext uri="{FF2B5EF4-FFF2-40B4-BE49-F238E27FC236}">
                  <a16:creationId xmlns:a16="http://schemas.microsoft.com/office/drawing/2014/main" id="{1529B958-7570-5EFA-E16E-3A854ACFE583}"/>
                </a:ext>
              </a:extLst>
            </p:cNvPr>
            <p:cNvSpPr txBox="1"/>
            <p:nvPr/>
          </p:nvSpPr>
          <p:spPr>
            <a:xfrm>
              <a:off x="8799594" y="3211852"/>
              <a:ext cx="2670026" cy="523220"/>
            </a:xfrm>
            <a:prstGeom prst="rect">
              <a:avLst/>
            </a:prstGeom>
            <a:noFill/>
          </p:spPr>
          <p:txBody>
            <a:bodyPr wrap="none" rtlCol="0">
              <a:spAutoFit/>
            </a:bodyPr>
            <a:lstStyle/>
            <a:p>
              <a:r>
                <a:rPr lang="en-US" sz="1400" dirty="0"/>
                <a:t>Which results in these benefits to </a:t>
              </a:r>
            </a:p>
            <a:p>
              <a:r>
                <a:rPr lang="en-US" sz="1400" dirty="0"/>
                <a:t>the business.</a:t>
              </a:r>
            </a:p>
          </p:txBody>
        </p:sp>
        <p:sp>
          <p:nvSpPr>
            <p:cNvPr id="18" name="Rectangle 17">
              <a:extLst>
                <a:ext uri="{FF2B5EF4-FFF2-40B4-BE49-F238E27FC236}">
                  <a16:creationId xmlns:a16="http://schemas.microsoft.com/office/drawing/2014/main" id="{C55895AF-8A31-2322-10D5-3648AB35E04D}"/>
                </a:ext>
              </a:extLst>
            </p:cNvPr>
            <p:cNvSpPr/>
            <p:nvPr/>
          </p:nvSpPr>
          <p:spPr>
            <a:xfrm>
              <a:off x="9111001" y="3797636"/>
              <a:ext cx="786978" cy="523220"/>
            </a:xfrm>
            <a:prstGeom prst="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Benefit</a:t>
              </a:r>
              <a:endParaRPr lang="en-US" dirty="0"/>
            </a:p>
          </p:txBody>
        </p:sp>
        <p:sp>
          <p:nvSpPr>
            <p:cNvPr id="19" name="TextBox 18">
              <a:extLst>
                <a:ext uri="{FF2B5EF4-FFF2-40B4-BE49-F238E27FC236}">
                  <a16:creationId xmlns:a16="http://schemas.microsoft.com/office/drawing/2014/main" id="{BC9B9B2D-EF31-AF8D-DF40-EDA597A22F05}"/>
                </a:ext>
              </a:extLst>
            </p:cNvPr>
            <p:cNvSpPr txBox="1"/>
            <p:nvPr/>
          </p:nvSpPr>
          <p:spPr>
            <a:xfrm>
              <a:off x="8799594" y="4435835"/>
              <a:ext cx="3362139" cy="307777"/>
            </a:xfrm>
            <a:prstGeom prst="rect">
              <a:avLst/>
            </a:prstGeom>
            <a:noFill/>
          </p:spPr>
          <p:txBody>
            <a:bodyPr wrap="none" rtlCol="0">
              <a:spAutoFit/>
            </a:bodyPr>
            <a:lstStyle/>
            <a:p>
              <a:r>
                <a:rPr lang="en-US" sz="1400" dirty="0"/>
                <a:t>Doing this will impact people in these roles.</a:t>
              </a:r>
            </a:p>
          </p:txBody>
        </p:sp>
        <p:sp>
          <p:nvSpPr>
            <p:cNvPr id="20" name="Rectangle 19">
              <a:extLst>
                <a:ext uri="{FF2B5EF4-FFF2-40B4-BE49-F238E27FC236}">
                  <a16:creationId xmlns:a16="http://schemas.microsoft.com/office/drawing/2014/main" id="{DD2D15B5-6C3F-D97E-4D57-BABC84BED1D0}"/>
                </a:ext>
              </a:extLst>
            </p:cNvPr>
            <p:cNvSpPr/>
            <p:nvPr/>
          </p:nvSpPr>
          <p:spPr>
            <a:xfrm>
              <a:off x="9099427" y="4758655"/>
              <a:ext cx="798552" cy="5232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Role</a:t>
              </a:r>
              <a:endParaRPr lang="en-US" dirty="0"/>
            </a:p>
          </p:txBody>
        </p:sp>
        <p:sp>
          <p:nvSpPr>
            <p:cNvPr id="21" name="TextBox 20">
              <a:extLst>
                <a:ext uri="{FF2B5EF4-FFF2-40B4-BE49-F238E27FC236}">
                  <a16:creationId xmlns:a16="http://schemas.microsoft.com/office/drawing/2014/main" id="{EB9293FA-5FE9-80D3-18DF-93B3A457E359}"/>
                </a:ext>
              </a:extLst>
            </p:cNvPr>
            <p:cNvSpPr txBox="1"/>
            <p:nvPr/>
          </p:nvSpPr>
          <p:spPr>
            <a:xfrm>
              <a:off x="8829468" y="5359271"/>
              <a:ext cx="2785314" cy="523220"/>
            </a:xfrm>
            <a:prstGeom prst="rect">
              <a:avLst/>
            </a:prstGeom>
            <a:noFill/>
          </p:spPr>
          <p:txBody>
            <a:bodyPr wrap="none" rtlCol="0">
              <a:spAutoFit/>
            </a:bodyPr>
            <a:lstStyle/>
            <a:p>
              <a:r>
                <a:rPr lang="en-US" sz="1400" dirty="0"/>
                <a:t>We are interested in exploring tech </a:t>
              </a:r>
            </a:p>
            <a:p>
              <a:r>
                <a:rPr lang="en-US" sz="1400" dirty="0"/>
                <a:t>Opportunities provided by:</a:t>
              </a:r>
            </a:p>
          </p:txBody>
        </p:sp>
        <p:sp>
          <p:nvSpPr>
            <p:cNvPr id="22" name="Rectangle 21">
              <a:extLst>
                <a:ext uri="{FF2B5EF4-FFF2-40B4-BE49-F238E27FC236}">
                  <a16:creationId xmlns:a16="http://schemas.microsoft.com/office/drawing/2014/main" id="{3BD5100A-F5F3-C925-8DF1-FB6AEC5833F3}"/>
                </a:ext>
              </a:extLst>
            </p:cNvPr>
            <p:cNvSpPr/>
            <p:nvPr/>
          </p:nvSpPr>
          <p:spPr>
            <a:xfrm>
              <a:off x="9099427" y="5861050"/>
              <a:ext cx="798552" cy="5232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Technology</a:t>
              </a:r>
              <a:endParaRPr lang="en-US" sz="1100" dirty="0"/>
            </a:p>
          </p:txBody>
        </p:sp>
      </p:grpSp>
      <p:sp>
        <p:nvSpPr>
          <p:cNvPr id="24" name="TextBox 23">
            <a:extLst>
              <a:ext uri="{FF2B5EF4-FFF2-40B4-BE49-F238E27FC236}">
                <a16:creationId xmlns:a16="http://schemas.microsoft.com/office/drawing/2014/main" id="{3EAF41FD-E96C-55BB-A95E-EB328FD79863}"/>
              </a:ext>
            </a:extLst>
          </p:cNvPr>
          <p:cNvSpPr txBox="1"/>
          <p:nvPr/>
        </p:nvSpPr>
        <p:spPr>
          <a:xfrm>
            <a:off x="8623385" y="881058"/>
            <a:ext cx="2082621" cy="646331"/>
          </a:xfrm>
          <a:prstGeom prst="rect">
            <a:avLst/>
          </a:prstGeom>
          <a:noFill/>
        </p:spPr>
        <p:txBody>
          <a:bodyPr wrap="none" rtlCol="0">
            <a:spAutoFit/>
          </a:bodyPr>
          <a:lstStyle/>
          <a:p>
            <a:r>
              <a:rPr lang="en-US" sz="1800" dirty="0">
                <a:solidFill>
                  <a:srgbClr val="000000"/>
                </a:solidFill>
                <a:effectLst/>
                <a:latin typeface="IBM Plex Sans Condensed" panose="020B0506050203000203" pitchFamily="34" charset="77"/>
              </a:rPr>
              <a:t> Use case statement</a:t>
            </a:r>
          </a:p>
          <a:p>
            <a:endParaRPr lang="en-US" dirty="0"/>
          </a:p>
        </p:txBody>
      </p:sp>
    </p:spTree>
    <p:extLst>
      <p:ext uri="{BB962C8B-B14F-4D97-AF65-F5344CB8AC3E}">
        <p14:creationId xmlns:p14="http://schemas.microsoft.com/office/powerpoint/2010/main" val="318560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B280-6FE2-4225-B521-C0CBA5F09A94}"/>
              </a:ext>
            </a:extLst>
          </p:cNvPr>
          <p:cNvSpPr>
            <a:spLocks noGrp="1"/>
          </p:cNvSpPr>
          <p:nvPr>
            <p:ph type="title"/>
          </p:nvPr>
        </p:nvSpPr>
        <p:spPr>
          <a:solidFill>
            <a:schemeClr val="accent1">
              <a:lumMod val="40000"/>
              <a:lumOff val="60000"/>
              <a:alpha val="30000"/>
            </a:schemeClr>
          </a:solidFill>
        </p:spPr>
        <p:txBody>
          <a:bodyPr>
            <a:normAutofit/>
          </a:bodyPr>
          <a:lstStyle/>
          <a:p>
            <a:r>
              <a:rPr lang="en-US" sz="7200" dirty="0">
                <a:latin typeface="IBM Plex Sans" panose="020B0503050203000203" pitchFamily="34" charset="0"/>
              </a:rPr>
              <a:t>4</a:t>
            </a:r>
            <a:r>
              <a:rPr lang="en-US" sz="4000" dirty="0">
                <a:latin typeface="IBM Plex Sans" panose="020B0503050203000203" pitchFamily="34" charset="0"/>
              </a:rPr>
              <a:t> Recap</a:t>
            </a:r>
          </a:p>
        </p:txBody>
      </p:sp>
      <p:sp>
        <p:nvSpPr>
          <p:cNvPr id="3" name="Content Placeholder 2">
            <a:extLst>
              <a:ext uri="{FF2B5EF4-FFF2-40B4-BE49-F238E27FC236}">
                <a16:creationId xmlns:a16="http://schemas.microsoft.com/office/drawing/2014/main" id="{4E22302B-85F9-D4C7-813D-7A07626CA8B1}"/>
              </a:ext>
            </a:extLst>
          </p:cNvPr>
          <p:cNvSpPr>
            <a:spLocks noGrp="1"/>
          </p:cNvSpPr>
          <p:nvPr>
            <p:ph idx="1"/>
          </p:nvPr>
        </p:nvSpPr>
        <p:spPr/>
        <p:txBody>
          <a:bodyPr>
            <a:normAutofit lnSpcReduction="10000"/>
          </a:bodyPr>
          <a:lstStyle/>
          <a:p>
            <a:pPr marL="0" indent="0">
              <a:buNone/>
            </a:pPr>
            <a:endParaRPr lang="en-US" dirty="0"/>
          </a:p>
          <a:p>
            <a:r>
              <a:rPr lang="en-US" sz="2200" dirty="0">
                <a:solidFill>
                  <a:srgbClr val="000000"/>
                </a:solidFill>
                <a:effectLst/>
                <a:latin typeface="IBM Plex Sans" panose="020B0503050203000203" pitchFamily="34" charset="0"/>
              </a:rPr>
              <a:t>Are </a:t>
            </a:r>
            <a:r>
              <a:rPr lang="en-US" sz="2200" dirty="0">
                <a:solidFill>
                  <a:srgbClr val="000000"/>
                </a:solidFill>
                <a:latin typeface="IBM Plex Sans" panose="020B0503050203000203" pitchFamily="34" charset="0"/>
              </a:rPr>
              <a:t>there </a:t>
            </a:r>
            <a:r>
              <a:rPr lang="en-US" sz="2200" dirty="0">
                <a:solidFill>
                  <a:srgbClr val="000000"/>
                </a:solidFill>
                <a:effectLst/>
                <a:latin typeface="IBM Plex Sans" panose="020B0503050203000203" pitchFamily="34" charset="0"/>
              </a:rPr>
              <a:t>there any roadblocks or risks we need to address?</a:t>
            </a:r>
            <a:endParaRPr lang="en-US" sz="2200" dirty="0">
              <a:solidFill>
                <a:srgbClr val="000000"/>
              </a:solidFill>
              <a:effectLst/>
              <a:latin typeface="IBM Plex Sans SemiBold" panose="020B0503050203000203" pitchFamily="34" charset="0"/>
            </a:endParaRPr>
          </a:p>
          <a:p>
            <a:r>
              <a:rPr lang="en-US" sz="2200" dirty="0">
                <a:solidFill>
                  <a:srgbClr val="000000"/>
                </a:solidFill>
                <a:latin typeface="IBM Plex Sans" panose="020B0503050203000203" pitchFamily="34" charset="0"/>
              </a:rPr>
              <a:t>Do we have stakeholder buy-in? Funding?</a:t>
            </a:r>
            <a:endParaRPr lang="en-US" sz="2200" dirty="0">
              <a:solidFill>
                <a:srgbClr val="000000"/>
              </a:solidFill>
              <a:effectLst/>
              <a:latin typeface="IBM Plex Sans SemiBold" panose="020B0503050203000203" pitchFamily="34" charset="0"/>
            </a:endParaRPr>
          </a:p>
          <a:p>
            <a:r>
              <a:rPr lang="en-US" sz="2200" dirty="0">
                <a:solidFill>
                  <a:srgbClr val="000000"/>
                </a:solidFill>
                <a:effectLst/>
                <a:latin typeface="IBM Plex Sans" panose="020B0503050203000203" pitchFamily="34" charset="0"/>
              </a:rPr>
              <a:t>Our next steps are:</a:t>
            </a:r>
          </a:p>
          <a:p>
            <a:pPr lvl="1"/>
            <a:r>
              <a:rPr lang="en-US" sz="2200" dirty="0">
                <a:solidFill>
                  <a:srgbClr val="000000"/>
                </a:solidFill>
                <a:effectLst/>
                <a:latin typeface="IBM Plex Sans" panose="020B0503050203000203" pitchFamily="34" charset="0"/>
              </a:rPr>
              <a:t>Present the IBM POV </a:t>
            </a:r>
            <a:r>
              <a:rPr lang="en-US" sz="2200" dirty="0">
                <a:solidFill>
                  <a:srgbClr val="000000"/>
                </a:solidFill>
                <a:latin typeface="IBM Plex Sans" panose="020B0503050203000203" pitchFamily="34" charset="0"/>
              </a:rPr>
              <a:t>related to </a:t>
            </a:r>
            <a:r>
              <a:rPr lang="en-US" sz="2200" dirty="0">
                <a:solidFill>
                  <a:srgbClr val="000000"/>
                </a:solidFill>
                <a:effectLst/>
                <a:latin typeface="IBM Plex Sans" panose="020B0503050203000203" pitchFamily="34" charset="0"/>
              </a:rPr>
              <a:t>the use cases identified and prioritized</a:t>
            </a:r>
          </a:p>
          <a:p>
            <a:pPr lvl="1"/>
            <a:r>
              <a:rPr lang="en-US" sz="2200" dirty="0">
                <a:solidFill>
                  <a:srgbClr val="000000"/>
                </a:solidFill>
              </a:rPr>
              <a:t>Demo solutions</a:t>
            </a:r>
          </a:p>
          <a:p>
            <a:pPr lvl="1"/>
            <a:r>
              <a:rPr lang="en-US" sz="2200" dirty="0">
                <a:solidFill>
                  <a:srgbClr val="000000"/>
                </a:solidFill>
                <a:effectLst/>
                <a:latin typeface="IBM Plex Sans" panose="020B0503050203000203" pitchFamily="34" charset="0"/>
              </a:rPr>
              <a:t>Present case studies</a:t>
            </a:r>
          </a:p>
          <a:p>
            <a:pPr lvl="1"/>
            <a:r>
              <a:rPr lang="en-US" sz="2200" dirty="0">
                <a:solidFill>
                  <a:srgbClr val="000000"/>
                </a:solidFill>
                <a:latin typeface="IBM Plex Sans" panose="020B0503050203000203" pitchFamily="34" charset="0"/>
              </a:rPr>
              <a:t>Architecture workshop</a:t>
            </a:r>
          </a:p>
          <a:p>
            <a:pPr lvl="1"/>
            <a:r>
              <a:rPr lang="en-US" sz="2000" dirty="0">
                <a:solidFill>
                  <a:srgbClr val="000000"/>
                </a:solidFill>
                <a:latin typeface="IBM Plex Sans" panose="020B0503050203000203" pitchFamily="34" charset="0"/>
              </a:rPr>
              <a:t>Expert Labs Assessment</a:t>
            </a:r>
          </a:p>
          <a:p>
            <a:r>
              <a:rPr lang="en-US" sz="2400" dirty="0">
                <a:solidFill>
                  <a:srgbClr val="000000"/>
                </a:solidFill>
                <a:latin typeface="IBM Plex Sans" panose="020B0503050203000203" pitchFamily="34" charset="0"/>
              </a:rPr>
              <a:t>Present roadmap (including forecast deployment date)</a:t>
            </a:r>
          </a:p>
          <a:p>
            <a:pPr marL="457200" lvl="1" indent="0">
              <a:buNone/>
            </a:pPr>
            <a:endParaRPr lang="en-US" sz="2000" dirty="0">
              <a:solidFill>
                <a:srgbClr val="000000"/>
              </a:solidFill>
              <a:latin typeface="IBM Plex Sans" panose="020B0503050203000203" pitchFamily="34" charset="0"/>
            </a:endParaRPr>
          </a:p>
          <a:p>
            <a:pPr marL="457200" lvl="1" indent="0">
              <a:buNone/>
            </a:pPr>
            <a:endParaRPr lang="en-US" sz="2000" dirty="0">
              <a:solidFill>
                <a:srgbClr val="000000"/>
              </a:solidFill>
              <a:effectLst/>
              <a:latin typeface="IBM Plex Sans SemiBold" panose="020B0503050203000203" pitchFamily="34" charset="0"/>
            </a:endParaRPr>
          </a:p>
          <a:p>
            <a:pPr marL="0" indent="0">
              <a:buNone/>
            </a:pPr>
            <a:endParaRPr lang="en-US" dirty="0"/>
          </a:p>
        </p:txBody>
      </p:sp>
      <p:sp>
        <p:nvSpPr>
          <p:cNvPr id="6" name="Text Placeholder 5">
            <a:extLst>
              <a:ext uri="{FF2B5EF4-FFF2-40B4-BE49-F238E27FC236}">
                <a16:creationId xmlns:a16="http://schemas.microsoft.com/office/drawing/2014/main" id="{4164B977-11AF-257C-4DB7-7B29B3FCBB2B}"/>
              </a:ext>
            </a:extLst>
          </p:cNvPr>
          <p:cNvSpPr>
            <a:spLocks noGrp="1"/>
          </p:cNvSpPr>
          <p:nvPr>
            <p:ph type="body" sz="half" idx="2"/>
          </p:nvPr>
        </p:nvSpPr>
        <p:spPr>
          <a:xfrm>
            <a:off x="839788" y="2150166"/>
            <a:ext cx="3932237" cy="3811588"/>
          </a:xfrm>
          <a:solidFill>
            <a:schemeClr val="accent1">
              <a:lumMod val="40000"/>
              <a:lumOff val="60000"/>
              <a:alpha val="30000"/>
            </a:schemeClr>
          </a:solidFill>
        </p:spPr>
        <p:txBody>
          <a:bodyPr>
            <a:normAutofit/>
          </a:bodyPr>
          <a:lstStyle/>
          <a:p>
            <a:r>
              <a:rPr lang="en-US" sz="1800" dirty="0"/>
              <a:t>Progress the prioritized use case</a:t>
            </a:r>
          </a:p>
        </p:txBody>
      </p:sp>
      <p:sp>
        <p:nvSpPr>
          <p:cNvPr id="4" name="TextBox 3">
            <a:extLst>
              <a:ext uri="{FF2B5EF4-FFF2-40B4-BE49-F238E27FC236}">
                <a16:creationId xmlns:a16="http://schemas.microsoft.com/office/drawing/2014/main" id="{100BA098-E87E-CD08-D12D-3C804CC6BD73}"/>
              </a:ext>
            </a:extLst>
          </p:cNvPr>
          <p:cNvSpPr txBox="1"/>
          <p:nvPr/>
        </p:nvSpPr>
        <p:spPr>
          <a:xfrm>
            <a:off x="10645254" y="234434"/>
            <a:ext cx="1358064" cy="369332"/>
          </a:xfrm>
          <a:prstGeom prst="rect">
            <a:avLst/>
          </a:prstGeom>
          <a:noFill/>
        </p:spPr>
        <p:txBody>
          <a:bodyPr wrap="square" rtlCol="0">
            <a:spAutoFit/>
          </a:bodyPr>
          <a:lstStyle/>
          <a:p>
            <a:r>
              <a:rPr lang="en-US" dirty="0">
                <a:latin typeface="IBM Plex Sans" panose="020B0503050203000203" pitchFamily="34" charset="0"/>
              </a:rPr>
              <a:t>45 minutes</a:t>
            </a:r>
          </a:p>
        </p:txBody>
      </p:sp>
      <p:pic>
        <p:nvPicPr>
          <p:cNvPr id="5" name="Graphic 4" descr="Alarm clock outline">
            <a:extLst>
              <a:ext uri="{FF2B5EF4-FFF2-40B4-BE49-F238E27FC236}">
                <a16:creationId xmlns:a16="http://schemas.microsoft.com/office/drawing/2014/main" id="{E30E4285-56F8-D104-A4EA-3F0F1C8A8B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54030" y="157162"/>
            <a:ext cx="523875" cy="523875"/>
          </a:xfrm>
          <a:prstGeom prst="rect">
            <a:avLst/>
          </a:prstGeom>
        </p:spPr>
      </p:pic>
    </p:spTree>
    <p:extLst>
      <p:ext uri="{BB962C8B-B14F-4D97-AF65-F5344CB8AC3E}">
        <p14:creationId xmlns:p14="http://schemas.microsoft.com/office/powerpoint/2010/main" val="383721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212F-F30B-137F-469F-962D20208A41}"/>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B71F2484-D32A-0439-2C19-4E0C5D5B28AC}"/>
              </a:ext>
            </a:extLst>
          </p:cNvPr>
          <p:cNvSpPr>
            <a:spLocks noGrp="1"/>
          </p:cNvSpPr>
          <p:nvPr>
            <p:ph idx="1"/>
          </p:nvPr>
        </p:nvSpPr>
        <p:spPr/>
        <p:txBody>
          <a:bodyPr/>
          <a:lstStyle/>
          <a:p>
            <a:pPr marL="0" indent="0" algn="ctr">
              <a:buNone/>
            </a:pPr>
            <a:r>
              <a:rPr lang="en-US" dirty="0"/>
              <a:t>Use the following slides to explore common use cases for each of the technology areas</a:t>
            </a:r>
          </a:p>
        </p:txBody>
      </p:sp>
    </p:spTree>
    <p:extLst>
      <p:ext uri="{BB962C8B-B14F-4D97-AF65-F5344CB8AC3E}">
        <p14:creationId xmlns:p14="http://schemas.microsoft.com/office/powerpoint/2010/main" val="198547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5E69-E6D3-0B68-3546-92C3FA9FC1C9}"/>
              </a:ext>
            </a:extLst>
          </p:cNvPr>
          <p:cNvSpPr>
            <a:spLocks noGrp="1"/>
          </p:cNvSpPr>
          <p:nvPr>
            <p:ph type="title"/>
          </p:nvPr>
        </p:nvSpPr>
        <p:spPr/>
        <p:txBody>
          <a:bodyPr/>
          <a:lstStyle/>
          <a:p>
            <a:r>
              <a:rPr lang="en-US" dirty="0"/>
              <a:t>Sustainability pain points / use cases</a:t>
            </a:r>
          </a:p>
        </p:txBody>
      </p:sp>
      <p:sp>
        <p:nvSpPr>
          <p:cNvPr id="3" name="Content Placeholder 2">
            <a:extLst>
              <a:ext uri="{FF2B5EF4-FFF2-40B4-BE49-F238E27FC236}">
                <a16:creationId xmlns:a16="http://schemas.microsoft.com/office/drawing/2014/main" id="{2D43EEA8-DFC3-F5A4-67F5-8A28CF39C609}"/>
              </a:ext>
            </a:extLst>
          </p:cNvPr>
          <p:cNvSpPr>
            <a:spLocks noGrp="1"/>
          </p:cNvSpPr>
          <p:nvPr>
            <p:ph idx="1"/>
          </p:nvPr>
        </p:nvSpPr>
        <p:spPr/>
        <p:txBody>
          <a:bodyPr/>
          <a:lstStyle/>
          <a:p>
            <a:pPr marL="0" indent="0">
              <a:buNone/>
            </a:pPr>
            <a:r>
              <a:rPr lang="en-US" sz="2800" dirty="0">
                <a:hlinkClick r:id="rId2"/>
              </a:rPr>
              <a:t>Maximo pain points </a:t>
            </a:r>
            <a:r>
              <a:rPr lang="en-US" sz="2800" dirty="0"/>
              <a:t>- Michael Holton</a:t>
            </a:r>
          </a:p>
          <a:p>
            <a:pPr marL="0" indent="0">
              <a:buNone/>
            </a:pPr>
            <a:r>
              <a:rPr lang="en-US" sz="2800" dirty="0">
                <a:hlinkClick r:id="rId3"/>
              </a:rPr>
              <a:t>TRIRIGA pain points </a:t>
            </a:r>
            <a:r>
              <a:rPr lang="en-US" sz="2800" dirty="0"/>
              <a:t>- Mike Singleton</a:t>
            </a:r>
          </a:p>
          <a:p>
            <a:pPr marL="0" indent="0">
              <a:buNone/>
            </a:pPr>
            <a:r>
              <a:rPr lang="en-US" sz="2800" dirty="0">
                <a:hlinkClick r:id="rId4"/>
              </a:rPr>
              <a:t>Supply Chain pain points </a:t>
            </a:r>
            <a:r>
              <a:rPr lang="en-US" sz="2800" dirty="0"/>
              <a:t>- CK Rao</a:t>
            </a:r>
          </a:p>
          <a:p>
            <a:pPr marL="0" indent="0">
              <a:buNone/>
            </a:pPr>
            <a:r>
              <a:rPr lang="en-US" dirty="0">
                <a:hlinkClick r:id="rId5"/>
              </a:rPr>
              <a:t>EIS </a:t>
            </a:r>
            <a:r>
              <a:rPr lang="en-US" sz="2800" dirty="0">
                <a:hlinkClick r:id="rId5"/>
              </a:rPr>
              <a:t>use cases </a:t>
            </a:r>
            <a:r>
              <a:rPr lang="en-US" sz="2800" dirty="0"/>
              <a:t>- Scott Nogueira</a:t>
            </a:r>
            <a:endParaRPr lang="en-US" sz="2800" dirty="0">
              <a:cs typeface="Calibri"/>
            </a:endParaRPr>
          </a:p>
          <a:p>
            <a:pPr marL="0" indent="0">
              <a:buNone/>
            </a:pPr>
            <a:r>
              <a:rPr lang="en-US" dirty="0">
                <a:hlinkClick r:id="rId6"/>
              </a:rPr>
              <a:t>Aviation Weather use cases </a:t>
            </a:r>
            <a:r>
              <a:rPr lang="en-US" dirty="0"/>
              <a:t>– Scott Nogueira</a:t>
            </a:r>
          </a:p>
        </p:txBody>
      </p:sp>
    </p:spTree>
    <p:extLst>
      <p:ext uri="{BB962C8B-B14F-4D97-AF65-F5344CB8AC3E}">
        <p14:creationId xmlns:p14="http://schemas.microsoft.com/office/powerpoint/2010/main" val="155362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57A7-BA5D-32CB-E70B-7537DF21440A}"/>
              </a:ext>
            </a:extLst>
          </p:cNvPr>
          <p:cNvSpPr>
            <a:spLocks noGrp="1"/>
          </p:cNvSpPr>
          <p:nvPr>
            <p:ph type="title"/>
          </p:nvPr>
        </p:nvSpPr>
        <p:spPr/>
        <p:txBody>
          <a:bodyPr/>
          <a:lstStyle/>
          <a:p>
            <a:r>
              <a:rPr lang="en-US" dirty="0"/>
              <a:t>Data &amp; AI, Automation</a:t>
            </a:r>
          </a:p>
        </p:txBody>
      </p:sp>
      <p:sp>
        <p:nvSpPr>
          <p:cNvPr id="3" name="Content Placeholder 2">
            <a:extLst>
              <a:ext uri="{FF2B5EF4-FFF2-40B4-BE49-F238E27FC236}">
                <a16:creationId xmlns:a16="http://schemas.microsoft.com/office/drawing/2014/main" id="{9F115118-1B78-1910-4EC3-42DCDF7F6FC7}"/>
              </a:ext>
            </a:extLst>
          </p:cNvPr>
          <p:cNvSpPr>
            <a:spLocks noGrp="1"/>
          </p:cNvSpPr>
          <p:nvPr>
            <p:ph idx="1"/>
          </p:nvPr>
        </p:nvSpPr>
        <p:spPr/>
        <p:txBody>
          <a:bodyPr/>
          <a:lstStyle/>
          <a:p>
            <a:pPr marL="0" indent="0">
              <a:buNone/>
            </a:pPr>
            <a:r>
              <a:rPr lang="en-US" sz="2800" dirty="0">
                <a:hlinkClick r:id="rId2"/>
              </a:rPr>
              <a:t>Cloud Pak for Data </a:t>
            </a:r>
            <a:r>
              <a:rPr lang="en-US" sz="2800" dirty="0"/>
              <a:t>Data Fabric -   Campbell Robertson</a:t>
            </a:r>
            <a:endParaRPr lang="en-US" sz="2800" dirty="0">
              <a:cs typeface="Calibri"/>
            </a:endParaRPr>
          </a:p>
          <a:p>
            <a:pPr marL="0" indent="0">
              <a:buNone/>
            </a:pPr>
            <a:r>
              <a:rPr lang="en-US" sz="2800" dirty="0">
                <a:cs typeface="Calibri"/>
              </a:rPr>
              <a:t>Data Management -  Campbell Robertson</a:t>
            </a:r>
            <a:endParaRPr lang="en-US" sz="2800" dirty="0"/>
          </a:p>
          <a:p>
            <a:pPr marL="0" indent="0">
              <a:buNone/>
            </a:pPr>
            <a:r>
              <a:rPr lang="en-US" sz="2800" dirty="0">
                <a:cs typeface="Calibri"/>
              </a:rPr>
              <a:t>Business Analytics &amp; Customer Care -  Christian Peterman</a:t>
            </a:r>
          </a:p>
          <a:p>
            <a:pPr marL="0" indent="0">
              <a:buNone/>
            </a:pPr>
            <a:r>
              <a:rPr lang="en-US" dirty="0">
                <a:cs typeface="Calibri"/>
                <a:hlinkClick r:id="rId3"/>
              </a:rPr>
              <a:t>Watson AIOps </a:t>
            </a:r>
            <a:r>
              <a:rPr lang="en-US" dirty="0">
                <a:cs typeface="Calibri"/>
              </a:rPr>
              <a:t>– Dave Mulley</a:t>
            </a:r>
            <a:endParaRPr lang="en-US" sz="2800" dirty="0"/>
          </a:p>
          <a:p>
            <a:pPr marL="0" indent="0">
              <a:buNone/>
            </a:pPr>
            <a:r>
              <a:rPr lang="en-US" sz="2800" dirty="0">
                <a:cs typeface="Calibri"/>
                <a:hlinkClick r:id="rId4"/>
              </a:rPr>
              <a:t>Observability/Instana </a:t>
            </a:r>
            <a:r>
              <a:rPr lang="en-US" sz="2800" dirty="0">
                <a:cs typeface="Calibri"/>
              </a:rPr>
              <a:t>-  Dave Mulley / Hollis Chui</a:t>
            </a:r>
          </a:p>
          <a:p>
            <a:pPr marL="0" indent="0">
              <a:buNone/>
            </a:pPr>
            <a:r>
              <a:rPr lang="en-US" dirty="0">
                <a:cs typeface="Calibri"/>
                <a:hlinkClick r:id="rId5"/>
              </a:rPr>
              <a:t>Turbonomic</a:t>
            </a:r>
            <a:r>
              <a:rPr lang="en-US" dirty="0">
                <a:cs typeface="Calibri"/>
              </a:rPr>
              <a:t> – Dave Mulley</a:t>
            </a:r>
            <a:endParaRPr lang="en-US" sz="2800" dirty="0">
              <a:cs typeface="Calibri"/>
            </a:endParaRPr>
          </a:p>
          <a:p>
            <a:pPr marL="0" indent="0">
              <a:buNone/>
            </a:pPr>
            <a:r>
              <a:rPr lang="en-US" sz="2800" dirty="0">
                <a:cs typeface="Calibri"/>
                <a:hlinkClick r:id="rId6"/>
              </a:rPr>
              <a:t>Integration</a:t>
            </a:r>
            <a:r>
              <a:rPr lang="en-US" sz="2800" dirty="0">
                <a:cs typeface="Calibri"/>
              </a:rPr>
              <a:t> -  </a:t>
            </a:r>
            <a:r>
              <a:rPr lang="en-US" sz="2800" dirty="0" err="1">
                <a:cs typeface="Calibri"/>
              </a:rPr>
              <a:t>Vishy</a:t>
            </a:r>
            <a:r>
              <a:rPr lang="en-US" sz="2800" dirty="0">
                <a:cs typeface="Calibri"/>
              </a:rPr>
              <a:t> Gadepalli</a:t>
            </a:r>
          </a:p>
          <a:p>
            <a:pPr marL="0" indent="0">
              <a:buNone/>
            </a:pPr>
            <a:r>
              <a:rPr lang="en-US" sz="2800" dirty="0">
                <a:cs typeface="Calibri"/>
                <a:hlinkClick r:id="rId7"/>
              </a:rPr>
              <a:t>Business Automation </a:t>
            </a:r>
            <a:r>
              <a:rPr lang="en-US" sz="2800" dirty="0">
                <a:cs typeface="Calibri"/>
              </a:rPr>
              <a:t>-  Di Lang</a:t>
            </a:r>
          </a:p>
          <a:p>
            <a:pPr marL="0" indent="0">
              <a:buNone/>
            </a:pPr>
            <a:endParaRPr lang="en-US" dirty="0"/>
          </a:p>
        </p:txBody>
      </p:sp>
    </p:spTree>
    <p:extLst>
      <p:ext uri="{BB962C8B-B14F-4D97-AF65-F5344CB8AC3E}">
        <p14:creationId xmlns:p14="http://schemas.microsoft.com/office/powerpoint/2010/main" val="104735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0431-EF59-7B36-C9B7-2BFC9E382636}"/>
              </a:ext>
            </a:extLst>
          </p:cNvPr>
          <p:cNvSpPr>
            <a:spLocks noGrp="1"/>
          </p:cNvSpPr>
          <p:nvPr>
            <p:ph type="title"/>
          </p:nvPr>
        </p:nvSpPr>
        <p:spPr/>
        <p:txBody>
          <a:bodyPr/>
          <a:lstStyle/>
          <a:p>
            <a:r>
              <a:rPr lang="en-US" dirty="0"/>
              <a:t>Security pain points / use cases</a:t>
            </a:r>
          </a:p>
        </p:txBody>
      </p:sp>
      <p:sp>
        <p:nvSpPr>
          <p:cNvPr id="3" name="Content Placeholder 2">
            <a:extLst>
              <a:ext uri="{FF2B5EF4-FFF2-40B4-BE49-F238E27FC236}">
                <a16:creationId xmlns:a16="http://schemas.microsoft.com/office/drawing/2014/main" id="{E014F804-FCA0-B7E1-0204-CDBBA2C52D8D}"/>
              </a:ext>
            </a:extLst>
          </p:cNvPr>
          <p:cNvSpPr>
            <a:spLocks noGrp="1"/>
          </p:cNvSpPr>
          <p:nvPr>
            <p:ph idx="1"/>
          </p:nvPr>
        </p:nvSpPr>
        <p:spPr/>
        <p:txBody>
          <a:bodyPr>
            <a:normAutofit lnSpcReduction="10000"/>
          </a:bodyPr>
          <a:lstStyle/>
          <a:p>
            <a:r>
              <a:rPr lang="en-US" sz="2400" b="0" i="0" dirty="0">
                <a:solidFill>
                  <a:srgbClr val="161616"/>
                </a:solidFill>
                <a:effectLst/>
                <a:latin typeface="IBM Plex Sans VF" panose="020B0503050203000203" pitchFamily="34" charset="0"/>
                <a:hlinkClick r:id="rId2"/>
              </a:rPr>
              <a:t>QRadar &amp; </a:t>
            </a:r>
            <a:r>
              <a:rPr lang="en-US" sz="2400" dirty="0">
                <a:solidFill>
                  <a:srgbClr val="161616"/>
                </a:solidFill>
                <a:latin typeface="IBM Plex Sans VF" panose="020B0503050203000203" pitchFamily="34" charset="0"/>
                <a:hlinkClick r:id="rId2"/>
              </a:rPr>
              <a:t>QRoC  </a:t>
            </a:r>
            <a:r>
              <a:rPr lang="en-US" dirty="0">
                <a:solidFill>
                  <a:srgbClr val="161616"/>
                </a:solidFill>
                <a:latin typeface="IBM Plex Sans VF" panose="020B0503050203000203" pitchFamily="34" charset="0"/>
              </a:rPr>
              <a:t>- </a:t>
            </a:r>
            <a:r>
              <a:rPr lang="en-US" sz="2400" b="0" i="0" dirty="0">
                <a:solidFill>
                  <a:srgbClr val="161616"/>
                </a:solidFill>
                <a:effectLst/>
                <a:latin typeface="IBM Plex Sans VF" panose="020B0503050203000203" pitchFamily="34" charset="0"/>
              </a:rPr>
              <a:t>Greg Sabatini (@</a:t>
            </a:r>
            <a:r>
              <a:rPr lang="en-US" sz="2400" b="0" i="0" dirty="0" err="1">
                <a:solidFill>
                  <a:srgbClr val="161616"/>
                </a:solidFill>
                <a:effectLst/>
                <a:latin typeface="IBM Plex Sans VF" panose="020B0503050203000203" pitchFamily="34" charset="0"/>
              </a:rPr>
              <a:t>gsabatini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Perabathini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a:t>
            </a:r>
          </a:p>
          <a:p>
            <a:r>
              <a:rPr lang="en-US" sz="2400" dirty="0">
                <a:solidFill>
                  <a:srgbClr val="161616"/>
                </a:solidFill>
                <a:latin typeface="IBM Plex Sans VF" panose="020B0503050203000203" pitchFamily="34" charset="0"/>
                <a:hlinkClick r:id="rId3"/>
              </a:rPr>
              <a:t>Guardium</a:t>
            </a:r>
            <a:r>
              <a:rPr lang="en-US" dirty="0">
                <a:solidFill>
                  <a:srgbClr val="161616"/>
                </a:solidFill>
                <a:latin typeface="IBM Plex Sans VF" panose="020B0503050203000203" pitchFamily="34" charset="0"/>
              </a:rPr>
              <a:t> - </a:t>
            </a:r>
            <a:r>
              <a:rPr lang="en-US" sz="2400" b="0" i="0" dirty="0">
                <a:solidFill>
                  <a:srgbClr val="161616"/>
                </a:solidFill>
                <a:effectLst/>
                <a:latin typeface="IBM Plex Sans VF" panose="020B0503050203000203" pitchFamily="34" charset="0"/>
              </a:rPr>
              <a:t>Greg Sabatini (@</a:t>
            </a:r>
            <a:r>
              <a:rPr lang="en-US" sz="2400" b="0" i="0" dirty="0" err="1">
                <a:solidFill>
                  <a:srgbClr val="161616"/>
                </a:solidFill>
                <a:effectLst/>
                <a:latin typeface="IBM Plex Sans VF" panose="020B0503050203000203" pitchFamily="34" charset="0"/>
              </a:rPr>
              <a:t>gsabatini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Bjørndal</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Bjorndal),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Perabathini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p>
          <a:p>
            <a:r>
              <a:rPr lang="en-US" sz="2400" dirty="0">
                <a:solidFill>
                  <a:srgbClr val="161616"/>
                </a:solidFill>
                <a:latin typeface="IBM Plex Sans VF" panose="020B0503050203000203" pitchFamily="34" charset="0"/>
                <a:hlinkClick r:id="rId4"/>
              </a:rPr>
              <a:t>Verify </a:t>
            </a:r>
            <a:r>
              <a:rPr lang="en-US" sz="2400" dirty="0">
                <a:solidFill>
                  <a:srgbClr val="161616"/>
                </a:solidFill>
                <a:latin typeface="IBM Plex Sans VF" panose="020B0503050203000203" pitchFamily="34" charset="0"/>
              </a:rPr>
              <a:t>- </a:t>
            </a:r>
            <a:r>
              <a:rPr lang="en-US" sz="2400" b="0" i="0" dirty="0">
                <a:solidFill>
                  <a:srgbClr val="161616"/>
                </a:solidFill>
                <a:effectLst/>
                <a:latin typeface="IBM Plex Sans VF" panose="020B0503050203000203" pitchFamily="34" charset="0"/>
              </a:rPr>
              <a:t>Greg Sabatini (@</a:t>
            </a:r>
            <a:r>
              <a:rPr lang="en-US" sz="2400" b="0" i="0" dirty="0" err="1">
                <a:solidFill>
                  <a:srgbClr val="161616"/>
                </a:solidFill>
                <a:effectLst/>
                <a:latin typeface="IBM Plex Sans VF" panose="020B0503050203000203" pitchFamily="34" charset="0"/>
              </a:rPr>
              <a:t>gsabatini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Bjørndal</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Bjorndal),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Perabathini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p>
          <a:p>
            <a:r>
              <a:rPr lang="en-US" sz="2400" dirty="0">
                <a:solidFill>
                  <a:srgbClr val="161616"/>
                </a:solidFill>
                <a:latin typeface="IBM Plex Sans VF" panose="020B0503050203000203" pitchFamily="34" charset="0"/>
                <a:hlinkClick r:id="rId5"/>
              </a:rPr>
              <a:t>Cloud Pak for Security </a:t>
            </a:r>
            <a:r>
              <a:rPr lang="en-US" sz="2400" dirty="0">
                <a:solidFill>
                  <a:srgbClr val="161616"/>
                </a:solidFill>
                <a:latin typeface="IBM Plex Sans VF" panose="020B0503050203000203" pitchFamily="34" charset="0"/>
              </a:rPr>
              <a:t>- </a:t>
            </a:r>
            <a:r>
              <a:rPr lang="en-US" sz="2400" b="0" i="0" dirty="0">
                <a:solidFill>
                  <a:srgbClr val="161616"/>
                </a:solidFill>
                <a:effectLst/>
                <a:latin typeface="IBM Plex Sans VF" panose="020B0503050203000203" pitchFamily="34" charset="0"/>
              </a:rPr>
              <a:t>Greg Sabatini (@</a:t>
            </a:r>
            <a:r>
              <a:rPr lang="en-US" sz="2400" b="0" i="0" dirty="0" err="1">
                <a:solidFill>
                  <a:srgbClr val="161616"/>
                </a:solidFill>
                <a:effectLst/>
                <a:latin typeface="IBM Plex Sans VF" panose="020B0503050203000203" pitchFamily="34" charset="0"/>
              </a:rPr>
              <a:t>gsabatini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Bjørndal</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Bjorndal),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Perabathini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p>
          <a:p>
            <a:r>
              <a:rPr lang="en-US" sz="2400" dirty="0">
                <a:solidFill>
                  <a:srgbClr val="161616"/>
                </a:solidFill>
                <a:latin typeface="IBM Plex Sans VF" panose="020B0503050203000203" pitchFamily="34" charset="0"/>
                <a:hlinkClick r:id="rId6"/>
              </a:rPr>
              <a:t>MaaS360 </a:t>
            </a:r>
            <a:r>
              <a:rPr lang="en-US" sz="2400" dirty="0">
                <a:solidFill>
                  <a:srgbClr val="161616"/>
                </a:solidFill>
                <a:latin typeface="IBM Plex Sans VF" panose="020B0503050203000203" pitchFamily="34" charset="0"/>
              </a:rPr>
              <a:t>- </a:t>
            </a:r>
            <a:r>
              <a:rPr lang="en-US" sz="2400" b="0" i="0" dirty="0">
                <a:solidFill>
                  <a:srgbClr val="161616"/>
                </a:solidFill>
                <a:effectLst/>
                <a:latin typeface="IBM Plex Sans VF" panose="020B0503050203000203" pitchFamily="34" charset="0"/>
              </a:rPr>
              <a:t>Greg Sabatini (@</a:t>
            </a:r>
            <a:r>
              <a:rPr lang="en-US" sz="2400" b="0" i="0" dirty="0" err="1">
                <a:solidFill>
                  <a:srgbClr val="161616"/>
                </a:solidFill>
                <a:effectLst/>
                <a:latin typeface="IBM Plex Sans VF" panose="020B0503050203000203" pitchFamily="34" charset="0"/>
              </a:rPr>
              <a:t>gsabatini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Bjørndal</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Bjorndal),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Perabathini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p>
          <a:p>
            <a:r>
              <a:rPr lang="en-US" sz="2400" dirty="0">
                <a:solidFill>
                  <a:srgbClr val="161616"/>
                </a:solidFill>
                <a:latin typeface="IBM Plex Sans VF" panose="020B0503050203000203" pitchFamily="34" charset="0"/>
                <a:hlinkClick r:id="rId7"/>
              </a:rPr>
              <a:t>Trusteer</a:t>
            </a:r>
            <a:r>
              <a:rPr lang="en-US" sz="2400" dirty="0">
                <a:solidFill>
                  <a:srgbClr val="161616"/>
                </a:solidFill>
                <a:latin typeface="IBM Plex Sans VF" panose="020B0503050203000203" pitchFamily="34" charset="0"/>
              </a:rPr>
              <a:t> - </a:t>
            </a:r>
            <a:r>
              <a:rPr lang="en-US" sz="2400" b="0" i="0" dirty="0">
                <a:solidFill>
                  <a:srgbClr val="161616"/>
                </a:solidFill>
                <a:effectLst/>
                <a:latin typeface="IBM Plex Sans VF" panose="020B0503050203000203" pitchFamily="34" charset="0"/>
              </a:rPr>
              <a:t>Greg Sabatini (@</a:t>
            </a:r>
            <a:r>
              <a:rPr lang="en-US" sz="2400" b="0" i="0" dirty="0" err="1">
                <a:solidFill>
                  <a:srgbClr val="161616"/>
                </a:solidFill>
                <a:effectLst/>
                <a:latin typeface="IBM Plex Sans VF" panose="020B0503050203000203" pitchFamily="34" charset="0"/>
              </a:rPr>
              <a:t>gsabatini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Bjørndal</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Cathrine</a:t>
            </a:r>
            <a:r>
              <a:rPr lang="en-US" sz="2400" b="0" i="0" dirty="0">
                <a:solidFill>
                  <a:srgbClr val="161616"/>
                </a:solidFill>
                <a:effectLst/>
                <a:latin typeface="IBM Plex Sans VF" panose="020B0503050203000203" pitchFamily="34" charset="0"/>
              </a:rPr>
              <a:t> Bjorndal),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Perabathini</a:t>
            </a:r>
            <a:r>
              <a:rPr lang="en-US" sz="2400" b="0" i="0" dirty="0">
                <a:solidFill>
                  <a:srgbClr val="161616"/>
                </a:solidFill>
                <a:effectLst/>
                <a:latin typeface="IBM Plex Sans VF" panose="020B0503050203000203" pitchFamily="34" charset="0"/>
              </a:rPr>
              <a:t> (@</a:t>
            </a:r>
            <a:r>
              <a:rPr lang="en-US" sz="2400" b="0" i="0" dirty="0" err="1">
                <a:solidFill>
                  <a:srgbClr val="161616"/>
                </a:solidFill>
                <a:effectLst/>
                <a:latin typeface="IBM Plex Sans VF" panose="020B0503050203000203" pitchFamily="34" charset="0"/>
              </a:rPr>
              <a:t>hemankita</a:t>
            </a:r>
            <a:r>
              <a:rPr lang="en-US" sz="2400" b="0" i="0" dirty="0">
                <a:solidFill>
                  <a:srgbClr val="161616"/>
                </a:solidFill>
                <a:effectLst/>
                <a:latin typeface="IBM Plex Sans VF" panose="020B0503050203000203" pitchFamily="34" charset="0"/>
              </a:rPr>
              <a:t> )</a:t>
            </a:r>
          </a:p>
          <a:p>
            <a:endParaRPr lang="en-US" sz="2400" b="0" i="0" dirty="0">
              <a:solidFill>
                <a:srgbClr val="161616"/>
              </a:solidFill>
              <a:effectLst/>
              <a:latin typeface="IBM Plex Sans VF" panose="020B0503050203000203" pitchFamily="34" charset="0"/>
            </a:endParaRPr>
          </a:p>
          <a:p>
            <a:endParaRPr lang="en-US" sz="2400" b="0" i="0" dirty="0">
              <a:solidFill>
                <a:srgbClr val="161616"/>
              </a:solidFill>
              <a:effectLst/>
              <a:latin typeface="IBM Plex Sans VF" panose="020B0503050203000203" pitchFamily="34" charset="0"/>
            </a:endParaRPr>
          </a:p>
          <a:p>
            <a:endParaRPr lang="en-US" sz="2400" b="0" i="0" dirty="0">
              <a:solidFill>
                <a:srgbClr val="161616"/>
              </a:solidFill>
              <a:effectLst/>
              <a:latin typeface="IBM Plex Sans VF" panose="020B0503050203000203" pitchFamily="34" charset="0"/>
            </a:endParaRPr>
          </a:p>
          <a:p>
            <a:endParaRPr lang="en-US" sz="2400" b="0" i="0" dirty="0">
              <a:solidFill>
                <a:srgbClr val="161616"/>
              </a:solidFill>
              <a:effectLst/>
              <a:latin typeface="IBM Plex Sans VF" panose="020B0503050203000203" pitchFamily="34" charset="0"/>
            </a:endParaRPr>
          </a:p>
        </p:txBody>
      </p:sp>
    </p:spTree>
    <p:extLst>
      <p:ext uri="{BB962C8B-B14F-4D97-AF65-F5344CB8AC3E}">
        <p14:creationId xmlns:p14="http://schemas.microsoft.com/office/powerpoint/2010/main" val="401050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7EA5-1D90-2B2F-B3BB-57B587A08ADF}"/>
              </a:ext>
            </a:extLst>
          </p:cNvPr>
          <p:cNvSpPr>
            <a:spLocks noGrp="1"/>
          </p:cNvSpPr>
          <p:nvPr>
            <p:ph type="title"/>
          </p:nvPr>
        </p:nvSpPr>
        <p:spPr>
          <a:xfrm>
            <a:off x="304800" y="280417"/>
            <a:ext cx="10972800" cy="3148583"/>
          </a:xfrm>
        </p:spPr>
        <p:txBody>
          <a:bodyPr>
            <a:normAutofit/>
          </a:bodyPr>
          <a:lstStyle/>
          <a:p>
            <a:br>
              <a:rPr lang="en-US" dirty="0">
                <a:solidFill>
                  <a:schemeClr val="tx1"/>
                </a:solidFill>
                <a:highlight>
                  <a:srgbClr val="FFFF00"/>
                </a:highlight>
              </a:rPr>
            </a:br>
            <a:r>
              <a:rPr lang="en-US" dirty="0">
                <a:solidFill>
                  <a:schemeClr val="tx1"/>
                </a:solidFill>
                <a:highlight>
                  <a:srgbClr val="FFFF00"/>
                </a:highlight>
              </a:rPr>
              <a:t>Mural template link:</a:t>
            </a:r>
            <a:br>
              <a:rPr lang="en-US" dirty="0">
                <a:solidFill>
                  <a:schemeClr val="tx1"/>
                </a:solidFill>
                <a:highlight>
                  <a:srgbClr val="FFFF00"/>
                </a:highlight>
              </a:rPr>
            </a:br>
            <a:r>
              <a:rPr lang="en-US" dirty="0">
                <a:solidFill>
                  <a:schemeClr val="tx1"/>
                </a:solidFill>
                <a:highlight>
                  <a:srgbClr val="FFFF00"/>
                </a:highlight>
              </a:rPr>
              <a:t> https://</a:t>
            </a:r>
            <a:r>
              <a:rPr lang="en-US" dirty="0" err="1">
                <a:solidFill>
                  <a:schemeClr val="tx1"/>
                </a:solidFill>
                <a:highlight>
                  <a:srgbClr val="FFFF00"/>
                </a:highlight>
              </a:rPr>
              <a:t>app.mural.co</a:t>
            </a:r>
            <a:r>
              <a:rPr lang="en-US" dirty="0">
                <a:solidFill>
                  <a:schemeClr val="tx1"/>
                </a:solidFill>
                <a:highlight>
                  <a:srgbClr val="FFFF00"/>
                </a:highlight>
              </a:rPr>
              <a:t>/invitation/mural/presalesgarageamericas9984/1623262775737?sender=</a:t>
            </a:r>
            <a:r>
              <a:rPr lang="en-US" dirty="0" err="1">
                <a:solidFill>
                  <a:schemeClr val="tx1"/>
                </a:solidFill>
                <a:highlight>
                  <a:srgbClr val="FFFF00"/>
                </a:highlight>
              </a:rPr>
              <a:t>slafera&amp;key</a:t>
            </a:r>
            <a:r>
              <a:rPr lang="en-US" dirty="0">
                <a:solidFill>
                  <a:schemeClr val="tx1"/>
                </a:solidFill>
                <a:highlight>
                  <a:srgbClr val="FFFF00"/>
                </a:highlight>
              </a:rPr>
              <a:t>=17d31100-9109-4add-a2b8-494ecc9f1bc9</a:t>
            </a:r>
            <a:br>
              <a:rPr lang="en-US" dirty="0">
                <a:solidFill>
                  <a:schemeClr val="tx1"/>
                </a:solidFill>
                <a:highlight>
                  <a:srgbClr val="FFFF00"/>
                </a:highlight>
              </a:rPr>
            </a:br>
            <a:br>
              <a:rPr lang="en-US" dirty="0">
                <a:solidFill>
                  <a:schemeClr val="tx1"/>
                </a:solidFill>
                <a:highlight>
                  <a:srgbClr val="FFFF00"/>
                </a:highlight>
              </a:rPr>
            </a:br>
            <a:r>
              <a:rPr lang="en-US" dirty="0">
                <a:solidFill>
                  <a:schemeClr val="tx1"/>
                </a:solidFill>
                <a:highlight>
                  <a:srgbClr val="FFFF00"/>
                </a:highlight>
              </a:rPr>
              <a:t>This links to the original Business Framing template from Garage. You can still use this template if you have time and expertise to perform the exercise. Use this only if you are holding a remote or hybrid session.</a:t>
            </a:r>
            <a:br>
              <a:rPr lang="en-US" dirty="0">
                <a:solidFill>
                  <a:schemeClr val="tx1"/>
                </a:solidFill>
                <a:highlight>
                  <a:srgbClr val="FFFF00"/>
                </a:highlight>
              </a:rPr>
            </a:br>
            <a:endParaRPr lang="en-US" dirty="0">
              <a:solidFill>
                <a:schemeClr val="tx1"/>
              </a:solidFill>
              <a:highlight>
                <a:srgbClr val="FFFF00"/>
              </a:highlight>
            </a:endParaRPr>
          </a:p>
        </p:txBody>
      </p:sp>
    </p:spTree>
    <p:extLst>
      <p:ext uri="{BB962C8B-B14F-4D97-AF65-F5344CB8AC3E}">
        <p14:creationId xmlns:p14="http://schemas.microsoft.com/office/powerpoint/2010/main" val="20779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51EC-68D8-1181-9864-D9788B166D22}"/>
              </a:ext>
            </a:extLst>
          </p:cNvPr>
          <p:cNvSpPr>
            <a:spLocks noGrp="1"/>
          </p:cNvSpPr>
          <p:nvPr>
            <p:ph type="title"/>
          </p:nvPr>
        </p:nvSpPr>
        <p:spPr>
          <a:xfrm>
            <a:off x="838200" y="365125"/>
            <a:ext cx="10515600" cy="1606274"/>
          </a:xfrm>
        </p:spPr>
        <p:txBody>
          <a:bodyPr>
            <a:noAutofit/>
          </a:bodyPr>
          <a:lstStyle/>
          <a:p>
            <a:pPr defTabSz="914484">
              <a:defRPr/>
            </a:pPr>
            <a:r>
              <a:rPr lang="en-US" sz="3600" dirty="0">
                <a:latin typeface="IBM Plex Sans" panose="020B0503050203000203" pitchFamily="34" charset="0"/>
              </a:rPr>
              <a:t>Work together to solve your most critical business pain points</a:t>
            </a:r>
            <a:br>
              <a:rPr lang="en-US" sz="3600" dirty="0">
                <a:latin typeface="IBM Plex Sans" panose="020B0503050203000203" pitchFamily="34" charset="0"/>
              </a:rPr>
            </a:br>
            <a:r>
              <a:rPr lang="en-US" sz="2400" dirty="0">
                <a:highlight>
                  <a:srgbClr val="FFFF00"/>
                </a:highlight>
                <a:latin typeface="IBM Plex Sans" panose="020B0503050203000203" pitchFamily="34" charset="0"/>
              </a:rPr>
              <a:t>Show this slide to your customer to help them understand the goal of the session.</a:t>
            </a:r>
            <a:br>
              <a:rPr lang="en-US" sz="3600" dirty="0">
                <a:latin typeface="IBM Plex Sans" panose="020B0503050203000203" pitchFamily="34" charset="0"/>
              </a:rPr>
            </a:br>
            <a:endParaRPr lang="en-US" sz="3600" dirty="0"/>
          </a:p>
        </p:txBody>
      </p:sp>
      <p:sp>
        <p:nvSpPr>
          <p:cNvPr id="3" name="Content Placeholder 2">
            <a:extLst>
              <a:ext uri="{FF2B5EF4-FFF2-40B4-BE49-F238E27FC236}">
                <a16:creationId xmlns:a16="http://schemas.microsoft.com/office/drawing/2014/main" id="{4668F468-FE03-A1C9-265D-BA28D15C1A74}"/>
              </a:ext>
            </a:extLst>
          </p:cNvPr>
          <p:cNvSpPr>
            <a:spLocks noGrp="1"/>
          </p:cNvSpPr>
          <p:nvPr>
            <p:ph idx="1"/>
          </p:nvPr>
        </p:nvSpPr>
        <p:spPr>
          <a:xfrm>
            <a:off x="838199" y="1971399"/>
            <a:ext cx="10515600" cy="1095705"/>
          </a:xfrm>
        </p:spPr>
        <p:txBody>
          <a:bodyPr>
            <a:normAutofit fontScale="92500" lnSpcReduction="10000"/>
          </a:bodyPr>
          <a:lstStyle/>
          <a:p>
            <a:pPr marL="0" indent="0" defTabSz="914484">
              <a:buNone/>
              <a:defRPr/>
            </a:pPr>
            <a:r>
              <a:rPr lang="en-US" sz="2800" dirty="0">
                <a:latin typeface="IBM Plex Sans" panose="020B0503050203000203" pitchFamily="34" charset="0"/>
              </a:rPr>
              <a:t>IBM offers a complimentary half-day session to help you identify your greatest pain points and business challenges.</a:t>
            </a:r>
            <a:br>
              <a:rPr lang="en-US" sz="2800" dirty="0">
                <a:latin typeface="IBM Plex Sans Regular"/>
              </a:rPr>
            </a:br>
            <a:endParaRPr lang="en-US" sz="2800" dirty="0">
              <a:latin typeface="IBM Plex Sans Regular"/>
            </a:endParaRPr>
          </a:p>
          <a:p>
            <a:pPr marL="0" indent="0">
              <a:buNone/>
            </a:pPr>
            <a:endParaRPr lang="en-US" dirty="0"/>
          </a:p>
        </p:txBody>
      </p:sp>
      <p:sp>
        <p:nvSpPr>
          <p:cNvPr id="4" name="TextBox 3">
            <a:extLst>
              <a:ext uri="{FF2B5EF4-FFF2-40B4-BE49-F238E27FC236}">
                <a16:creationId xmlns:a16="http://schemas.microsoft.com/office/drawing/2014/main" id="{C0050245-9C72-A4C1-63BA-36B335FF24C8}"/>
              </a:ext>
            </a:extLst>
          </p:cNvPr>
          <p:cNvSpPr txBox="1"/>
          <p:nvPr/>
        </p:nvSpPr>
        <p:spPr>
          <a:xfrm>
            <a:off x="838201" y="2793014"/>
            <a:ext cx="5954486" cy="3693319"/>
          </a:xfrm>
          <a:prstGeom prst="rect">
            <a:avLst/>
          </a:prstGeom>
          <a:noFill/>
        </p:spPr>
        <p:txBody>
          <a:bodyPr wrap="square" rtlCol="0">
            <a:spAutoFit/>
          </a:bodyPr>
          <a:lstStyle/>
          <a:p>
            <a:pPr marL="0" indent="0" defTabSz="914484">
              <a:buNone/>
              <a:defRPr/>
            </a:pPr>
            <a:r>
              <a:rPr lang="en-US" sz="1800" dirty="0">
                <a:latin typeface="IBM Plex Sans" panose="020B0503050203000203" pitchFamily="34" charset="0"/>
              </a:rPr>
              <a:t>In this session, IBM experts will:</a:t>
            </a:r>
            <a:br>
              <a:rPr lang="en-US" sz="1800" dirty="0">
                <a:latin typeface="IBM Plex Sans" panose="020B0503050203000203" pitchFamily="34" charset="0"/>
              </a:rPr>
            </a:br>
            <a:endParaRPr lang="en-US" sz="1800" dirty="0">
              <a:latin typeface="IBM Plex Sans" panose="020B0503050203000203" pitchFamily="34" charset="0"/>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a:rPr>
              <a:t>Share the latest technology related to your industry and business pain points</a:t>
            </a:r>
          </a:p>
          <a:p>
            <a:pPr marL="285750" indent="-285750" defTabSz="914484">
              <a:buClr>
                <a:srgbClr val="FFFFFF"/>
              </a:buClr>
              <a:buSzPct val="70000"/>
              <a:buFont typeface="IBM Plex Sans" panose="020B0503050203000203" pitchFamily="34" charset="0"/>
              <a:buChar char="—"/>
              <a:defRPr/>
            </a:pPr>
            <a:endParaRPr lang="en-US" sz="1800" dirty="0">
              <a:latin typeface="IBM Plex Sans"/>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panose="020B0503050203000203" pitchFamily="34" charset="0"/>
              </a:rPr>
              <a:t>Facilitate an interactive design-thinking exercise to identify the most critical pain points and challenges that IBM technology can solve</a:t>
            </a:r>
            <a:br>
              <a:rPr lang="en-US" sz="1800" dirty="0">
                <a:latin typeface="IBM Plex Sans" panose="020B0503050203000203" pitchFamily="34" charset="0"/>
              </a:rPr>
            </a:br>
            <a:endParaRPr lang="en-US" sz="1800" dirty="0">
              <a:latin typeface="IBM Plex Sans" panose="020B0503050203000203" pitchFamily="34" charset="0"/>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panose="020B0503050203000203" pitchFamily="34" charset="0"/>
              </a:rPr>
              <a:t>Outcome – A prioritized use case</a:t>
            </a:r>
          </a:p>
          <a:p>
            <a:pPr marL="285750" indent="-285750" defTabSz="914484">
              <a:buClr>
                <a:srgbClr val="FFFFFF"/>
              </a:buClr>
              <a:buSzPct val="70000"/>
              <a:buFont typeface="IBM Plex Sans" panose="020B0503050203000203" pitchFamily="34" charset="0"/>
              <a:buChar char="—"/>
              <a:defRPr/>
            </a:pPr>
            <a:endParaRPr lang="en-US" dirty="0">
              <a:latin typeface="IBM Plex Sans" panose="020B0503050203000203" pitchFamily="34" charset="0"/>
            </a:endParaRPr>
          </a:p>
          <a:p>
            <a:pPr marL="285750" indent="-285750" defTabSz="914484">
              <a:buClr>
                <a:srgbClr val="FFFFFF"/>
              </a:buClr>
              <a:buSzPct val="70000"/>
              <a:buFont typeface="IBM Plex Sans" panose="020B0503050203000203" pitchFamily="34" charset="0"/>
              <a:buChar char="—"/>
              <a:defRPr/>
            </a:pPr>
            <a:r>
              <a:rPr lang="en-US" sz="1800" dirty="0">
                <a:latin typeface="IBM Plex Sans" panose="020B0503050203000203" pitchFamily="34" charset="0"/>
              </a:rPr>
              <a:t>Next steps – Technology discovery and architecture of the solution</a:t>
            </a:r>
          </a:p>
        </p:txBody>
      </p:sp>
      <p:pic>
        <p:nvPicPr>
          <p:cNvPr id="5" name="Picture 4">
            <a:extLst>
              <a:ext uri="{FF2B5EF4-FFF2-40B4-BE49-F238E27FC236}">
                <a16:creationId xmlns:a16="http://schemas.microsoft.com/office/drawing/2014/main" id="{F29789D3-82D3-8270-2061-CE6FC524744B}"/>
              </a:ext>
            </a:extLst>
          </p:cNvPr>
          <p:cNvPicPr>
            <a:picLocks noChangeAspect="1"/>
          </p:cNvPicPr>
          <p:nvPr/>
        </p:nvPicPr>
        <p:blipFill>
          <a:blip r:embed="rId2"/>
          <a:stretch>
            <a:fillRect/>
          </a:stretch>
        </p:blipFill>
        <p:spPr>
          <a:xfrm>
            <a:off x="6792687" y="2624447"/>
            <a:ext cx="5214686" cy="3476457"/>
          </a:xfrm>
          <a:prstGeom prst="rect">
            <a:avLst/>
          </a:prstGeom>
        </p:spPr>
      </p:pic>
    </p:spTree>
    <p:extLst>
      <p:ext uri="{BB962C8B-B14F-4D97-AF65-F5344CB8AC3E}">
        <p14:creationId xmlns:p14="http://schemas.microsoft.com/office/powerpoint/2010/main" val="186300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B0B7B6A-46C7-EA4A-9747-6C41BD347AA3}"/>
              </a:ext>
            </a:extLst>
          </p:cNvPr>
          <p:cNvGrpSpPr/>
          <p:nvPr/>
        </p:nvGrpSpPr>
        <p:grpSpPr>
          <a:xfrm>
            <a:off x="10700" y="0"/>
            <a:ext cx="12173281" cy="6862269"/>
            <a:chOff x="0" y="-28405"/>
            <a:chExt cx="12173281" cy="6862269"/>
          </a:xfrm>
        </p:grpSpPr>
        <p:sp>
          <p:nvSpPr>
            <p:cNvPr id="2" name="Process 1">
              <a:extLst>
                <a:ext uri="{FF2B5EF4-FFF2-40B4-BE49-F238E27FC236}">
                  <a16:creationId xmlns:a16="http://schemas.microsoft.com/office/drawing/2014/main" id="{842D20E6-2823-664E-85CA-F159DE6E1C70}"/>
                </a:ext>
              </a:extLst>
            </p:cNvPr>
            <p:cNvSpPr/>
            <p:nvPr/>
          </p:nvSpPr>
          <p:spPr>
            <a:xfrm>
              <a:off x="0" y="-28405"/>
              <a:ext cx="12173281" cy="68563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AU" altLang="zh-CN" sz="2400" dirty="0">
                  <a:solidFill>
                    <a:schemeClr val="dk1"/>
                  </a:solidFill>
                  <a:latin typeface="IBM Plex Sans" panose="020B0503050203000203" pitchFamily="34" charset="0"/>
                </a:rPr>
              </a:br>
              <a:endParaRPr lang="en-US" dirty="0">
                <a:latin typeface="IBM Plex Sans" panose="020B0503050203000203" pitchFamily="34" charset="0"/>
              </a:endParaRPr>
            </a:p>
          </p:txBody>
        </p:sp>
        <p:grpSp>
          <p:nvGrpSpPr>
            <p:cNvPr id="3" name="Group 2">
              <a:extLst>
                <a:ext uri="{FF2B5EF4-FFF2-40B4-BE49-F238E27FC236}">
                  <a16:creationId xmlns:a16="http://schemas.microsoft.com/office/drawing/2014/main" id="{51EDBFBF-0E49-8E42-8F11-B31936F66C0B}"/>
                </a:ext>
              </a:extLst>
            </p:cNvPr>
            <p:cNvGrpSpPr/>
            <p:nvPr/>
          </p:nvGrpSpPr>
          <p:grpSpPr>
            <a:xfrm>
              <a:off x="32436" y="6093693"/>
              <a:ext cx="3079394" cy="740171"/>
              <a:chOff x="32436" y="6093693"/>
              <a:chExt cx="3079394" cy="740171"/>
            </a:xfrm>
          </p:grpSpPr>
          <p:sp>
            <p:nvSpPr>
              <p:cNvPr id="15" name="矩形 3">
                <a:extLst>
                  <a:ext uri="{FF2B5EF4-FFF2-40B4-BE49-F238E27FC236}">
                    <a16:creationId xmlns:a16="http://schemas.microsoft.com/office/drawing/2014/main" id="{D72C60D5-3DE1-C346-87C1-1B282141842C}"/>
                  </a:ext>
                </a:extLst>
              </p:cNvPr>
              <p:cNvSpPr/>
              <p:nvPr/>
            </p:nvSpPr>
            <p:spPr>
              <a:xfrm>
                <a:off x="298117" y="6409530"/>
                <a:ext cx="2813713" cy="400110"/>
              </a:xfrm>
              <a:prstGeom prst="rect">
                <a:avLst/>
              </a:prstGeom>
            </p:spPr>
            <p:txBody>
              <a:bodyPr wrap="square">
                <a:spAutoFit/>
              </a:bodyPr>
              <a:lstStyle/>
              <a:p>
                <a:pPr algn="ctr"/>
                <a:r>
                  <a:rPr lang="en-US" altLang="zh-CN" sz="1000" b="1" dirty="0">
                    <a:solidFill>
                      <a:srgbClr val="FF0000"/>
                    </a:solidFill>
                    <a:latin typeface="IBMPlexSans" panose="020B0503050203000203" pitchFamily="34" charset="0"/>
                  </a:rPr>
                  <a:t>This is not an approved external reference.</a:t>
                </a:r>
              </a:p>
              <a:p>
                <a:pPr algn="ctr"/>
                <a:r>
                  <a:rPr lang="en-US" altLang="zh-CN" sz="1000" b="1" dirty="0">
                    <a:solidFill>
                      <a:srgbClr val="FF0000"/>
                    </a:solidFill>
                    <a:latin typeface="IBMPlexSans" panose="020B0503050203000203" pitchFamily="34" charset="0"/>
                  </a:rPr>
                  <a:t>For IBM internal use only.</a:t>
                </a:r>
                <a:endParaRPr lang="zh-CN" altLang="en-US" sz="1000" dirty="0">
                  <a:solidFill>
                    <a:srgbClr val="FF0000"/>
                  </a:solidFill>
                  <a:latin typeface="IBM Plex Sans" panose="020B0503050203000203" pitchFamily="34" charset="0"/>
                </a:endParaRPr>
              </a:p>
            </p:txBody>
          </p:sp>
          <p:pic>
            <p:nvPicPr>
              <p:cNvPr id="19" name="Picture 18" descr="Shape&#10;&#10;Description automatically generated with low confidence">
                <a:extLst>
                  <a:ext uri="{FF2B5EF4-FFF2-40B4-BE49-F238E27FC236}">
                    <a16:creationId xmlns:a16="http://schemas.microsoft.com/office/drawing/2014/main" id="{04135429-C457-C244-A697-1F9BA2CA2922}"/>
                  </a:ext>
                </a:extLst>
              </p:cNvPr>
              <p:cNvPicPr>
                <a:picLocks noChangeAspect="1"/>
              </p:cNvPicPr>
              <p:nvPr/>
            </p:nvPicPr>
            <p:blipFill>
              <a:blip r:embed="rId3"/>
              <a:stretch>
                <a:fillRect/>
              </a:stretch>
            </p:blipFill>
            <p:spPr>
              <a:xfrm>
                <a:off x="32436" y="6389364"/>
                <a:ext cx="444500" cy="444500"/>
              </a:xfrm>
              <a:prstGeom prst="rect">
                <a:avLst/>
              </a:prstGeom>
            </p:spPr>
          </p:pic>
          <p:pic>
            <p:nvPicPr>
              <p:cNvPr id="21" name="Picture 20" descr="A picture containing building&#10;&#10;Description automatically generated">
                <a:extLst>
                  <a:ext uri="{FF2B5EF4-FFF2-40B4-BE49-F238E27FC236}">
                    <a16:creationId xmlns:a16="http://schemas.microsoft.com/office/drawing/2014/main" id="{53D8FDC2-EA54-1E4D-BE39-6195FEA346DF}"/>
                  </a:ext>
                </a:extLst>
              </p:cNvPr>
              <p:cNvPicPr>
                <a:picLocks noChangeAspect="1"/>
              </p:cNvPicPr>
              <p:nvPr/>
            </p:nvPicPr>
            <p:blipFill>
              <a:blip r:embed="rId4"/>
              <a:stretch>
                <a:fillRect/>
              </a:stretch>
            </p:blipFill>
            <p:spPr>
              <a:xfrm>
                <a:off x="1314483" y="6093693"/>
                <a:ext cx="780980" cy="315837"/>
              </a:xfrm>
              <a:prstGeom prst="rect">
                <a:avLst/>
              </a:prstGeom>
            </p:spPr>
          </p:pic>
        </p:grpSp>
      </p:grpSp>
      <p:sp>
        <p:nvSpPr>
          <p:cNvPr id="5" name="Title 1">
            <a:extLst>
              <a:ext uri="{FF2B5EF4-FFF2-40B4-BE49-F238E27FC236}">
                <a16:creationId xmlns:a16="http://schemas.microsoft.com/office/drawing/2014/main" id="{1034A902-48E9-2B4F-954F-D7DB6943AC12}"/>
              </a:ext>
            </a:extLst>
          </p:cNvPr>
          <p:cNvSpPr>
            <a:spLocks noGrp="1"/>
          </p:cNvSpPr>
          <p:nvPr>
            <p:ph type="title"/>
          </p:nvPr>
        </p:nvSpPr>
        <p:spPr>
          <a:xfrm>
            <a:off x="18661" y="2115067"/>
            <a:ext cx="3122530" cy="3740988"/>
          </a:xfrm>
        </p:spPr>
        <p:txBody>
          <a:bodyPr anchor="t" anchorCtr="0">
            <a:normAutofit/>
          </a:bodyPr>
          <a:lstStyle/>
          <a:p>
            <a:pPr algn="ctr"/>
            <a:r>
              <a:rPr lang="en-AU" altLang="zh-CN" sz="1800" b="1" dirty="0">
                <a:solidFill>
                  <a:srgbClr val="002060"/>
                </a:solidFill>
              </a:rPr>
              <a:t>&lt;Customer Industry&gt;</a:t>
            </a:r>
            <a:br>
              <a:rPr lang="en-AU" altLang="zh-CN" sz="1800" dirty="0">
                <a:solidFill>
                  <a:srgbClr val="002060"/>
                </a:solidFill>
                <a:latin typeface="IBM Plex Sans" panose="020B0503050203000203" pitchFamily="34" charset="0"/>
              </a:rPr>
            </a:br>
            <a:r>
              <a:rPr lang="en-AU" altLang="zh-CN" sz="2400" dirty="0">
                <a:solidFill>
                  <a:schemeClr val="tx1"/>
                </a:solidFill>
                <a:latin typeface="IBM Plex Sans" panose="020B0503050203000203" pitchFamily="34" charset="0"/>
              </a:rPr>
              <a:t>&lt;Customer name&gt;</a:t>
            </a:r>
            <a:br>
              <a:rPr lang="en-AU" altLang="zh-CN" sz="2400" dirty="0">
                <a:solidFill>
                  <a:schemeClr val="tx1"/>
                </a:solidFill>
                <a:latin typeface="IBM Plex Sans" panose="020B0503050203000203" pitchFamily="34" charset="0"/>
              </a:rPr>
            </a:br>
            <a:br>
              <a:rPr lang="en-AU" altLang="zh-CN" sz="2400" dirty="0">
                <a:solidFill>
                  <a:schemeClr val="dk1"/>
                </a:solidFill>
                <a:latin typeface="IBM Plex Sans" panose="020B0503050203000203" pitchFamily="34" charset="0"/>
              </a:rPr>
            </a:br>
            <a:r>
              <a:rPr lang="en-AU" altLang="zh-CN" sz="2400" dirty="0">
                <a:solidFill>
                  <a:srgbClr val="002060"/>
                </a:solidFill>
                <a:latin typeface="IBM Plex Sans" panose="020B0503050203000203" pitchFamily="34" charset="0"/>
              </a:rPr>
              <a:t>&lt;use case name&gt;</a:t>
            </a:r>
            <a:br>
              <a:rPr lang="en-AU" altLang="zh-CN" sz="2400" dirty="0">
                <a:solidFill>
                  <a:srgbClr val="002060"/>
                </a:solidFill>
                <a:latin typeface="IBM Plex Sans" panose="020B0503050203000203" pitchFamily="34" charset="0"/>
              </a:rPr>
            </a:br>
            <a:br>
              <a:rPr lang="en-AU" altLang="zh-CN" sz="2400" dirty="0">
                <a:solidFill>
                  <a:schemeClr val="dk1"/>
                </a:solidFill>
                <a:latin typeface="IBM Plex Sans" panose="020B0503050203000203" pitchFamily="34" charset="0"/>
              </a:rPr>
            </a:br>
            <a:r>
              <a:rPr lang="en-US" sz="1600" dirty="0">
                <a:solidFill>
                  <a:schemeClr val="tx1"/>
                </a:solidFill>
              </a:rPr>
              <a:t>&lt;Describe the use case here&gt;</a:t>
            </a:r>
            <a:endParaRPr lang="zh-TW" altLang="en-US" sz="2400" dirty="0">
              <a:solidFill>
                <a:schemeClr val="dk1"/>
              </a:solidFill>
              <a:latin typeface="IBM Plex Sans" panose="020B0503050203000203" pitchFamily="34" charset="0"/>
            </a:endParaRPr>
          </a:p>
        </p:txBody>
      </p:sp>
      <p:sp>
        <p:nvSpPr>
          <p:cNvPr id="14" name="Process 13">
            <a:extLst>
              <a:ext uri="{FF2B5EF4-FFF2-40B4-BE49-F238E27FC236}">
                <a16:creationId xmlns:a16="http://schemas.microsoft.com/office/drawing/2014/main" id="{D3EFB303-9B25-844A-85A0-9CE2F6970907}"/>
              </a:ext>
            </a:extLst>
          </p:cNvPr>
          <p:cNvSpPr/>
          <p:nvPr/>
        </p:nvSpPr>
        <p:spPr>
          <a:xfrm>
            <a:off x="40229" y="710320"/>
            <a:ext cx="3079394" cy="1167781"/>
          </a:xfrm>
          <a:prstGeom prst="flowChartProcess">
            <a:avLst/>
          </a:prstGeom>
          <a:noFill/>
          <a:ln w="1905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50000"/>
                  </a:schemeClr>
                </a:solidFill>
                <a:latin typeface="IBM Plex Sans" panose="020B0503050203000203" pitchFamily="34" charset="0"/>
              </a:rPr>
              <a:t>Customer Company</a:t>
            </a:r>
          </a:p>
          <a:p>
            <a:pPr algn="ctr"/>
            <a:r>
              <a:rPr lang="en-US" sz="2000" dirty="0">
                <a:solidFill>
                  <a:schemeClr val="bg1">
                    <a:lumMod val="50000"/>
                  </a:schemeClr>
                </a:solidFill>
                <a:latin typeface="IBM Plex Sans" panose="020B0503050203000203" pitchFamily="34" charset="0"/>
              </a:rPr>
              <a:t>Logo here</a:t>
            </a:r>
          </a:p>
          <a:p>
            <a:pPr algn="ctr"/>
            <a:r>
              <a:rPr lang="en-US" dirty="0">
                <a:solidFill>
                  <a:schemeClr val="bg1">
                    <a:lumMod val="50000"/>
                  </a:schemeClr>
                </a:solidFill>
                <a:latin typeface="IBM Plex Sans" panose="020B0503050203000203" pitchFamily="34" charset="0"/>
              </a:rPr>
              <a:t>(optional)</a:t>
            </a:r>
          </a:p>
        </p:txBody>
      </p:sp>
      <p:sp>
        <p:nvSpPr>
          <p:cNvPr id="4" name="TextBox 3">
            <a:extLst>
              <a:ext uri="{FF2B5EF4-FFF2-40B4-BE49-F238E27FC236}">
                <a16:creationId xmlns:a16="http://schemas.microsoft.com/office/drawing/2014/main" id="{FFCDE701-0C86-6546-8558-F5BE64D26F2D}"/>
              </a:ext>
            </a:extLst>
          </p:cNvPr>
          <p:cNvSpPr txBox="1"/>
          <p:nvPr/>
        </p:nvSpPr>
        <p:spPr>
          <a:xfrm>
            <a:off x="546631" y="148022"/>
            <a:ext cx="2066592" cy="338554"/>
          </a:xfrm>
          <a:prstGeom prst="rect">
            <a:avLst/>
          </a:prstGeom>
          <a:noFill/>
        </p:spPr>
        <p:txBody>
          <a:bodyPr wrap="none" rtlCol="0">
            <a:spAutoFit/>
          </a:bodyPr>
          <a:lstStyle/>
          <a:p>
            <a:pPr algn="ctr"/>
            <a:r>
              <a:rPr lang="en-AU" altLang="zh-CN" sz="1600" dirty="0">
                <a:solidFill>
                  <a:srgbClr val="002060"/>
                </a:solidFill>
                <a:latin typeface="IBM Plex Sans" panose="020B0503050203000203" pitchFamily="34" charset="0"/>
              </a:rPr>
              <a:t>&lt;IBM Geo Location&gt;</a:t>
            </a:r>
            <a:endParaRPr lang="en-US" sz="1600" dirty="0">
              <a:solidFill>
                <a:srgbClr val="002060"/>
              </a:solidFill>
              <a:latin typeface="IBM Plex Sans" panose="020B0503050203000203" pitchFamily="34" charset="0"/>
            </a:endParaRPr>
          </a:p>
        </p:txBody>
      </p:sp>
      <p:grpSp>
        <p:nvGrpSpPr>
          <p:cNvPr id="7" name="Group 6">
            <a:extLst>
              <a:ext uri="{FF2B5EF4-FFF2-40B4-BE49-F238E27FC236}">
                <a16:creationId xmlns:a16="http://schemas.microsoft.com/office/drawing/2014/main" id="{B1DF40D0-9FBF-0D46-9B4F-AF5EEE320F78}"/>
              </a:ext>
            </a:extLst>
          </p:cNvPr>
          <p:cNvGrpSpPr/>
          <p:nvPr/>
        </p:nvGrpSpPr>
        <p:grpSpPr>
          <a:xfrm>
            <a:off x="3159852" y="-839"/>
            <a:ext cx="9031962" cy="6865582"/>
            <a:chOff x="3159852" y="-839"/>
            <a:chExt cx="9031962" cy="6865582"/>
          </a:xfrm>
        </p:grpSpPr>
        <p:sp>
          <p:nvSpPr>
            <p:cNvPr id="12" name="Rectangle 11">
              <a:extLst>
                <a:ext uri="{FF2B5EF4-FFF2-40B4-BE49-F238E27FC236}">
                  <a16:creationId xmlns:a16="http://schemas.microsoft.com/office/drawing/2014/main" id="{2922B0BD-E1A6-1D47-A7BA-D4ECA420570C}"/>
                </a:ext>
              </a:extLst>
            </p:cNvPr>
            <p:cNvSpPr/>
            <p:nvPr/>
          </p:nvSpPr>
          <p:spPr>
            <a:xfrm>
              <a:off x="3159852" y="-839"/>
              <a:ext cx="5161486" cy="1878940"/>
            </a:xfrm>
            <a:prstGeom prst="rect">
              <a:avLst/>
            </a:prstGeom>
            <a:solidFill>
              <a:schemeClr val="accent5">
                <a:lumMod val="75000"/>
              </a:schemeClr>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Customer Background</a:t>
              </a:r>
            </a:p>
            <a:p>
              <a:pPr>
                <a:spcBef>
                  <a:spcPts val="300"/>
                </a:spcBef>
              </a:pPr>
              <a:r>
                <a:rPr lang="en-US" sz="1400" dirty="0">
                  <a:solidFill>
                    <a:schemeClr val="bg1"/>
                  </a:solidFill>
                  <a:latin typeface="IBM Plex Sans" panose="020B0503050203000203" pitchFamily="34" charset="0"/>
                </a:rPr>
                <a:t>&lt;Provide a brief background on customer here&gt;</a:t>
              </a:r>
              <a:endParaRPr lang="en-US" sz="1600" dirty="0">
                <a:solidFill>
                  <a:schemeClr val="bg1"/>
                </a:solidFill>
                <a:latin typeface="IBM Plex Sans" panose="020B0503050203000203" pitchFamily="34" charset="0"/>
              </a:endParaRPr>
            </a:p>
          </p:txBody>
        </p:sp>
        <p:sp>
          <p:nvSpPr>
            <p:cNvPr id="24" name="Rectangle 23">
              <a:extLst>
                <a:ext uri="{FF2B5EF4-FFF2-40B4-BE49-F238E27FC236}">
                  <a16:creationId xmlns:a16="http://schemas.microsoft.com/office/drawing/2014/main" id="{C386DA82-3EED-794F-B291-35FFD86B518F}"/>
                </a:ext>
              </a:extLst>
            </p:cNvPr>
            <p:cNvSpPr/>
            <p:nvPr/>
          </p:nvSpPr>
          <p:spPr>
            <a:xfrm>
              <a:off x="3159852" y="1878101"/>
              <a:ext cx="5161487" cy="1662174"/>
            </a:xfrm>
            <a:prstGeom prst="rect">
              <a:avLst/>
            </a:prstGeom>
            <a:solidFill>
              <a:schemeClr val="accent5">
                <a:lumMod val="75000"/>
              </a:schemeClr>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Business Challenge(s) addressed by Use Case</a:t>
              </a:r>
            </a:p>
            <a:p>
              <a:pPr>
                <a:spcBef>
                  <a:spcPts val="300"/>
                </a:spcBef>
              </a:pPr>
              <a:r>
                <a:rPr lang="en-US" sz="1400" dirty="0">
                  <a:solidFill>
                    <a:schemeClr val="bg1"/>
                  </a:solidFill>
                  <a:latin typeface="IBM Plex Sans" panose="020B0503050203000203" pitchFamily="34" charset="0"/>
                </a:rPr>
                <a:t>&lt;Describe the business challenges here&gt;</a:t>
              </a:r>
              <a:endParaRPr lang="en-US" sz="1600" dirty="0">
                <a:solidFill>
                  <a:schemeClr val="bg1"/>
                </a:solidFill>
                <a:latin typeface="IBM Plex Sans" panose="020B0503050203000203" pitchFamily="34" charset="0"/>
              </a:endParaRPr>
            </a:p>
          </p:txBody>
        </p:sp>
        <p:sp>
          <p:nvSpPr>
            <p:cNvPr id="25" name="Rectangle 24">
              <a:extLst>
                <a:ext uri="{FF2B5EF4-FFF2-40B4-BE49-F238E27FC236}">
                  <a16:creationId xmlns:a16="http://schemas.microsoft.com/office/drawing/2014/main" id="{FA5EFDAC-F00B-FC4B-B90D-1ED6BFBA46A8}"/>
                </a:ext>
              </a:extLst>
            </p:cNvPr>
            <p:cNvSpPr/>
            <p:nvPr/>
          </p:nvSpPr>
          <p:spPr>
            <a:xfrm>
              <a:off x="3159852" y="3540275"/>
              <a:ext cx="5161487" cy="1662174"/>
            </a:xfrm>
            <a:prstGeom prst="rect">
              <a:avLst/>
            </a:prstGeom>
            <a:solidFill>
              <a:srgbClr val="002060"/>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Benefits</a:t>
              </a:r>
            </a:p>
            <a:p>
              <a:pPr>
                <a:spcBef>
                  <a:spcPts val="300"/>
                </a:spcBef>
              </a:pPr>
              <a:r>
                <a:rPr lang="en-US" sz="1400" dirty="0">
                  <a:solidFill>
                    <a:schemeClr val="bg1"/>
                  </a:solidFill>
                  <a:latin typeface="IBM Plex Sans" panose="020B0503050203000203" pitchFamily="34" charset="0"/>
                </a:rPr>
                <a:t>&lt;Describe the benefits here&gt;</a:t>
              </a:r>
              <a:endParaRPr lang="en-US" sz="1600" dirty="0">
                <a:solidFill>
                  <a:schemeClr val="bg1"/>
                </a:solidFill>
                <a:latin typeface="IBM Plex Sans" panose="020B0503050203000203" pitchFamily="34" charset="0"/>
              </a:endParaRPr>
            </a:p>
          </p:txBody>
        </p:sp>
        <p:sp>
          <p:nvSpPr>
            <p:cNvPr id="26" name="Rectangle 25">
              <a:extLst>
                <a:ext uri="{FF2B5EF4-FFF2-40B4-BE49-F238E27FC236}">
                  <a16:creationId xmlns:a16="http://schemas.microsoft.com/office/drawing/2014/main" id="{562986C2-A99D-7143-BA7F-D378C18F9A9F}"/>
                </a:ext>
              </a:extLst>
            </p:cNvPr>
            <p:cNvSpPr/>
            <p:nvPr/>
          </p:nvSpPr>
          <p:spPr>
            <a:xfrm>
              <a:off x="8311277" y="3540275"/>
              <a:ext cx="3880537" cy="1662174"/>
            </a:xfrm>
            <a:prstGeom prst="rect">
              <a:avLst/>
            </a:prstGeom>
            <a:solidFill>
              <a:srgbClr val="002060"/>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IBM’s Unique Value</a:t>
              </a:r>
            </a:p>
            <a:p>
              <a:pPr>
                <a:spcBef>
                  <a:spcPts val="300"/>
                </a:spcBef>
              </a:pPr>
              <a:r>
                <a:rPr lang="en-US" sz="1400" dirty="0">
                  <a:solidFill>
                    <a:schemeClr val="bg1"/>
                  </a:solidFill>
                  <a:latin typeface="IBM Plex Sans" panose="020B0503050203000203" pitchFamily="34" charset="0"/>
                </a:rPr>
                <a:t>&lt;Describe why IBM here&gt;</a:t>
              </a:r>
              <a:endParaRPr lang="en-US" sz="1600" dirty="0">
                <a:solidFill>
                  <a:schemeClr val="bg1"/>
                </a:solidFill>
                <a:latin typeface="IBM Plex Sans" panose="020B0503050203000203" pitchFamily="34" charset="0"/>
              </a:endParaRPr>
            </a:p>
          </p:txBody>
        </p:sp>
        <p:sp>
          <p:nvSpPr>
            <p:cNvPr id="27" name="Rectangle 26">
              <a:extLst>
                <a:ext uri="{FF2B5EF4-FFF2-40B4-BE49-F238E27FC236}">
                  <a16:creationId xmlns:a16="http://schemas.microsoft.com/office/drawing/2014/main" id="{ED88A11B-E480-454B-AC76-351EDACD4BC4}"/>
                </a:ext>
              </a:extLst>
            </p:cNvPr>
            <p:cNvSpPr/>
            <p:nvPr/>
          </p:nvSpPr>
          <p:spPr>
            <a:xfrm>
              <a:off x="8311277" y="1878101"/>
              <a:ext cx="3880537" cy="1662174"/>
            </a:xfrm>
            <a:prstGeom prst="rect">
              <a:avLst/>
            </a:prstGeom>
            <a:solidFill>
              <a:schemeClr val="accent5">
                <a:lumMod val="75000"/>
              </a:schemeClr>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Target Users</a:t>
              </a:r>
            </a:p>
            <a:p>
              <a:pPr>
                <a:spcBef>
                  <a:spcPts val="300"/>
                </a:spcBef>
              </a:pPr>
              <a:r>
                <a:rPr lang="en-US" sz="1400" dirty="0">
                  <a:solidFill>
                    <a:schemeClr val="bg1"/>
                  </a:solidFill>
                  <a:latin typeface="IBM Plex Sans" panose="020B0503050203000203" pitchFamily="34" charset="0"/>
                </a:rPr>
                <a:t>&lt;Who are the targets for this Use Case&gt;</a:t>
              </a:r>
              <a:endParaRPr lang="en-US" sz="1600" dirty="0">
                <a:solidFill>
                  <a:schemeClr val="bg1"/>
                </a:solidFill>
                <a:latin typeface="IBM Plex Sans" panose="020B0503050203000203" pitchFamily="34" charset="0"/>
              </a:endParaRPr>
            </a:p>
          </p:txBody>
        </p:sp>
        <p:sp>
          <p:nvSpPr>
            <p:cNvPr id="28" name="Rectangle 27">
              <a:extLst>
                <a:ext uri="{FF2B5EF4-FFF2-40B4-BE49-F238E27FC236}">
                  <a16:creationId xmlns:a16="http://schemas.microsoft.com/office/drawing/2014/main" id="{553904F7-472C-8345-9166-FCD592797469}"/>
                </a:ext>
              </a:extLst>
            </p:cNvPr>
            <p:cNvSpPr/>
            <p:nvPr/>
          </p:nvSpPr>
          <p:spPr>
            <a:xfrm>
              <a:off x="3159852" y="5202569"/>
              <a:ext cx="5161487" cy="1662174"/>
            </a:xfrm>
            <a:prstGeom prst="rect">
              <a:avLst/>
            </a:prstGeom>
            <a:solidFill>
              <a:srgbClr val="002060"/>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Growth Offerings Involved</a:t>
              </a:r>
            </a:p>
            <a:p>
              <a:pPr>
                <a:spcBef>
                  <a:spcPts val="300"/>
                </a:spcBef>
              </a:pPr>
              <a:r>
                <a:rPr lang="en-US" sz="1400" dirty="0">
                  <a:solidFill>
                    <a:schemeClr val="bg1"/>
                  </a:solidFill>
                  <a:latin typeface="IBM Plex Sans" panose="020B0503050203000203" pitchFamily="34" charset="0"/>
                </a:rPr>
                <a:t>&lt;List IBM products here&gt;</a:t>
              </a:r>
            </a:p>
            <a:p>
              <a:pPr>
                <a:spcBef>
                  <a:spcPts val="1200"/>
                </a:spcBef>
              </a:pPr>
              <a:r>
                <a:rPr lang="en-US" sz="1200" dirty="0">
                  <a:solidFill>
                    <a:schemeClr val="bg1"/>
                  </a:solidFill>
                  <a:latin typeface="IBM Plex Sans" panose="020B0503050203000203" pitchFamily="34" charset="0"/>
                </a:rPr>
                <a:t>Forecast Deployment Date</a:t>
              </a:r>
            </a:p>
            <a:p>
              <a:pPr>
                <a:spcBef>
                  <a:spcPts val="300"/>
                </a:spcBef>
              </a:pPr>
              <a:r>
                <a:rPr lang="en-US" sz="1400" dirty="0">
                  <a:solidFill>
                    <a:schemeClr val="bg1"/>
                  </a:solidFill>
                  <a:latin typeface="IBM Plex Sans" panose="020B0503050203000203" pitchFamily="34" charset="0"/>
                </a:rPr>
                <a:t>&lt;List forecasted date of deployment here&gt;</a:t>
              </a:r>
            </a:p>
            <a:p>
              <a:pPr>
                <a:spcBef>
                  <a:spcPts val="300"/>
                </a:spcBef>
              </a:pPr>
              <a:endParaRPr lang="en-US" sz="1600" dirty="0">
                <a:solidFill>
                  <a:schemeClr val="bg1"/>
                </a:solidFill>
                <a:latin typeface="IBM Plex Sans" panose="020B0503050203000203" pitchFamily="34" charset="0"/>
              </a:endParaRPr>
            </a:p>
          </p:txBody>
        </p:sp>
        <p:sp>
          <p:nvSpPr>
            <p:cNvPr id="29" name="Rectangle 28">
              <a:extLst>
                <a:ext uri="{FF2B5EF4-FFF2-40B4-BE49-F238E27FC236}">
                  <a16:creationId xmlns:a16="http://schemas.microsoft.com/office/drawing/2014/main" id="{4E85B3C6-0D9D-954A-930A-827F317A9913}"/>
                </a:ext>
              </a:extLst>
            </p:cNvPr>
            <p:cNvSpPr/>
            <p:nvPr/>
          </p:nvSpPr>
          <p:spPr>
            <a:xfrm>
              <a:off x="8311277" y="5202569"/>
              <a:ext cx="3880537" cy="1662174"/>
            </a:xfrm>
            <a:prstGeom prst="rect">
              <a:avLst/>
            </a:prstGeom>
            <a:solidFill>
              <a:srgbClr val="002060"/>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Partner Involved?</a:t>
              </a:r>
            </a:p>
            <a:p>
              <a:pPr>
                <a:spcBef>
                  <a:spcPts val="300"/>
                </a:spcBef>
              </a:pPr>
              <a:r>
                <a:rPr lang="en-US" sz="1400" dirty="0">
                  <a:solidFill>
                    <a:schemeClr val="bg1"/>
                  </a:solidFill>
                  <a:latin typeface="IBM Plex Sans" panose="020B0503050203000203" pitchFamily="34" charset="0"/>
                </a:rPr>
                <a:t>&lt;Yes | No&gt;</a:t>
              </a:r>
              <a:endParaRPr lang="en-US" sz="400" dirty="0">
                <a:solidFill>
                  <a:schemeClr val="bg1"/>
                </a:solidFill>
                <a:latin typeface="IBM Plex Sans" panose="020B0503050203000203" pitchFamily="34" charset="0"/>
              </a:endParaRPr>
            </a:p>
            <a:p>
              <a:pPr>
                <a:spcBef>
                  <a:spcPts val="1200"/>
                </a:spcBef>
              </a:pPr>
              <a:r>
                <a:rPr lang="en-US" sz="1200" dirty="0">
                  <a:solidFill>
                    <a:schemeClr val="bg1"/>
                  </a:solidFill>
                  <a:latin typeface="IBM Plex Sans" panose="020B0503050203000203" pitchFamily="34" charset="0"/>
                </a:rPr>
                <a:t>If ”Yes”, who is the Partner?</a:t>
              </a:r>
            </a:p>
            <a:p>
              <a:pPr>
                <a:spcBef>
                  <a:spcPts val="300"/>
                </a:spcBef>
              </a:pPr>
              <a:r>
                <a:rPr lang="en-US" sz="1400" dirty="0">
                  <a:solidFill>
                    <a:schemeClr val="bg1"/>
                  </a:solidFill>
                  <a:latin typeface="IBM Plex Sans" panose="020B0503050203000203" pitchFamily="34" charset="0"/>
                </a:rPr>
                <a:t>&lt;IBM Partner Name and Key Contact&gt;</a:t>
              </a:r>
            </a:p>
            <a:p>
              <a:pPr>
                <a:spcBef>
                  <a:spcPts val="300"/>
                </a:spcBef>
              </a:pPr>
              <a:endParaRPr lang="en-US" sz="1600" dirty="0">
                <a:solidFill>
                  <a:schemeClr val="bg1"/>
                </a:solidFill>
                <a:latin typeface="IBM Plex Sans" panose="020B0503050203000203" pitchFamily="34" charset="0"/>
              </a:endParaRPr>
            </a:p>
          </p:txBody>
        </p:sp>
        <p:sp>
          <p:nvSpPr>
            <p:cNvPr id="30" name="Rectangle 29">
              <a:extLst>
                <a:ext uri="{FF2B5EF4-FFF2-40B4-BE49-F238E27FC236}">
                  <a16:creationId xmlns:a16="http://schemas.microsoft.com/office/drawing/2014/main" id="{B0A6F1F5-21F2-334D-835A-89803C99A92F}"/>
                </a:ext>
              </a:extLst>
            </p:cNvPr>
            <p:cNvSpPr/>
            <p:nvPr/>
          </p:nvSpPr>
          <p:spPr>
            <a:xfrm>
              <a:off x="8311278" y="-839"/>
              <a:ext cx="3880536" cy="1878940"/>
            </a:xfrm>
            <a:prstGeom prst="rect">
              <a:avLst/>
            </a:prstGeom>
            <a:solidFill>
              <a:schemeClr val="accent5">
                <a:lumMod val="75000"/>
              </a:schemeClr>
            </a:solidFill>
            <a:ln w="127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200" dirty="0">
                  <a:solidFill>
                    <a:schemeClr val="bg1"/>
                  </a:solidFill>
                  <a:latin typeface="IBM Plex Sans" panose="020B0503050203000203" pitchFamily="34" charset="0"/>
                </a:rPr>
                <a:t>CSM / Use Case Author</a:t>
              </a:r>
            </a:p>
            <a:p>
              <a:pPr>
                <a:spcBef>
                  <a:spcPts val="300"/>
                </a:spcBef>
              </a:pPr>
              <a:r>
                <a:rPr lang="en-US" sz="1400" dirty="0">
                  <a:solidFill>
                    <a:schemeClr val="bg1"/>
                  </a:solidFill>
                  <a:latin typeface="IBM Plex Sans" panose="020B0503050203000203" pitchFamily="34" charset="0"/>
                </a:rPr>
                <a:t>&lt;Provide CSM name, picture &amp; </a:t>
              </a:r>
              <a:r>
                <a:rPr lang="en-US" sz="1400" dirty="0" err="1">
                  <a:solidFill>
                    <a:schemeClr val="bg1"/>
                  </a:solidFill>
                  <a:latin typeface="IBM Plex Sans" panose="020B0503050203000203" pitchFamily="34" charset="0"/>
                </a:rPr>
                <a:t>Bluepages</a:t>
              </a:r>
              <a:r>
                <a:rPr lang="en-US" sz="1400" dirty="0">
                  <a:solidFill>
                    <a:schemeClr val="bg1"/>
                  </a:solidFill>
                  <a:latin typeface="IBM Plex Sans" panose="020B0503050203000203" pitchFamily="34" charset="0"/>
                </a:rPr>
                <a:t> link here&gt;</a:t>
              </a:r>
              <a:endParaRPr lang="en-US" sz="1600" dirty="0">
                <a:solidFill>
                  <a:schemeClr val="bg1"/>
                </a:solidFill>
                <a:latin typeface="IBM Plex Sans" panose="020B0503050203000203" pitchFamily="34" charset="0"/>
              </a:endParaRPr>
            </a:p>
          </p:txBody>
        </p:sp>
      </p:grpSp>
    </p:spTree>
    <p:extLst>
      <p:ext uri="{BB962C8B-B14F-4D97-AF65-F5344CB8AC3E}">
        <p14:creationId xmlns:p14="http://schemas.microsoft.com/office/powerpoint/2010/main" val="51945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C4DF-C2A5-0CB7-D187-3731CFCD8CEC}"/>
              </a:ext>
            </a:extLst>
          </p:cNvPr>
          <p:cNvSpPr>
            <a:spLocks noGrp="1"/>
          </p:cNvSpPr>
          <p:nvPr>
            <p:ph type="title"/>
          </p:nvPr>
        </p:nvSpPr>
        <p:spPr>
          <a:xfrm>
            <a:off x="838200" y="365126"/>
            <a:ext cx="10515600" cy="988662"/>
          </a:xfrm>
        </p:spPr>
        <p:txBody>
          <a:bodyPr>
            <a:normAutofit/>
          </a:bodyPr>
          <a:lstStyle/>
          <a:p>
            <a:r>
              <a:rPr lang="en-US" sz="3600" dirty="0">
                <a:latin typeface="IBM Plex Sans" panose="020B0503050203000203" pitchFamily="34" charset="0"/>
              </a:rPr>
              <a:t>Use Case Discovery Agenda- Half Day</a:t>
            </a:r>
          </a:p>
        </p:txBody>
      </p:sp>
      <p:sp>
        <p:nvSpPr>
          <p:cNvPr id="3" name="Content Placeholder 2">
            <a:extLst>
              <a:ext uri="{FF2B5EF4-FFF2-40B4-BE49-F238E27FC236}">
                <a16:creationId xmlns:a16="http://schemas.microsoft.com/office/drawing/2014/main" id="{941DB527-CB11-ED2E-968A-C4C011D9DC7B}"/>
              </a:ext>
            </a:extLst>
          </p:cNvPr>
          <p:cNvSpPr>
            <a:spLocks noGrp="1"/>
          </p:cNvSpPr>
          <p:nvPr>
            <p:ph idx="1"/>
          </p:nvPr>
        </p:nvSpPr>
        <p:spPr>
          <a:xfrm>
            <a:off x="838200" y="1253331"/>
            <a:ext cx="10431483" cy="504217"/>
          </a:xfrm>
        </p:spPr>
        <p:txBody>
          <a:bodyPr/>
          <a:lstStyle/>
          <a:p>
            <a:pPr marL="0" indent="0">
              <a:buNone/>
            </a:pPr>
            <a:r>
              <a:rPr lang="en-US" sz="2800" dirty="0">
                <a:highlight>
                  <a:srgbClr val="FFFF00"/>
                </a:highlight>
                <a:latin typeface="IBM Plex Sans" panose="020B0503050203000203" pitchFamily="34" charset="0"/>
              </a:rPr>
              <a:t>Customize this agenda for what works best for your team.</a:t>
            </a:r>
            <a:endParaRPr lang="en-US" dirty="0">
              <a:highlight>
                <a:srgbClr val="FFFF00"/>
              </a:highlight>
              <a:latin typeface="IBM Plex Sans" panose="020B0503050203000203" pitchFamily="34" charset="0"/>
            </a:endParaRPr>
          </a:p>
        </p:txBody>
      </p:sp>
      <p:graphicFrame>
        <p:nvGraphicFramePr>
          <p:cNvPr id="6" name="Table Placeholder" descr="3-column, 14 row table example">
            <a:extLst>
              <a:ext uri="{FF2B5EF4-FFF2-40B4-BE49-F238E27FC236}">
                <a16:creationId xmlns:a16="http://schemas.microsoft.com/office/drawing/2014/main" id="{25808070-5553-BAD1-8053-2D63D00B08EC}"/>
              </a:ext>
            </a:extLst>
          </p:cNvPr>
          <p:cNvGraphicFramePr>
            <a:graphicFrameLocks/>
          </p:cNvGraphicFramePr>
          <p:nvPr>
            <p:extLst>
              <p:ext uri="{D42A27DB-BD31-4B8C-83A1-F6EECF244321}">
                <p14:modId xmlns:p14="http://schemas.microsoft.com/office/powerpoint/2010/main" val="3310585803"/>
              </p:ext>
            </p:extLst>
          </p:nvPr>
        </p:nvGraphicFramePr>
        <p:xfrm>
          <a:off x="615887" y="1757548"/>
          <a:ext cx="11221484" cy="4878941"/>
        </p:xfrm>
        <a:graphic>
          <a:graphicData uri="http://schemas.openxmlformats.org/drawingml/2006/table">
            <a:tbl>
              <a:tblPr firstRow="1" bandRow="1">
                <a:tableStyleId>{5C22544A-7EE6-4342-B048-85BDC9FD1C3A}</a:tableStyleId>
              </a:tblPr>
              <a:tblGrid>
                <a:gridCol w="2657096">
                  <a:extLst>
                    <a:ext uri="{9D8B030D-6E8A-4147-A177-3AD203B41FA5}">
                      <a16:colId xmlns:a16="http://schemas.microsoft.com/office/drawing/2014/main" val="3973251830"/>
                    </a:ext>
                  </a:extLst>
                </a:gridCol>
                <a:gridCol w="6956032">
                  <a:extLst>
                    <a:ext uri="{9D8B030D-6E8A-4147-A177-3AD203B41FA5}">
                      <a16:colId xmlns:a16="http://schemas.microsoft.com/office/drawing/2014/main" val="20000"/>
                    </a:ext>
                  </a:extLst>
                </a:gridCol>
                <a:gridCol w="1608356">
                  <a:extLst>
                    <a:ext uri="{9D8B030D-6E8A-4147-A177-3AD203B41FA5}">
                      <a16:colId xmlns:a16="http://schemas.microsoft.com/office/drawing/2014/main" val="3441651206"/>
                    </a:ext>
                  </a:extLst>
                </a:gridCol>
              </a:tblGrid>
              <a:tr h="304721">
                <a:tc>
                  <a:txBody>
                    <a:bodyPr/>
                    <a:lstStyle/>
                    <a:p>
                      <a:r>
                        <a:rPr lang="en-GB" sz="1200" b="1" noProof="0" dirty="0">
                          <a:solidFill>
                            <a:schemeClr val="bg1"/>
                          </a:solidFill>
                          <a:latin typeface="IBM Plex Sans" panose="020B0503050203000203" pitchFamily="34" charset="0"/>
                          <a:ea typeface="IBM Plex Sans" charset="0"/>
                          <a:cs typeface="IBM Plex Sans" charset="0"/>
                        </a:rPr>
                        <a:t>Topics</a:t>
                      </a:r>
                    </a:p>
                  </a:txBody>
                  <a:tcPr marL="121888" marR="121888" marT="60944" marB="60944" anchor="b">
                    <a:lnL w="12700" cmpd="sng">
                      <a:noFill/>
                    </a:lnL>
                    <a:lnR w="6350" cap="flat" cmpd="sng" algn="ctr">
                      <a:solidFill>
                        <a:schemeClr val="tx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50000"/>
                      </a:schemeClr>
                    </a:solidFill>
                  </a:tcPr>
                </a:tc>
                <a:tc>
                  <a:txBody>
                    <a:bodyPr/>
                    <a:lstStyle/>
                    <a:p>
                      <a:r>
                        <a:rPr lang="en-GB" sz="1200" b="1" noProof="0" dirty="0">
                          <a:solidFill>
                            <a:schemeClr val="bg1"/>
                          </a:solidFill>
                          <a:latin typeface="IBM Plex Sans"/>
                        </a:rPr>
                        <a:t>Objectives</a:t>
                      </a:r>
                    </a:p>
                  </a:txBody>
                  <a:tcPr marL="121888" marR="121888" marT="60944" marB="60944"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50000"/>
                      </a:schemeClr>
                    </a:solidFill>
                  </a:tcPr>
                </a:tc>
                <a:tc>
                  <a:txBody>
                    <a:bodyPr/>
                    <a:lstStyle/>
                    <a:p>
                      <a:r>
                        <a:rPr lang="en-GB" sz="1200" b="1" noProof="0" dirty="0">
                          <a:solidFill>
                            <a:schemeClr val="bg1"/>
                          </a:solidFill>
                          <a:latin typeface="IBM Plex Sans" panose="020B0503050203000203" pitchFamily="34" charset="0"/>
                          <a:ea typeface="IBM Plex Sans" charset="0"/>
                          <a:cs typeface="IBM Plex Sans" charset="0"/>
                        </a:rPr>
                        <a:t>Duration</a:t>
                      </a:r>
                      <a:endParaRPr lang="en-US" sz="1900" b="1" dirty="0"/>
                    </a:p>
                  </a:txBody>
                  <a:tcPr marL="121888" marR="121888" marT="60944" marB="60944"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alpha val="50000"/>
                      </a:schemeClr>
                    </a:solidFill>
                  </a:tcPr>
                </a:tc>
                <a:extLst>
                  <a:ext uri="{0D108BD9-81ED-4DB2-BD59-A6C34878D82A}">
                    <a16:rowId xmlns:a16="http://schemas.microsoft.com/office/drawing/2014/main" val="10000"/>
                  </a:ext>
                </a:extLst>
              </a:tr>
              <a:tr h="1026558">
                <a:tc>
                  <a:txBody>
                    <a:bodyPr/>
                    <a:lstStyle/>
                    <a:p>
                      <a:r>
                        <a:rPr lang="en-GB" sz="1300" b="1" noProof="0" dirty="0">
                          <a:solidFill>
                            <a:schemeClr val="tx1"/>
                          </a:solidFill>
                          <a:latin typeface="IBM Plex Sans" panose="020B0503050203000203" pitchFamily="34" charset="0"/>
                          <a:ea typeface="IBM Plex Sans" charset="0"/>
                          <a:cs typeface="IBM Plex Sans" charset="0"/>
                        </a:rPr>
                        <a:t>Technology innovations and industry trends </a:t>
                      </a:r>
                    </a:p>
                    <a:p>
                      <a:r>
                        <a:rPr lang="en-GB" sz="1200" b="0" noProof="0" dirty="0">
                          <a:solidFill>
                            <a:schemeClr val="tx1"/>
                          </a:solidFill>
                          <a:latin typeface="IBM Plex Sans" panose="020B0503050203000203" pitchFamily="34" charset="0"/>
                          <a:ea typeface="IBM Plex Sans" charset="0"/>
                          <a:cs typeface="IBM Plex Sans" charset="0"/>
                        </a:rPr>
                        <a:t>(Senior decision makers)</a:t>
                      </a: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200" b="0" i="0" noProof="0" dirty="0">
                          <a:solidFill>
                            <a:schemeClr val="tx1"/>
                          </a:solidFill>
                          <a:latin typeface="IBM Plex Sans" panose="020B0503050203000203" pitchFamily="34" charset="0"/>
                        </a:rPr>
                        <a:t>IBM technology and how it can help in your industry</a:t>
                      </a:r>
                    </a:p>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noProof="0" dirty="0">
                          <a:solidFill>
                            <a:schemeClr val="tx1"/>
                          </a:solidFill>
                          <a:latin typeface="IBM Plex Sans" panose="020B0503050203000203" pitchFamily="34" charset="0"/>
                        </a:rPr>
                        <a:t>Use cases and best practices</a:t>
                      </a: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i="0" noProof="0" dirty="0">
                          <a:solidFill>
                            <a:schemeClr val="tx1"/>
                          </a:solidFill>
                          <a:latin typeface="IBM Plex Sans" panose="020B0503050203000203" pitchFamily="34" charset="0"/>
                        </a:rPr>
                        <a:t>30 Minutes</a:t>
                      </a:r>
                      <a:endParaRPr lang="en-US" sz="1900" dirty="0">
                        <a:solidFill>
                          <a:schemeClr val="tx1"/>
                        </a:solidFill>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746">
                <a:tc>
                  <a:txBody>
                    <a:bodyPr/>
                    <a:lstStyle/>
                    <a:p>
                      <a:r>
                        <a:rPr lang="en-GB" sz="1300" b="1" i="0" noProof="0" dirty="0">
                          <a:solidFill>
                            <a:schemeClr val="tx1"/>
                          </a:solidFill>
                          <a:latin typeface="IBM Plex Sans" panose="020B0503050203000203" pitchFamily="34" charset="0"/>
                          <a:ea typeface="IBM Plex Sans" charset="0"/>
                          <a:cs typeface="IBM Plex Sans" charset="0"/>
                        </a:rPr>
                        <a:t>Collaborate to understand your biggest challenges</a:t>
                      </a:r>
                    </a:p>
                    <a:p>
                      <a:r>
                        <a:rPr lang="en-GB" sz="1200" b="0" i="0" noProof="0" dirty="0">
                          <a:solidFill>
                            <a:schemeClr val="tx1"/>
                          </a:solidFill>
                          <a:latin typeface="IBM Plex Sans" panose="020B0503050203000203" pitchFamily="34" charset="0"/>
                          <a:ea typeface="IBM Plex Sans" charset="0"/>
                          <a:cs typeface="IBM Plex Sans" charset="0"/>
                        </a:rPr>
                        <a:t>(</a:t>
                      </a:r>
                      <a:r>
                        <a:rPr lang="en-US" sz="1200" b="0" dirty="0">
                          <a:latin typeface="IBM Plex Sans" panose="020B0503050203000203" pitchFamily="34" charset="0"/>
                          <a:ea typeface="IBM Plex Sans" charset="0"/>
                          <a:cs typeface="IBM Plex Sans" charset="0"/>
                        </a:rPr>
                        <a:t>IT Architects, Security, Lines of Business Stakeholders )</a:t>
                      </a:r>
                      <a:endParaRPr lang="en-GB" sz="1200" b="0" i="0" noProof="0" dirty="0">
                        <a:solidFill>
                          <a:schemeClr val="tx1"/>
                        </a:solidFill>
                        <a:latin typeface="IBM Plex Sans" panose="020B0503050203000203" pitchFamily="34" charset="0"/>
                        <a:ea typeface="IBM Plex Sans" charset="0"/>
                        <a:cs typeface="IBM Plex Sans" charset="0"/>
                      </a:endParaRP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noProof="0" dirty="0">
                          <a:solidFill>
                            <a:schemeClr val="tx1"/>
                          </a:solidFill>
                          <a:latin typeface="IBM Plex Sans" panose="020B0503050203000203" pitchFamily="34" charset="0"/>
                          <a:ea typeface="IBM Plex Sans" charset="0"/>
                          <a:cs typeface="IBM Plex Sans" charset="0"/>
                        </a:rPr>
                        <a:t>Work through a collaborative exercise to gain insight into your key business pain points and biggest challenges</a:t>
                      </a:r>
                      <a:endParaRPr lang="en-GB" sz="1200" b="0" i="0" noProof="0" dirty="0">
                        <a:solidFill>
                          <a:schemeClr val="tx1"/>
                        </a:solidFill>
                        <a:latin typeface="IBM Plex Sans" panose="020B0503050203000203" pitchFamily="34" charset="0"/>
                        <a:ea typeface="IBM Plex Sans" charset="0"/>
                        <a:cs typeface="IBM Plex Sans" charset="0"/>
                      </a:endParaRPr>
                    </a:p>
                    <a:p>
                      <a:pPr marL="171450" indent="-171450">
                        <a:buFont typeface="Arial" panose="020B0604020202020204" pitchFamily="34" charset="0"/>
                        <a:buChar char="•"/>
                      </a:pPr>
                      <a:endParaRPr lang="en-GB" sz="1100" b="0" i="0" noProof="0" dirty="0">
                        <a:solidFill>
                          <a:schemeClr val="tx1"/>
                        </a:solidFill>
                        <a:latin typeface="IBM Plex Sans"/>
                        <a:ea typeface="IBM Plex Sans" charset="0"/>
                        <a:cs typeface="IBM Plex Sans" charset="0"/>
                      </a:endParaRPr>
                    </a:p>
                    <a:p>
                      <a:endParaRPr lang="en-GB" sz="1100" b="0" i="0" noProof="0" dirty="0">
                        <a:solidFill>
                          <a:schemeClr val="tx1"/>
                        </a:solidFill>
                        <a:latin typeface="IBM Plex Sans" panose="020B0503050203000203" pitchFamily="34" charset="0"/>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i="0" noProof="0" dirty="0">
                          <a:solidFill>
                            <a:schemeClr val="tx1"/>
                          </a:solidFill>
                          <a:latin typeface="IBM Plex Sans" panose="020B0503050203000203" pitchFamily="34" charset="0"/>
                          <a:ea typeface="IBM Plex Sans" charset="0"/>
                          <a:cs typeface="IBM Plex Sans" charset="0"/>
                        </a:rPr>
                        <a:t>90 Minutes</a:t>
                      </a:r>
                      <a:endParaRPr lang="en-US" sz="1900" dirty="0">
                        <a:solidFill>
                          <a:schemeClr val="tx1"/>
                        </a:solidFill>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00239">
                <a:tc gridSpan="3">
                  <a:txBody>
                    <a:bodyPr/>
                    <a:lstStyle/>
                    <a:p>
                      <a:pPr algn="ctr"/>
                      <a:r>
                        <a:rPr lang="en-GB" sz="1300" b="0" i="0" noProof="0" dirty="0">
                          <a:solidFill>
                            <a:schemeClr val="tx1"/>
                          </a:solidFill>
                          <a:latin typeface="IBM Plex Sans" panose="020B0503050203000203" pitchFamily="34" charset="0"/>
                          <a:ea typeface="IBM Plex Sans" charset="0"/>
                          <a:cs typeface="IBM Plex Sans" charset="0"/>
                        </a:rPr>
                        <a:t>BREAK – 15-30 min</a:t>
                      </a: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sz="800" b="0" i="0" noProof="0" dirty="0">
                        <a:solidFill>
                          <a:schemeClr val="bg1"/>
                        </a:solidFill>
                        <a:latin typeface="IBM Plex Sans" panose="020B0503050203000203" pitchFamily="34" charset="0"/>
                        <a:ea typeface="IBM Plex Sans" charset="0"/>
                        <a:cs typeface="IBM Plex Sans" charset="0"/>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400" dirty="0"/>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8545568"/>
                  </a:ext>
                </a:extLst>
              </a:tr>
              <a:tr h="837982">
                <a:tc>
                  <a:txBody>
                    <a:bodyPr/>
                    <a:lstStyle/>
                    <a:p>
                      <a:r>
                        <a:rPr lang="en-GB" sz="1300" b="1" i="0" noProof="0" dirty="0">
                          <a:solidFill>
                            <a:schemeClr val="tx1"/>
                          </a:solidFill>
                          <a:latin typeface="IBM Plex Sans"/>
                          <a:ea typeface="IBM Plex Sans" charset="0"/>
                          <a:cs typeface="IBM Plex Sans" charset="0"/>
                        </a:rPr>
                        <a:t>Explore how IBM technology can solve your biggest challenges</a:t>
                      </a:r>
                    </a:p>
                    <a:p>
                      <a:r>
                        <a:rPr lang="en-GB" sz="1200" b="0" i="0" noProof="0" dirty="0">
                          <a:solidFill>
                            <a:schemeClr val="tx1"/>
                          </a:solidFill>
                          <a:latin typeface="IBM Plex Sans"/>
                          <a:ea typeface="IBM Plex Sans" charset="0"/>
                          <a:cs typeface="IBM Plex Sans" charset="0"/>
                        </a:rPr>
                        <a:t>(</a:t>
                      </a:r>
                      <a:r>
                        <a:rPr lang="en-US" sz="1200" b="0" dirty="0">
                          <a:latin typeface="IBM Plex Sans" panose="020B0503050203000203" pitchFamily="34" charset="0"/>
                          <a:ea typeface="IBM Plex Sans" charset="0"/>
                          <a:cs typeface="IBM Plex Sans" charset="0"/>
                        </a:rPr>
                        <a:t>IT Architects, Security, Lines of Business Stakeholders)</a:t>
                      </a:r>
                      <a:endParaRPr lang="en-GB" sz="1200" b="0" i="0" noProof="0" dirty="0">
                        <a:solidFill>
                          <a:schemeClr val="tx1"/>
                        </a:solidFill>
                        <a:latin typeface="IBM Plex Sans"/>
                        <a:ea typeface="IBM Plex Sans" charset="0"/>
                        <a:cs typeface="IBM Plex Sans" charset="0"/>
                      </a:endParaRP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IBM Plex Sans"/>
                          <a:ea typeface="+mn-ea"/>
                          <a:cs typeface="+mn-cs"/>
                        </a:rPr>
                        <a:t>Dive into applicable use cases based on the identified pain points from collaborative session</a:t>
                      </a:r>
                    </a:p>
                    <a:p>
                      <a:pPr marL="171450" marR="0" lvl="0" indent="-171450" algn="l" defTabSz="7251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IBM Plex Sans"/>
                          <a:ea typeface="+mn-ea"/>
                          <a:cs typeface="+mn-cs"/>
                        </a:rPr>
                        <a:t>Demo to show how (optional)</a:t>
                      </a:r>
                    </a:p>
                    <a:p>
                      <a:endParaRPr lang="en-GB" sz="1100" b="0" i="0" noProof="0" dirty="0">
                        <a:solidFill>
                          <a:schemeClr val="tx1"/>
                        </a:solidFill>
                        <a:latin typeface="IBM Plex Sans"/>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i="0" noProof="0" dirty="0">
                          <a:solidFill>
                            <a:schemeClr val="tx1"/>
                          </a:solidFill>
                          <a:latin typeface="IBM Plex Sans" panose="020B0503050203000203" pitchFamily="34" charset="0"/>
                          <a:ea typeface="IBM Plex Sans" charset="0"/>
                          <a:cs typeface="IBM Plex Sans" charset="0"/>
                        </a:rPr>
                        <a:t>60 Minutes</a:t>
                      </a: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81480">
                <a:tc>
                  <a:txBody>
                    <a:bodyPr/>
                    <a:lstStyle/>
                    <a:p>
                      <a:pPr marL="0" marR="0" lvl="0" indent="0" algn="l" rtl="0" eaLnBrk="1" fontAlgn="auto" latinLnBrk="0" hangingPunct="1">
                        <a:lnSpc>
                          <a:spcPct val="100000"/>
                        </a:lnSpc>
                        <a:spcBef>
                          <a:spcPts val="0"/>
                        </a:spcBef>
                        <a:spcAft>
                          <a:spcPts val="0"/>
                        </a:spcAft>
                        <a:buClrTx/>
                        <a:buSzTx/>
                        <a:buFontTx/>
                        <a:buNone/>
                      </a:pPr>
                      <a:r>
                        <a:rPr lang="en-GB" sz="1300" b="1" noProof="0" dirty="0">
                          <a:solidFill>
                            <a:schemeClr val="tx1"/>
                          </a:solidFill>
                          <a:latin typeface="IBM Plex Sans"/>
                          <a:ea typeface="IBM Plex Sans" charset="0"/>
                          <a:cs typeface="IBM Plex Sans" charset="0"/>
                        </a:rPr>
                        <a:t>Recommended 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noProof="0" dirty="0">
                          <a:solidFill>
                            <a:schemeClr val="tx1"/>
                          </a:solidFill>
                          <a:latin typeface="IBM Plex Sans" panose="020B0503050203000203" pitchFamily="34" charset="0"/>
                          <a:ea typeface="IBM Plex Sans" charset="0"/>
                          <a:cs typeface="IBM Plex Sans" charset="0"/>
                        </a:rPr>
                        <a:t>(Senior decision makers)</a:t>
                      </a:r>
                    </a:p>
                    <a:p>
                      <a:pPr marL="0" marR="0" lvl="0" indent="0" algn="l" rtl="0" eaLnBrk="1" fontAlgn="auto" latinLnBrk="0" hangingPunct="1">
                        <a:lnSpc>
                          <a:spcPct val="100000"/>
                        </a:lnSpc>
                        <a:spcBef>
                          <a:spcPts val="0"/>
                        </a:spcBef>
                        <a:spcAft>
                          <a:spcPts val="0"/>
                        </a:spcAft>
                        <a:buClrTx/>
                        <a:buSzTx/>
                        <a:buFontTx/>
                        <a:buNone/>
                      </a:pPr>
                      <a:endParaRPr lang="en-GB" sz="1300" b="1" noProof="0" dirty="0">
                        <a:solidFill>
                          <a:schemeClr val="tx1"/>
                        </a:solidFill>
                        <a:latin typeface="IBM Plex Sans"/>
                        <a:ea typeface="IBM Plex Sans" charset="0"/>
                        <a:cs typeface="IBM Plex Sans" charset="0"/>
                      </a:endParaRPr>
                    </a:p>
                  </a:txBody>
                  <a:tcPr marL="121888" marR="121888" marT="60944" marB="60944" anchor="ctr">
                    <a:lnL w="12700" cmpd="sng">
                      <a:noFill/>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sz="1200" b="0" i="0" noProof="0" dirty="0">
                          <a:solidFill>
                            <a:schemeClr val="tx1"/>
                          </a:solidFill>
                          <a:latin typeface="IBM Plex Sans"/>
                          <a:ea typeface="IBM Plex Sans" charset="0"/>
                          <a:cs typeface="IBM Plex Sans" charset="0"/>
                        </a:rPr>
                        <a:t>Recap key focus areas </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sz="1200" b="0" i="0" noProof="0" dirty="0">
                          <a:solidFill>
                            <a:schemeClr val="tx1"/>
                          </a:solidFill>
                          <a:latin typeface="IBM Plex Sans"/>
                          <a:ea typeface="IBM Plex Sans" charset="0"/>
                          <a:cs typeface="IBM Plex Sans" charset="0"/>
                        </a:rPr>
                        <a:t>Establish how IBM can help bring value to your business</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GB" sz="1200" b="0" i="0" noProof="0" dirty="0">
                          <a:solidFill>
                            <a:schemeClr val="tx1"/>
                          </a:solidFill>
                          <a:latin typeface="IBM Plex Sans"/>
                          <a:ea typeface="IBM Plex Sans" charset="0"/>
                          <a:cs typeface="IBM Plex Sans" charset="0"/>
                        </a:rPr>
                        <a:t>Deliver prioritized use case for solving your identified challenges</a:t>
                      </a:r>
                      <a:br>
                        <a:rPr lang="en-GB" sz="1100" b="0" i="0" noProof="0" dirty="0">
                          <a:solidFill>
                            <a:schemeClr val="tx1"/>
                          </a:solidFill>
                          <a:latin typeface="IBM Plex Sans"/>
                          <a:ea typeface="IBM Plex Sans" charset="0"/>
                          <a:cs typeface="IBM Plex Sans" charset="0"/>
                        </a:rPr>
                      </a:br>
                      <a:endParaRPr lang="en-GB" sz="1100" b="0" noProof="0" dirty="0">
                        <a:solidFill>
                          <a:schemeClr val="tx1"/>
                        </a:solidFill>
                        <a:latin typeface="IBM Plex Sans"/>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100" b="0" noProof="0" dirty="0">
                          <a:solidFill>
                            <a:schemeClr val="tx1"/>
                          </a:solidFill>
                          <a:latin typeface="IBM Plex Sans" panose="020B0503050203000203" pitchFamily="34" charset="0"/>
                          <a:ea typeface="IBM Plex Sans" charset="0"/>
                          <a:cs typeface="IBM Plex Sans" charset="0"/>
                        </a:rPr>
                        <a:t>60  Minutes</a:t>
                      </a:r>
                      <a:endParaRPr lang="en-GB" sz="1100" b="0" i="0" noProof="0" dirty="0">
                        <a:solidFill>
                          <a:schemeClr val="tx1"/>
                        </a:solidFill>
                        <a:latin typeface="IBM Plex Sans" panose="020B0503050203000203" pitchFamily="34" charset="0"/>
                        <a:ea typeface="IBM Plex Sans" charset="0"/>
                        <a:cs typeface="IBM Plex Sans" charset="0"/>
                      </a:endParaRPr>
                    </a:p>
                  </a:txBody>
                  <a:tcPr marL="121888" marR="121888" marT="60944" marB="60944"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7658610"/>
                  </a:ext>
                </a:extLst>
              </a:tr>
            </a:tbl>
          </a:graphicData>
        </a:graphic>
      </p:graphicFrame>
    </p:spTree>
    <p:extLst>
      <p:ext uri="{BB962C8B-B14F-4D97-AF65-F5344CB8AC3E}">
        <p14:creationId xmlns:p14="http://schemas.microsoft.com/office/powerpoint/2010/main" val="264974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F3D1108E-26C2-EC41-B955-67306173E0A9}"/>
              </a:ext>
            </a:extLst>
          </p:cNvPr>
          <p:cNvSpPr txBox="1">
            <a:spLocks/>
          </p:cNvSpPr>
          <p:nvPr/>
        </p:nvSpPr>
        <p:spPr>
          <a:xfrm>
            <a:off x="79968" y="138098"/>
            <a:ext cx="2993892" cy="967238"/>
          </a:xfrm>
          <a:prstGeom prst="rect">
            <a:avLst/>
          </a:prstGeom>
          <a:noFill/>
          <a:ln w="3175">
            <a:noFill/>
          </a:ln>
        </p:spPr>
        <p:txBody>
          <a:bodyPr lIns="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07">
              <a:spcBef>
                <a:spcPts val="0"/>
              </a:spcBef>
              <a:defRPr/>
            </a:pPr>
            <a:r>
              <a:rPr lang="en-US" dirty="0">
                <a:latin typeface="IBM Plex Sans" panose="020B0503050203000203" pitchFamily="34" charset="0"/>
                <a:ea typeface="IBM Plex Sans" charset="0"/>
                <a:cs typeface="IBM Plex Sans" charset="0"/>
              </a:rPr>
              <a:t>Use Case Discovery is adaptable </a:t>
            </a:r>
            <a:r>
              <a:rPr lang="en-US" b="1" dirty="0">
                <a:latin typeface="IBM Plex Sans" panose="020B0503050203000203" pitchFamily="34" charset="0"/>
                <a:ea typeface="IBM Plex Sans" charset="0"/>
                <a:cs typeface="IBM Plex Sans" charset="0"/>
              </a:rPr>
              <a:t>to satisfy your needs and availability</a:t>
            </a:r>
          </a:p>
          <a:p>
            <a:pPr defTabSz="914107">
              <a:spcBef>
                <a:spcPts val="0"/>
              </a:spcBef>
              <a:defRPr/>
            </a:pPr>
            <a:endParaRPr lang="en-US" dirty="0">
              <a:latin typeface="IBM Plex Sans Light" panose="020B0403050203000203" pitchFamily="34" charset="0"/>
              <a:ea typeface="IBM Plex Sans" charset="0"/>
              <a:cs typeface="IBM Plex Sans" charset="0"/>
            </a:endParaRPr>
          </a:p>
          <a:p>
            <a:pPr defTabSz="914107">
              <a:spcBef>
                <a:spcPts val="0"/>
              </a:spcBef>
              <a:defRPr/>
            </a:pPr>
            <a:r>
              <a:rPr lang="en-US" dirty="0">
                <a:highlight>
                  <a:srgbClr val="FFFF00"/>
                </a:highlight>
                <a:latin typeface="IBM Plex Sans Light" panose="020B0403050203000203" pitchFamily="34" charset="0"/>
                <a:ea typeface="IBM Plex Sans" charset="0"/>
                <a:cs typeface="IBM Plex Sans" charset="0"/>
              </a:rPr>
              <a:t>Modify this as needed</a:t>
            </a:r>
          </a:p>
        </p:txBody>
      </p:sp>
      <p:sp>
        <p:nvSpPr>
          <p:cNvPr id="86" name="TextBox 85">
            <a:extLst>
              <a:ext uri="{FF2B5EF4-FFF2-40B4-BE49-F238E27FC236}">
                <a16:creationId xmlns:a16="http://schemas.microsoft.com/office/drawing/2014/main" id="{31783800-C66A-0040-98FF-BDA1682E0D7C}"/>
              </a:ext>
            </a:extLst>
          </p:cNvPr>
          <p:cNvSpPr txBox="1"/>
          <p:nvPr/>
        </p:nvSpPr>
        <p:spPr>
          <a:xfrm>
            <a:off x="246694" y="1127365"/>
            <a:ext cx="2734974" cy="492984"/>
          </a:xfrm>
          <a:prstGeom prst="rect">
            <a:avLst/>
          </a:prstGeom>
        </p:spPr>
        <p:txBody>
          <a:bodyPr wrap="square" lIns="0" tIns="0" rIns="380901"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1 INFORM</a:t>
            </a:r>
            <a:endParaRPr lang="en-US" altLang="zh-CN" sz="1000" dirty="0">
              <a:solidFill>
                <a:schemeClr val="accent5">
                  <a:lumMod val="75000"/>
                </a:schemeClr>
              </a:solidFill>
              <a:latin typeface="IBM Plex Sans" panose="020B0503050203000203" pitchFamily="34" charset="0"/>
              <a:ea typeface="黑体" panose="02010609060101010101" pitchFamily="49" charset="-122"/>
            </a:endParaRPr>
          </a:p>
        </p:txBody>
      </p:sp>
      <p:cxnSp>
        <p:nvCxnSpPr>
          <p:cNvPr id="96" name="Straight Connector 95">
            <a:extLst>
              <a:ext uri="{FF2B5EF4-FFF2-40B4-BE49-F238E27FC236}">
                <a16:creationId xmlns:a16="http://schemas.microsoft.com/office/drawing/2014/main" id="{AF3ED1C4-A201-5249-942C-C258176BAC95}"/>
              </a:ext>
            </a:extLst>
          </p:cNvPr>
          <p:cNvCxnSpPr>
            <a:cxnSpLocks/>
          </p:cNvCxnSpPr>
          <p:nvPr/>
        </p:nvCxnSpPr>
        <p:spPr>
          <a:xfrm>
            <a:off x="5207065" y="1086592"/>
            <a:ext cx="0" cy="5120640"/>
          </a:xfrm>
          <a:prstGeom prst="line">
            <a:avLst/>
          </a:prstGeom>
          <a:ln w="12700">
            <a:solidFill>
              <a:schemeClr val="tx2">
                <a:lumMod val="50000"/>
                <a:alpha val="5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 Placeholder 8">
            <a:extLst>
              <a:ext uri="{FF2B5EF4-FFF2-40B4-BE49-F238E27FC236}">
                <a16:creationId xmlns:a16="http://schemas.microsoft.com/office/drawing/2014/main" id="{09CD28E5-68FE-2748-8105-F4E8B266C630}"/>
              </a:ext>
            </a:extLst>
          </p:cNvPr>
          <p:cNvSpPr txBox="1">
            <a:spLocks/>
          </p:cNvSpPr>
          <p:nvPr/>
        </p:nvSpPr>
        <p:spPr>
          <a:xfrm>
            <a:off x="3091217" y="1190425"/>
            <a:ext cx="2120587" cy="97401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5 min</a:t>
            </a:r>
          </a:p>
          <a:p>
            <a:pPr marL="52388" indent="-52388"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p>
          <a:p>
            <a:pPr marL="52388" indent="-52388"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p:txBody>
      </p:sp>
      <p:sp>
        <p:nvSpPr>
          <p:cNvPr id="44" name="TextBox 43">
            <a:extLst>
              <a:ext uri="{FF2B5EF4-FFF2-40B4-BE49-F238E27FC236}">
                <a16:creationId xmlns:a16="http://schemas.microsoft.com/office/drawing/2014/main" id="{3A618956-FD4D-49D1-9D2A-238F9C017AC1}"/>
              </a:ext>
            </a:extLst>
          </p:cNvPr>
          <p:cNvSpPr txBox="1"/>
          <p:nvPr/>
        </p:nvSpPr>
        <p:spPr>
          <a:xfrm>
            <a:off x="246695" y="2282619"/>
            <a:ext cx="2847025" cy="390208"/>
          </a:xfrm>
          <a:prstGeom prst="rect">
            <a:avLst/>
          </a:prstGeom>
        </p:spPr>
        <p:txBody>
          <a:bodyPr wrap="square" lIns="0" tIns="0" rIns="380901" bIns="0" rtlCol="0" anchor="ctr">
            <a:noAutofit/>
          </a:bodyPr>
          <a:lstStyle/>
          <a:p>
            <a:pPr defTabSz="913997">
              <a:defRPr/>
            </a:pPr>
            <a:r>
              <a:rPr lang="en-US" altLang="zh-CN" sz="1600" b="1" dirty="0">
                <a:solidFill>
                  <a:srgbClr val="0070C0"/>
                </a:solidFill>
                <a:latin typeface="IBM Plex Sans Light" panose="020B0403050203000203" pitchFamily="34" charset="0"/>
                <a:ea typeface="黑体" panose="02010609060101010101" pitchFamily="49" charset="-122"/>
              </a:rPr>
              <a:t>2 COLLABORATE, EXPLORE, ALIGN, PRIORITIZE</a:t>
            </a:r>
            <a:endParaRPr lang="en-US" altLang="zh-CN" sz="1000" dirty="0">
              <a:solidFill>
                <a:srgbClr val="0070C0"/>
              </a:solidFill>
              <a:latin typeface="IBM Plex Sans" panose="020B0503050203000203" pitchFamily="34" charset="0"/>
              <a:ea typeface="黑体" panose="02010609060101010101" pitchFamily="49" charset="-122"/>
            </a:endParaRPr>
          </a:p>
          <a:p>
            <a:pPr defTabSz="913997">
              <a:defRPr/>
            </a:pPr>
            <a:endParaRPr lang="en-US" altLang="zh-CN" sz="1400" dirty="0">
              <a:solidFill>
                <a:srgbClr val="0070C0"/>
              </a:solidFill>
              <a:latin typeface="IBM Plex Sans" panose="020B0503050203000203" pitchFamily="34" charset="0"/>
              <a:ea typeface="黑体" panose="02010609060101010101" pitchFamily="49" charset="-122"/>
            </a:endParaRPr>
          </a:p>
        </p:txBody>
      </p:sp>
      <p:sp>
        <p:nvSpPr>
          <p:cNvPr id="47" name="TextBox 46">
            <a:extLst>
              <a:ext uri="{FF2B5EF4-FFF2-40B4-BE49-F238E27FC236}">
                <a16:creationId xmlns:a16="http://schemas.microsoft.com/office/drawing/2014/main" id="{92C15DA7-D7DC-4B34-8D06-D813BE853877}"/>
              </a:ext>
            </a:extLst>
          </p:cNvPr>
          <p:cNvSpPr txBox="1"/>
          <p:nvPr/>
        </p:nvSpPr>
        <p:spPr>
          <a:xfrm>
            <a:off x="246695" y="3422971"/>
            <a:ext cx="2681859" cy="271358"/>
          </a:xfrm>
          <a:prstGeom prst="rect">
            <a:avLst/>
          </a:prstGeom>
        </p:spPr>
        <p:txBody>
          <a:bodyPr wrap="square" lIns="0" tIns="0" rIns="380901"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3 SHOW ME DEMO</a:t>
            </a:r>
            <a:endParaRPr lang="en-US" altLang="zh-CN" sz="1400" dirty="0">
              <a:solidFill>
                <a:schemeClr val="accent5">
                  <a:lumMod val="75000"/>
                </a:schemeClr>
              </a:solidFill>
              <a:latin typeface="IBM Plex Sans" panose="020B0503050203000203" pitchFamily="34" charset="0"/>
              <a:ea typeface="黑体" panose="02010609060101010101" pitchFamily="49" charset="-122"/>
            </a:endParaRPr>
          </a:p>
        </p:txBody>
      </p:sp>
      <p:sp>
        <p:nvSpPr>
          <p:cNvPr id="53" name="TextBox 52">
            <a:extLst>
              <a:ext uri="{FF2B5EF4-FFF2-40B4-BE49-F238E27FC236}">
                <a16:creationId xmlns:a16="http://schemas.microsoft.com/office/drawing/2014/main" id="{83541F23-6158-4101-A451-4B6C9A413CE4}"/>
              </a:ext>
            </a:extLst>
          </p:cNvPr>
          <p:cNvSpPr txBox="1"/>
          <p:nvPr/>
        </p:nvSpPr>
        <p:spPr>
          <a:xfrm>
            <a:off x="246694" y="4426145"/>
            <a:ext cx="2681860" cy="271358"/>
          </a:xfrm>
          <a:prstGeom prst="rect">
            <a:avLst/>
          </a:prstGeom>
        </p:spPr>
        <p:txBody>
          <a:bodyPr wrap="square" lIns="0" tIns="0" rIns="0" bIns="0" rtlCol="0" anchor="ctr">
            <a:noAutofit/>
          </a:bodyPr>
          <a:lstStyle/>
          <a:p>
            <a:pPr defTabSz="913997">
              <a:defRPr/>
            </a:pPr>
            <a:r>
              <a:rPr lang="en-US" altLang="zh-CN" sz="1600" b="1" dirty="0">
                <a:solidFill>
                  <a:schemeClr val="accent5">
                    <a:lumMod val="75000"/>
                  </a:schemeClr>
                </a:solidFill>
                <a:latin typeface="IBM Plex Sans Light" panose="020B0403050203000203" pitchFamily="34" charset="0"/>
                <a:ea typeface="黑体" panose="02010609060101010101" pitchFamily="49" charset="-122"/>
              </a:rPr>
              <a:t>4 RECAP &amp; SUMMARIZE</a:t>
            </a:r>
            <a:endParaRPr lang="en-US" altLang="zh-CN" sz="1400" dirty="0">
              <a:solidFill>
                <a:schemeClr val="accent5">
                  <a:lumMod val="75000"/>
                </a:schemeClr>
              </a:solidFill>
              <a:latin typeface="IBM Plex Sans" panose="020B0503050203000203" pitchFamily="34" charset="0"/>
              <a:ea typeface="黑体" panose="02010609060101010101" pitchFamily="49" charset="-122"/>
            </a:endParaRPr>
          </a:p>
        </p:txBody>
      </p:sp>
      <p:cxnSp>
        <p:nvCxnSpPr>
          <p:cNvPr id="4" name="Straight Connector 3">
            <a:extLst>
              <a:ext uri="{FF2B5EF4-FFF2-40B4-BE49-F238E27FC236}">
                <a16:creationId xmlns:a16="http://schemas.microsoft.com/office/drawing/2014/main" id="{2028AFEB-7E99-46D8-829E-AB2B5262DC41}"/>
              </a:ext>
            </a:extLst>
          </p:cNvPr>
          <p:cNvCxnSpPr>
            <a:cxnSpLocks/>
          </p:cNvCxnSpPr>
          <p:nvPr/>
        </p:nvCxnSpPr>
        <p:spPr>
          <a:xfrm>
            <a:off x="3093719" y="1087227"/>
            <a:ext cx="90525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73866ED-844D-42E9-803F-91435197F9E3}"/>
              </a:ext>
            </a:extLst>
          </p:cNvPr>
          <p:cNvCxnSpPr>
            <a:cxnSpLocks/>
          </p:cNvCxnSpPr>
          <p:nvPr/>
        </p:nvCxnSpPr>
        <p:spPr>
          <a:xfrm>
            <a:off x="7498683" y="1086592"/>
            <a:ext cx="0" cy="5120640"/>
          </a:xfrm>
          <a:prstGeom prst="line">
            <a:avLst/>
          </a:prstGeom>
          <a:ln w="12700">
            <a:solidFill>
              <a:schemeClr val="tx2">
                <a:lumMod val="50000"/>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B5851C7-65F9-44B9-98E4-C43E3A64E188}"/>
              </a:ext>
            </a:extLst>
          </p:cNvPr>
          <p:cNvCxnSpPr>
            <a:cxnSpLocks/>
          </p:cNvCxnSpPr>
          <p:nvPr/>
        </p:nvCxnSpPr>
        <p:spPr>
          <a:xfrm>
            <a:off x="9785513" y="1105335"/>
            <a:ext cx="0" cy="5120640"/>
          </a:xfrm>
          <a:prstGeom prst="line">
            <a:avLst/>
          </a:prstGeom>
          <a:ln w="12700">
            <a:solidFill>
              <a:schemeClr val="tx2">
                <a:lumMod val="50000"/>
                <a:alpha val="50000"/>
              </a:schemeClr>
            </a:solidFill>
          </a:ln>
          <a:effectLst/>
        </p:spPr>
        <p:style>
          <a:lnRef idx="2">
            <a:schemeClr val="accent1"/>
          </a:lnRef>
          <a:fillRef idx="0">
            <a:schemeClr val="accent1"/>
          </a:fillRef>
          <a:effectRef idx="1">
            <a:schemeClr val="accent1"/>
          </a:effectRef>
          <a:fontRef idx="minor">
            <a:schemeClr val="tx1"/>
          </a:fontRef>
        </p:style>
      </p:cxnSp>
      <p:sp>
        <p:nvSpPr>
          <p:cNvPr id="74" name="Text Placeholder 8">
            <a:extLst>
              <a:ext uri="{FF2B5EF4-FFF2-40B4-BE49-F238E27FC236}">
                <a16:creationId xmlns:a16="http://schemas.microsoft.com/office/drawing/2014/main" id="{6594324F-11A6-451E-8B61-A7FB8CC7F7F7}"/>
              </a:ext>
            </a:extLst>
          </p:cNvPr>
          <p:cNvSpPr txBox="1">
            <a:spLocks/>
          </p:cNvSpPr>
          <p:nvPr/>
        </p:nvSpPr>
        <p:spPr>
          <a:xfrm>
            <a:off x="9936569" y="1190425"/>
            <a:ext cx="2152280" cy="110596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30-45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endParaRPr lang="en-US" sz="1050" b="1" dirty="0">
              <a:solidFill>
                <a:srgbClr val="000000"/>
              </a:solidFill>
              <a:latin typeface="IBM Plex Sans" panose="020B0503050203000203" pitchFamily="34" charset="0"/>
            </a:endParaRP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Analysts' Forecasts and Trends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Industry uses cases and </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best practices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75" name="Text Placeholder 8">
            <a:extLst>
              <a:ext uri="{FF2B5EF4-FFF2-40B4-BE49-F238E27FC236}">
                <a16:creationId xmlns:a16="http://schemas.microsoft.com/office/drawing/2014/main" id="{98E15784-C557-4ED2-B5F3-3610E0A60078}"/>
              </a:ext>
            </a:extLst>
          </p:cNvPr>
          <p:cNvSpPr txBox="1">
            <a:spLocks/>
          </p:cNvSpPr>
          <p:nvPr/>
        </p:nvSpPr>
        <p:spPr>
          <a:xfrm>
            <a:off x="9975607" y="2378321"/>
            <a:ext cx="2068547" cy="1065283"/>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90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Design Thinking session to identify challenges and pain points, areas and roles impacted</a:t>
            </a:r>
          </a:p>
        </p:txBody>
      </p:sp>
      <p:sp>
        <p:nvSpPr>
          <p:cNvPr id="76" name="Text Placeholder 8">
            <a:extLst>
              <a:ext uri="{FF2B5EF4-FFF2-40B4-BE49-F238E27FC236}">
                <a16:creationId xmlns:a16="http://schemas.microsoft.com/office/drawing/2014/main" id="{A72539FC-8502-43DD-829A-73F740A48583}"/>
              </a:ext>
            </a:extLst>
          </p:cNvPr>
          <p:cNvSpPr txBox="1">
            <a:spLocks/>
          </p:cNvSpPr>
          <p:nvPr/>
        </p:nvSpPr>
        <p:spPr>
          <a:xfrm>
            <a:off x="9936876" y="3513563"/>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60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Demo use cases based on the challenges identified</a:t>
            </a:r>
          </a:p>
        </p:txBody>
      </p:sp>
      <p:sp>
        <p:nvSpPr>
          <p:cNvPr id="77" name="Text Placeholder 8">
            <a:extLst>
              <a:ext uri="{FF2B5EF4-FFF2-40B4-BE49-F238E27FC236}">
                <a16:creationId xmlns:a16="http://schemas.microsoft.com/office/drawing/2014/main" id="{22F14DF8-66C0-4810-9A35-805CAB65B466}"/>
              </a:ext>
            </a:extLst>
          </p:cNvPr>
          <p:cNvSpPr txBox="1">
            <a:spLocks/>
          </p:cNvSpPr>
          <p:nvPr/>
        </p:nvSpPr>
        <p:spPr>
          <a:xfrm>
            <a:off x="9974821" y="4411138"/>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60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Recap key focus areas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Deliver prioritized use case based on established priorities and  IBM technology</a:t>
            </a:r>
          </a:p>
        </p:txBody>
      </p:sp>
      <p:sp>
        <p:nvSpPr>
          <p:cNvPr id="79" name="Text Placeholder 8">
            <a:extLst>
              <a:ext uri="{FF2B5EF4-FFF2-40B4-BE49-F238E27FC236}">
                <a16:creationId xmlns:a16="http://schemas.microsoft.com/office/drawing/2014/main" id="{47B70CFC-C0DB-4712-9844-762AB01C1DEE}"/>
              </a:ext>
            </a:extLst>
          </p:cNvPr>
          <p:cNvSpPr txBox="1">
            <a:spLocks/>
          </p:cNvSpPr>
          <p:nvPr/>
        </p:nvSpPr>
        <p:spPr>
          <a:xfrm>
            <a:off x="7585926" y="1190425"/>
            <a:ext cx="2152280" cy="110596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30-45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endParaRPr lang="en-US" sz="1050" b="1" dirty="0">
              <a:solidFill>
                <a:srgbClr val="000000"/>
              </a:solidFill>
              <a:latin typeface="IBM Plex Sans" panose="020B0503050203000203" pitchFamily="34" charset="0"/>
            </a:endParaRP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Analysts' Forecasts and Trends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Industry uses cases and </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best practices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80" name="Text Placeholder 8">
            <a:extLst>
              <a:ext uri="{FF2B5EF4-FFF2-40B4-BE49-F238E27FC236}">
                <a16:creationId xmlns:a16="http://schemas.microsoft.com/office/drawing/2014/main" id="{324AEC31-C169-44A0-8A6F-93B251199FE5}"/>
              </a:ext>
            </a:extLst>
          </p:cNvPr>
          <p:cNvSpPr txBox="1">
            <a:spLocks/>
          </p:cNvSpPr>
          <p:nvPr/>
        </p:nvSpPr>
        <p:spPr>
          <a:xfrm>
            <a:off x="7597009" y="2378321"/>
            <a:ext cx="2068547" cy="1065283"/>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90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Design Thinking session to identify challenges and pain points, areas and roles impacted</a:t>
            </a:r>
          </a:p>
        </p:txBody>
      </p:sp>
      <p:sp>
        <p:nvSpPr>
          <p:cNvPr id="81" name="Text Placeholder 8">
            <a:extLst>
              <a:ext uri="{FF2B5EF4-FFF2-40B4-BE49-F238E27FC236}">
                <a16:creationId xmlns:a16="http://schemas.microsoft.com/office/drawing/2014/main" id="{581DA87B-D204-4E88-AAD5-CFAA1266F1E1}"/>
              </a:ext>
            </a:extLst>
          </p:cNvPr>
          <p:cNvSpPr txBox="1">
            <a:spLocks/>
          </p:cNvSpPr>
          <p:nvPr/>
        </p:nvSpPr>
        <p:spPr>
          <a:xfrm>
            <a:off x="7597009" y="3513563"/>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 min</a:t>
            </a:r>
          </a:p>
          <a:p>
            <a:pPr marL="171450" indent="-1714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Demo use cases based on the challenges identified</a:t>
            </a:r>
          </a:p>
        </p:txBody>
      </p:sp>
      <p:sp>
        <p:nvSpPr>
          <p:cNvPr id="82" name="Text Placeholder 8">
            <a:extLst>
              <a:ext uri="{FF2B5EF4-FFF2-40B4-BE49-F238E27FC236}">
                <a16:creationId xmlns:a16="http://schemas.microsoft.com/office/drawing/2014/main" id="{17787DE4-56A5-405C-B65C-81D837430503}"/>
              </a:ext>
            </a:extLst>
          </p:cNvPr>
          <p:cNvSpPr txBox="1">
            <a:spLocks/>
          </p:cNvSpPr>
          <p:nvPr/>
        </p:nvSpPr>
        <p:spPr>
          <a:xfrm>
            <a:off x="7597009" y="4411138"/>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Recap key focus areas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Deliver prioritized use case based on established priorities and  IBM technology</a:t>
            </a:r>
          </a:p>
        </p:txBody>
      </p:sp>
      <p:sp>
        <p:nvSpPr>
          <p:cNvPr id="83" name="Text Placeholder 8">
            <a:extLst>
              <a:ext uri="{FF2B5EF4-FFF2-40B4-BE49-F238E27FC236}">
                <a16:creationId xmlns:a16="http://schemas.microsoft.com/office/drawing/2014/main" id="{DB7C1C14-EF62-45C9-90F5-ED04298968D0}"/>
              </a:ext>
            </a:extLst>
          </p:cNvPr>
          <p:cNvSpPr txBox="1">
            <a:spLocks/>
          </p:cNvSpPr>
          <p:nvPr/>
        </p:nvSpPr>
        <p:spPr>
          <a:xfrm>
            <a:off x="5308246" y="1190425"/>
            <a:ext cx="2152280" cy="1105969"/>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 min</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Brief introduction of IBM technology and fit</a:t>
            </a:r>
            <a:endParaRPr lang="en-US" sz="1050" b="1" dirty="0">
              <a:solidFill>
                <a:srgbClr val="000000"/>
              </a:solidFill>
              <a:latin typeface="IBM Plex Sans" panose="020B0503050203000203" pitchFamily="34" charset="0"/>
            </a:endParaRP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Analysts' Forecasts and Trends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Industry uses cases and </a:t>
            </a:r>
          </a:p>
          <a:p>
            <a:pPr defTabSz="914144">
              <a:spcBef>
                <a:spcPts val="0"/>
              </a:spcBef>
              <a:defRPr/>
            </a:pPr>
            <a:r>
              <a:rPr lang="en-US" sz="1050" dirty="0">
                <a:solidFill>
                  <a:srgbClr val="000000"/>
                </a:solidFill>
                <a:latin typeface="IBM Plex Sans" panose="020B0503050203000203" pitchFamily="34" charset="0"/>
                <a:ea typeface="IBM Plex Sans" charset="0"/>
                <a:cs typeface="IBM Plex Sans" charset="0"/>
              </a:rPr>
              <a:t>best practices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Align on your vision </a:t>
            </a:r>
            <a:endParaRPr lang="en-US" sz="1050" dirty="0">
              <a:solidFill>
                <a:srgbClr val="000000"/>
              </a:solidFill>
              <a:latin typeface="IBM Plex Sans"/>
              <a:ea typeface="IBM Plex Sans" charset="0"/>
              <a:cs typeface="IBM Plex Sans" charset="0"/>
            </a:endParaRPr>
          </a:p>
          <a:p>
            <a:pPr marL="57150" indent="-57150" defTabSz="914144">
              <a:spcBef>
                <a:spcPts val="0"/>
              </a:spcBef>
              <a:buFont typeface="Arial" panose="020B0604020202020204" pitchFamily="34" charset="0"/>
              <a:buChar char="•"/>
              <a:defRPr/>
            </a:pPr>
            <a:endParaRPr lang="en-US" sz="1050" dirty="0">
              <a:solidFill>
                <a:srgbClr val="000000"/>
              </a:solidFill>
              <a:latin typeface="IBM Plex Sans" panose="020B0503050203000203" pitchFamily="34" charset="0"/>
              <a:ea typeface="IBM Plex Sans" charset="0"/>
              <a:cs typeface="IBM Plex Sans" charset="0"/>
            </a:endParaRPr>
          </a:p>
        </p:txBody>
      </p:sp>
      <p:sp>
        <p:nvSpPr>
          <p:cNvPr id="84" name="Text Placeholder 8">
            <a:extLst>
              <a:ext uri="{FF2B5EF4-FFF2-40B4-BE49-F238E27FC236}">
                <a16:creationId xmlns:a16="http://schemas.microsoft.com/office/drawing/2014/main" id="{C5A9B2DE-8749-42A3-AE68-F0BA74088C0F}"/>
              </a:ext>
            </a:extLst>
          </p:cNvPr>
          <p:cNvSpPr txBox="1">
            <a:spLocks/>
          </p:cNvSpPr>
          <p:nvPr/>
        </p:nvSpPr>
        <p:spPr>
          <a:xfrm>
            <a:off x="5319329" y="2378320"/>
            <a:ext cx="2068547" cy="1153260"/>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60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Discussion to identify challenges and pain points, areas and roles impacted</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Prioritize pain points</a:t>
            </a:r>
          </a:p>
        </p:txBody>
      </p:sp>
      <p:sp>
        <p:nvSpPr>
          <p:cNvPr id="88" name="Text Placeholder 8">
            <a:extLst>
              <a:ext uri="{FF2B5EF4-FFF2-40B4-BE49-F238E27FC236}">
                <a16:creationId xmlns:a16="http://schemas.microsoft.com/office/drawing/2014/main" id="{96FB57A4-BF46-4FDF-B5AE-36BFF86FA88C}"/>
              </a:ext>
            </a:extLst>
          </p:cNvPr>
          <p:cNvSpPr txBox="1">
            <a:spLocks/>
          </p:cNvSpPr>
          <p:nvPr/>
        </p:nvSpPr>
        <p:spPr>
          <a:xfrm>
            <a:off x="5319329" y="4411138"/>
            <a:ext cx="2068547" cy="694624"/>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30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Recap key focus areas</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Deliver prioritized use case based on established priorities and  IBM technology</a:t>
            </a:r>
          </a:p>
        </p:txBody>
      </p:sp>
      <p:cxnSp>
        <p:nvCxnSpPr>
          <p:cNvPr id="89" name="Straight Connector 88">
            <a:extLst>
              <a:ext uri="{FF2B5EF4-FFF2-40B4-BE49-F238E27FC236}">
                <a16:creationId xmlns:a16="http://schemas.microsoft.com/office/drawing/2014/main" id="{979E8CF2-FBEF-4A42-A9F5-2BF345973073}"/>
              </a:ext>
            </a:extLst>
          </p:cNvPr>
          <p:cNvCxnSpPr>
            <a:cxnSpLocks/>
          </p:cNvCxnSpPr>
          <p:nvPr/>
        </p:nvCxnSpPr>
        <p:spPr>
          <a:xfrm flipV="1">
            <a:off x="3137853" y="2290564"/>
            <a:ext cx="9008426" cy="16913"/>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6C4851-4126-4F63-8DD8-A6733D4339DF}"/>
              </a:ext>
            </a:extLst>
          </p:cNvPr>
          <p:cNvCxnSpPr>
            <a:cxnSpLocks/>
          </p:cNvCxnSpPr>
          <p:nvPr/>
        </p:nvCxnSpPr>
        <p:spPr>
          <a:xfrm>
            <a:off x="3137853" y="3429000"/>
            <a:ext cx="90525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974041-FC61-4AD0-9B3D-2F6D39C7C955}"/>
              </a:ext>
            </a:extLst>
          </p:cNvPr>
          <p:cNvCxnSpPr>
            <a:cxnSpLocks/>
          </p:cNvCxnSpPr>
          <p:nvPr/>
        </p:nvCxnSpPr>
        <p:spPr>
          <a:xfrm>
            <a:off x="3137853" y="4275837"/>
            <a:ext cx="90525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1C21927-F223-4FBE-8B7F-15955CC7D73B}"/>
              </a:ext>
            </a:extLst>
          </p:cNvPr>
          <p:cNvCxnSpPr>
            <a:cxnSpLocks/>
          </p:cNvCxnSpPr>
          <p:nvPr/>
        </p:nvCxnSpPr>
        <p:spPr>
          <a:xfrm>
            <a:off x="3105829" y="5288911"/>
            <a:ext cx="90525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03" name="Text Placeholder 8">
            <a:extLst>
              <a:ext uri="{FF2B5EF4-FFF2-40B4-BE49-F238E27FC236}">
                <a16:creationId xmlns:a16="http://schemas.microsoft.com/office/drawing/2014/main" id="{199BDA63-44CB-46EC-ACF0-9CEDBF03FCD8}"/>
              </a:ext>
            </a:extLst>
          </p:cNvPr>
          <p:cNvSpPr txBox="1">
            <a:spLocks/>
          </p:cNvSpPr>
          <p:nvPr/>
        </p:nvSpPr>
        <p:spPr>
          <a:xfrm>
            <a:off x="5339885" y="5355124"/>
            <a:ext cx="2140954" cy="78589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pic>
        <p:nvPicPr>
          <p:cNvPr id="42" name="IBM 8-bar logo" descr="IBM 8-bar logo, black">
            <a:extLst>
              <a:ext uri="{FF2B5EF4-FFF2-40B4-BE49-F238E27FC236}">
                <a16:creationId xmlns:a16="http://schemas.microsoft.com/office/drawing/2014/main" id="{4587EE0B-8C71-4633-A8DD-FE915EC1FE35}"/>
              </a:ext>
              <a:ext uri="{C183D7F6-B498-43B3-948B-1728B52AA6E4}">
                <adec:decorative xmlns:adec="http://schemas.microsoft.com/office/drawing/2017/decorative" val="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42509" y="79890"/>
            <a:ext cx="801644" cy="319846"/>
          </a:xfrm>
          <a:prstGeom prst="rect">
            <a:avLst/>
          </a:prstGeom>
        </p:spPr>
      </p:pic>
      <p:sp>
        <p:nvSpPr>
          <p:cNvPr id="40" name="Text Placeholder 8">
            <a:extLst>
              <a:ext uri="{FF2B5EF4-FFF2-40B4-BE49-F238E27FC236}">
                <a16:creationId xmlns:a16="http://schemas.microsoft.com/office/drawing/2014/main" id="{A2CBEB98-2B3C-4D9A-A197-EA684CA83025}"/>
              </a:ext>
            </a:extLst>
          </p:cNvPr>
          <p:cNvSpPr txBox="1">
            <a:spLocks/>
          </p:cNvSpPr>
          <p:nvPr/>
        </p:nvSpPr>
        <p:spPr>
          <a:xfrm>
            <a:off x="3137854" y="462435"/>
            <a:ext cx="2049353" cy="521100"/>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1 Hour</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 </a:t>
            </a:r>
          </a:p>
        </p:txBody>
      </p:sp>
      <p:sp>
        <p:nvSpPr>
          <p:cNvPr id="41" name="Text Placeholder 8">
            <a:extLst>
              <a:ext uri="{FF2B5EF4-FFF2-40B4-BE49-F238E27FC236}">
                <a16:creationId xmlns:a16="http://schemas.microsoft.com/office/drawing/2014/main" id="{C654CB6F-3F31-41EB-828D-05CE0054291E}"/>
              </a:ext>
            </a:extLst>
          </p:cNvPr>
          <p:cNvSpPr txBox="1">
            <a:spLocks/>
          </p:cNvSpPr>
          <p:nvPr/>
        </p:nvSpPr>
        <p:spPr>
          <a:xfrm>
            <a:off x="5307916" y="442127"/>
            <a:ext cx="1980526" cy="367379"/>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2 Hours</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a:t>
            </a:r>
          </a:p>
        </p:txBody>
      </p:sp>
      <p:sp>
        <p:nvSpPr>
          <p:cNvPr id="43" name="Text Placeholder 8">
            <a:extLst>
              <a:ext uri="{FF2B5EF4-FFF2-40B4-BE49-F238E27FC236}">
                <a16:creationId xmlns:a16="http://schemas.microsoft.com/office/drawing/2014/main" id="{EB59F70A-7166-41C5-A0E6-47490A5A3A07}"/>
              </a:ext>
            </a:extLst>
          </p:cNvPr>
          <p:cNvSpPr txBox="1">
            <a:spLocks/>
          </p:cNvSpPr>
          <p:nvPr/>
        </p:nvSpPr>
        <p:spPr>
          <a:xfrm>
            <a:off x="7596133" y="440947"/>
            <a:ext cx="2015510" cy="367379"/>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3 hours</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 </a:t>
            </a:r>
          </a:p>
        </p:txBody>
      </p:sp>
      <p:sp>
        <p:nvSpPr>
          <p:cNvPr id="45" name="Text Placeholder 8">
            <a:extLst>
              <a:ext uri="{FF2B5EF4-FFF2-40B4-BE49-F238E27FC236}">
                <a16:creationId xmlns:a16="http://schemas.microsoft.com/office/drawing/2014/main" id="{D1682BEA-8B80-445A-A7EE-2828A855B284}"/>
              </a:ext>
            </a:extLst>
          </p:cNvPr>
          <p:cNvSpPr txBox="1">
            <a:spLocks/>
          </p:cNvSpPr>
          <p:nvPr/>
        </p:nvSpPr>
        <p:spPr>
          <a:xfrm>
            <a:off x="9895610" y="440947"/>
            <a:ext cx="2137895" cy="367379"/>
          </a:xfrm>
          <a:prstGeom prst="rect">
            <a:avLst/>
          </a:prstGeom>
          <a:noFill/>
          <a:ln w="3175">
            <a:noFill/>
          </a:ln>
        </p:spPr>
        <p:txBody>
          <a:bodyPr lIns="0" tIns="0" rIns="0" bIns="0"/>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878">
              <a:spcBef>
                <a:spcPts val="0"/>
              </a:spcBef>
              <a:defRPr/>
            </a:pPr>
            <a:r>
              <a:rPr lang="en-US" sz="1800" dirty="0">
                <a:solidFill>
                  <a:srgbClr val="0062FF"/>
                </a:solidFill>
                <a:latin typeface="IBM Plex Sans" panose="020B0503050203000203" pitchFamily="34" charset="0"/>
              </a:rPr>
              <a:t>4 hours</a:t>
            </a:r>
            <a:br>
              <a:rPr lang="en-US" sz="1200" dirty="0">
                <a:solidFill>
                  <a:srgbClr val="0062FF"/>
                </a:solidFill>
                <a:latin typeface="IBM Plex Sans" panose="020B0503050203000203" pitchFamily="34" charset="0"/>
              </a:rPr>
            </a:br>
            <a:r>
              <a:rPr lang="en-US" sz="1200" dirty="0">
                <a:solidFill>
                  <a:srgbClr val="0062FF"/>
                </a:solidFill>
                <a:latin typeface="IBM Plex Sans" panose="020B0503050203000203" pitchFamily="34" charset="0"/>
              </a:rPr>
              <a:t>provides …</a:t>
            </a:r>
          </a:p>
        </p:txBody>
      </p:sp>
      <p:sp>
        <p:nvSpPr>
          <p:cNvPr id="3" name="Rectangle 2">
            <a:extLst>
              <a:ext uri="{FF2B5EF4-FFF2-40B4-BE49-F238E27FC236}">
                <a16:creationId xmlns:a16="http://schemas.microsoft.com/office/drawing/2014/main" id="{669E19A8-003D-FD44-BE0A-B4F54001AADC}"/>
              </a:ext>
            </a:extLst>
          </p:cNvPr>
          <p:cNvSpPr/>
          <p:nvPr/>
        </p:nvSpPr>
        <p:spPr>
          <a:xfrm>
            <a:off x="6003636" y="2634632"/>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84">
              <a:defRPr/>
            </a:pPr>
            <a:endParaRPr lang="en-US" sz="5400" b="1" dirty="0">
              <a:ln/>
              <a:solidFill>
                <a:srgbClr val="D12765"/>
              </a:solidFill>
              <a:latin typeface="IBM Plex Sans Regular"/>
            </a:endParaRPr>
          </a:p>
        </p:txBody>
      </p:sp>
      <p:sp>
        <p:nvSpPr>
          <p:cNvPr id="51" name="Text Placeholder 8">
            <a:extLst>
              <a:ext uri="{FF2B5EF4-FFF2-40B4-BE49-F238E27FC236}">
                <a16:creationId xmlns:a16="http://schemas.microsoft.com/office/drawing/2014/main" id="{EA58EE4C-7F0B-1748-A73A-7B4A964353AF}"/>
              </a:ext>
            </a:extLst>
          </p:cNvPr>
          <p:cNvSpPr txBox="1">
            <a:spLocks/>
          </p:cNvSpPr>
          <p:nvPr/>
        </p:nvSpPr>
        <p:spPr>
          <a:xfrm>
            <a:off x="489387" y="1576891"/>
            <a:ext cx="1663100" cy="218300"/>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Senior Decision Makers</a:t>
            </a:r>
            <a:endParaRPr lang="en-US" sz="1050" dirty="0">
              <a:latin typeface="IBM Plex Sans" panose="020B0503050203000203" pitchFamily="34" charset="0"/>
              <a:ea typeface="IBM Plex Sans" charset="0"/>
              <a:cs typeface="IBM Plex Sans" charset="0"/>
            </a:endParaRPr>
          </a:p>
        </p:txBody>
      </p:sp>
      <p:sp>
        <p:nvSpPr>
          <p:cNvPr id="52" name="Text Placeholder 8">
            <a:extLst>
              <a:ext uri="{FF2B5EF4-FFF2-40B4-BE49-F238E27FC236}">
                <a16:creationId xmlns:a16="http://schemas.microsoft.com/office/drawing/2014/main" id="{F9ACD7BA-EDC5-2446-9396-0468BFAE0D0D}"/>
              </a:ext>
            </a:extLst>
          </p:cNvPr>
          <p:cNvSpPr txBox="1">
            <a:spLocks/>
          </p:cNvSpPr>
          <p:nvPr/>
        </p:nvSpPr>
        <p:spPr>
          <a:xfrm>
            <a:off x="362377" y="2770348"/>
            <a:ext cx="1917095" cy="271358"/>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IT Architects, Security, Lines of Business Stakeholders </a:t>
            </a:r>
            <a:endParaRPr lang="en-US" sz="1050" dirty="0">
              <a:latin typeface="IBM Plex Sans" panose="020B0503050203000203" pitchFamily="34" charset="0"/>
              <a:ea typeface="IBM Plex Sans" charset="0"/>
              <a:cs typeface="IBM Plex Sans" charset="0"/>
            </a:endParaRPr>
          </a:p>
        </p:txBody>
      </p:sp>
      <p:sp>
        <p:nvSpPr>
          <p:cNvPr id="54" name="Text Placeholder 8">
            <a:extLst>
              <a:ext uri="{FF2B5EF4-FFF2-40B4-BE49-F238E27FC236}">
                <a16:creationId xmlns:a16="http://schemas.microsoft.com/office/drawing/2014/main" id="{3BF1C274-F8F5-7345-BBFF-6BBC58218A3A}"/>
              </a:ext>
            </a:extLst>
          </p:cNvPr>
          <p:cNvSpPr txBox="1">
            <a:spLocks/>
          </p:cNvSpPr>
          <p:nvPr/>
        </p:nvSpPr>
        <p:spPr>
          <a:xfrm>
            <a:off x="489387" y="3718482"/>
            <a:ext cx="1917095" cy="557353"/>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IT Architects, Security, Lines of Business Stakeholders </a:t>
            </a:r>
            <a:endParaRPr lang="en-US" sz="1050" dirty="0">
              <a:latin typeface="IBM Plex Sans" panose="020B0503050203000203" pitchFamily="34" charset="0"/>
              <a:ea typeface="IBM Plex Sans" charset="0"/>
              <a:cs typeface="IBM Plex Sans" charset="0"/>
            </a:endParaRPr>
          </a:p>
        </p:txBody>
      </p:sp>
      <p:sp>
        <p:nvSpPr>
          <p:cNvPr id="55" name="Text Placeholder 8">
            <a:extLst>
              <a:ext uri="{FF2B5EF4-FFF2-40B4-BE49-F238E27FC236}">
                <a16:creationId xmlns:a16="http://schemas.microsoft.com/office/drawing/2014/main" id="{AE00BF33-8304-F14C-A0C0-A6AD1EB24F71}"/>
              </a:ext>
            </a:extLst>
          </p:cNvPr>
          <p:cNvSpPr txBox="1">
            <a:spLocks/>
          </p:cNvSpPr>
          <p:nvPr/>
        </p:nvSpPr>
        <p:spPr>
          <a:xfrm>
            <a:off x="489386" y="4750245"/>
            <a:ext cx="1663079" cy="383561"/>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latin typeface="IBM Plex Sans" panose="020B0503050203000203" pitchFamily="34" charset="0"/>
                <a:ea typeface="IBM Plex Sans" charset="0"/>
                <a:cs typeface="IBM Plex Sans" charset="0"/>
              </a:rPr>
              <a:t>Senior</a:t>
            </a:r>
            <a:r>
              <a:rPr lang="en-US" sz="1050" b="1" dirty="0">
                <a:solidFill>
                  <a:srgbClr val="FFFFFF"/>
                </a:solidFill>
                <a:latin typeface="IBM Plex Sans" panose="020B0503050203000203" pitchFamily="34" charset="0"/>
                <a:ea typeface="IBM Plex Sans" charset="0"/>
                <a:cs typeface="IBM Plex Sans" charset="0"/>
              </a:rPr>
              <a:t> </a:t>
            </a:r>
            <a:r>
              <a:rPr lang="en-US" sz="1050" b="1" dirty="0">
                <a:latin typeface="IBM Plex Sans" panose="020B0503050203000203" pitchFamily="34" charset="0"/>
                <a:ea typeface="IBM Plex Sans" charset="0"/>
                <a:cs typeface="IBM Plex Sans" charset="0"/>
              </a:rPr>
              <a:t>Decision Makers</a:t>
            </a:r>
            <a:endParaRPr lang="en-US" sz="1050" dirty="0">
              <a:latin typeface="IBM Plex Sans" panose="020B0503050203000203" pitchFamily="34" charset="0"/>
              <a:ea typeface="IBM Plex Sans" charset="0"/>
              <a:cs typeface="IBM Plex Sans" charset="0"/>
            </a:endParaRPr>
          </a:p>
        </p:txBody>
      </p:sp>
      <p:sp>
        <p:nvSpPr>
          <p:cNvPr id="48" name="Text Placeholder 8">
            <a:extLst>
              <a:ext uri="{FF2B5EF4-FFF2-40B4-BE49-F238E27FC236}">
                <a16:creationId xmlns:a16="http://schemas.microsoft.com/office/drawing/2014/main" id="{44BD3FB9-11E9-4DD0-980A-584DC4E5A63D}"/>
              </a:ext>
            </a:extLst>
          </p:cNvPr>
          <p:cNvSpPr txBox="1">
            <a:spLocks/>
          </p:cNvSpPr>
          <p:nvPr/>
        </p:nvSpPr>
        <p:spPr>
          <a:xfrm>
            <a:off x="3146990" y="2352188"/>
            <a:ext cx="2068547" cy="1153260"/>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Duration: 55 min</a:t>
            </a:r>
          </a:p>
          <a:p>
            <a:pPr marL="57150" indent="-57150" defTabSz="914144">
              <a:spcBef>
                <a:spcPts val="0"/>
              </a:spcBef>
              <a:buFont typeface="Arial" panose="020B0604020202020204" pitchFamily="34" charset="0"/>
              <a:buChar char="•"/>
              <a:defRPr/>
            </a:pPr>
            <a:r>
              <a:rPr lang="en-US" sz="1050" dirty="0">
                <a:solidFill>
                  <a:srgbClr val="000000"/>
                </a:solidFill>
                <a:latin typeface="IBM Plex Sans" panose="020B0503050203000203" pitchFamily="34" charset="0"/>
                <a:ea typeface="IBM Plex Sans" charset="0"/>
                <a:cs typeface="IBM Plex Sans" charset="0"/>
              </a:rPr>
              <a:t>Discussion to identify challenges and pain points, areas and roles impacted</a:t>
            </a:r>
          </a:p>
        </p:txBody>
      </p:sp>
      <p:sp>
        <p:nvSpPr>
          <p:cNvPr id="49" name="Text Placeholder 8">
            <a:extLst>
              <a:ext uri="{FF2B5EF4-FFF2-40B4-BE49-F238E27FC236}">
                <a16:creationId xmlns:a16="http://schemas.microsoft.com/office/drawing/2014/main" id="{BB7056D7-1BBC-4A8C-A6F6-909339C537D5}"/>
              </a:ext>
            </a:extLst>
          </p:cNvPr>
          <p:cNvSpPr txBox="1">
            <a:spLocks/>
          </p:cNvSpPr>
          <p:nvPr/>
        </p:nvSpPr>
        <p:spPr>
          <a:xfrm>
            <a:off x="7594604" y="5355124"/>
            <a:ext cx="2140954" cy="78589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sp>
        <p:nvSpPr>
          <p:cNvPr id="50" name="Text Placeholder 8">
            <a:extLst>
              <a:ext uri="{FF2B5EF4-FFF2-40B4-BE49-F238E27FC236}">
                <a16:creationId xmlns:a16="http://schemas.microsoft.com/office/drawing/2014/main" id="{86E16243-5EFE-4FD7-83C2-D27EAE99F7F0}"/>
              </a:ext>
            </a:extLst>
          </p:cNvPr>
          <p:cNvSpPr txBox="1">
            <a:spLocks/>
          </p:cNvSpPr>
          <p:nvPr/>
        </p:nvSpPr>
        <p:spPr>
          <a:xfrm>
            <a:off x="9864468" y="5355124"/>
            <a:ext cx="2140954" cy="78589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sp>
        <p:nvSpPr>
          <p:cNvPr id="56" name="Text Placeholder 8">
            <a:extLst>
              <a:ext uri="{FF2B5EF4-FFF2-40B4-BE49-F238E27FC236}">
                <a16:creationId xmlns:a16="http://schemas.microsoft.com/office/drawing/2014/main" id="{F4EF1840-C2D4-4F78-9727-55688135884C}"/>
              </a:ext>
            </a:extLst>
          </p:cNvPr>
          <p:cNvSpPr txBox="1">
            <a:spLocks/>
          </p:cNvSpPr>
          <p:nvPr/>
        </p:nvSpPr>
        <p:spPr>
          <a:xfrm>
            <a:off x="3150971" y="5355124"/>
            <a:ext cx="2140954" cy="1035257"/>
          </a:xfrm>
          <a:prstGeom prst="rect">
            <a:avLst/>
          </a:prstGeom>
          <a:noFill/>
          <a:ln w="3175">
            <a:noFill/>
          </a:ln>
        </p:spPr>
        <p:txBody>
          <a:bodyPr lIns="45720" tIns="0" rIns="0" bIns="0" anchor="t"/>
          <a:lstStyle>
            <a:lvl1pPr marL="0" indent="0" algn="l" defTabSz="457200" rtl="0" eaLnBrk="1" latinLnBrk="0" hangingPunct="1">
              <a:lnSpc>
                <a:spcPct val="100000"/>
              </a:lnSpc>
              <a:spcBef>
                <a:spcPts val="1100"/>
              </a:spcBef>
              <a:buFont typeface="Arial"/>
              <a:buNone/>
              <a:defRPr sz="140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144">
              <a:spcBef>
                <a:spcPts val="0"/>
              </a:spcBef>
              <a:defRPr/>
            </a:pPr>
            <a:r>
              <a:rPr lang="en-US" sz="1050" b="1" dirty="0">
                <a:solidFill>
                  <a:srgbClr val="000000"/>
                </a:solidFill>
                <a:latin typeface="IBM Plex Sans" panose="020B0503050203000203" pitchFamily="34" charset="0"/>
                <a:ea typeface="IBM Plex Sans" charset="0"/>
                <a:cs typeface="IBM Plex Sans" charset="0"/>
              </a:rPr>
              <a:t>Results of whiteboard exercise, prioritized use case and technology identified</a:t>
            </a:r>
            <a:endParaRPr lang="en-US" sz="1050" dirty="0">
              <a:solidFill>
                <a:srgbClr val="000000"/>
              </a:solidFill>
              <a:latin typeface="IBM Plex Sans" panose="020B0503050203000203" pitchFamily="34" charset="0"/>
              <a:ea typeface="IBM Plex Sans" charset="0"/>
              <a:cs typeface="IBM Plex Sans" charset="0"/>
            </a:endParaRPr>
          </a:p>
        </p:txBody>
      </p:sp>
      <p:sp>
        <p:nvSpPr>
          <p:cNvPr id="57" name="TextBox 56">
            <a:extLst>
              <a:ext uri="{FF2B5EF4-FFF2-40B4-BE49-F238E27FC236}">
                <a16:creationId xmlns:a16="http://schemas.microsoft.com/office/drawing/2014/main" id="{823E63FA-4E5F-4A43-AB57-4A9FD53FC206}"/>
              </a:ext>
            </a:extLst>
          </p:cNvPr>
          <p:cNvSpPr txBox="1"/>
          <p:nvPr/>
        </p:nvSpPr>
        <p:spPr>
          <a:xfrm>
            <a:off x="4485287" y="6396709"/>
            <a:ext cx="6492240" cy="307697"/>
          </a:xfrm>
          <a:prstGeom prst="rect">
            <a:avLst/>
          </a:prstGeom>
          <a:solidFill>
            <a:schemeClr val="tx1"/>
          </a:solidFill>
        </p:spPr>
        <p:txBody>
          <a:bodyPr wrap="square" rtlCol="0">
            <a:spAutoFit/>
          </a:bodyPr>
          <a:lstStyle/>
          <a:p>
            <a:pPr algn="ctr" defTabSz="914347">
              <a:buClr>
                <a:srgbClr val="FFFFFF"/>
              </a:buClr>
              <a:defRPr/>
            </a:pPr>
            <a:r>
              <a:rPr lang="en-US" sz="1400" b="1" dirty="0">
                <a:solidFill>
                  <a:srgbClr val="FFFFFF"/>
                </a:solidFill>
                <a:latin typeface="IBM Plex Sans" panose="020B0503050203000203" pitchFamily="34" charset="0"/>
              </a:rPr>
              <a:t>Can split into 2 sessions</a:t>
            </a:r>
          </a:p>
        </p:txBody>
      </p:sp>
    </p:spTree>
    <p:extLst>
      <p:ext uri="{BB962C8B-B14F-4D97-AF65-F5344CB8AC3E}">
        <p14:creationId xmlns:p14="http://schemas.microsoft.com/office/powerpoint/2010/main" val="297163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9F64-014E-A94A-8B69-1EAF425B74F5}"/>
              </a:ext>
            </a:extLst>
          </p:cNvPr>
          <p:cNvSpPr>
            <a:spLocks noGrp="1"/>
          </p:cNvSpPr>
          <p:nvPr>
            <p:ph type="title"/>
          </p:nvPr>
        </p:nvSpPr>
        <p:spPr/>
        <p:txBody>
          <a:bodyPr>
            <a:normAutofit fontScale="90000"/>
          </a:bodyPr>
          <a:lstStyle/>
          <a:p>
            <a:r>
              <a:rPr lang="en-US" sz="9600" dirty="0"/>
              <a:t>1</a:t>
            </a:r>
            <a:r>
              <a:rPr lang="en-US" dirty="0"/>
              <a:t> Inform</a:t>
            </a:r>
          </a:p>
        </p:txBody>
      </p:sp>
      <p:sp>
        <p:nvSpPr>
          <p:cNvPr id="3" name="Content Placeholder 2">
            <a:extLst>
              <a:ext uri="{FF2B5EF4-FFF2-40B4-BE49-F238E27FC236}">
                <a16:creationId xmlns:a16="http://schemas.microsoft.com/office/drawing/2014/main" id="{9F1170DA-74B9-3B8C-0FBF-0B00AB7E1B73}"/>
              </a:ext>
            </a:extLst>
          </p:cNvPr>
          <p:cNvSpPr>
            <a:spLocks noGrp="1"/>
          </p:cNvSpPr>
          <p:nvPr>
            <p:ph idx="1"/>
          </p:nvPr>
        </p:nvSpPr>
        <p:spPr/>
        <p:txBody>
          <a:bodyPr/>
          <a:lstStyle/>
          <a:p>
            <a:pPr marL="57150" indent="-57150" defTabSz="914144">
              <a:spcBef>
                <a:spcPts val="0"/>
              </a:spcBef>
              <a:buFont typeface="Arial" panose="020B0604020202020204" pitchFamily="34" charset="0"/>
              <a:buChar char="•"/>
              <a:defRPr/>
            </a:pPr>
            <a:r>
              <a:rPr lang="en-US" dirty="0">
                <a:solidFill>
                  <a:srgbClr val="000000"/>
                </a:solidFill>
                <a:latin typeface="IBM Plex Sans" panose="020B0503050203000203" pitchFamily="34" charset="0"/>
                <a:ea typeface="IBM Plex Sans" charset="0"/>
                <a:cs typeface="IBM Plex Sans" charset="0"/>
              </a:rPr>
              <a:t>Explore possible use cases that might fit client pain points</a:t>
            </a:r>
          </a:p>
          <a:p>
            <a:pPr marL="0" indent="0" defTabSz="914144">
              <a:spcBef>
                <a:spcPts val="0"/>
              </a:spcBef>
              <a:buNone/>
              <a:defRPr/>
            </a:pPr>
            <a:endParaRPr lang="en-US" dirty="0">
              <a:solidFill>
                <a:srgbClr val="000000"/>
              </a:solidFill>
              <a:latin typeface="IBM Plex Sans" panose="020B0503050203000203" pitchFamily="34" charset="0"/>
              <a:ea typeface="IBM Plex Sans" charset="0"/>
              <a:cs typeface="IBM Plex Sans" charset="0"/>
            </a:endParaRPr>
          </a:p>
          <a:p>
            <a:pPr marL="57150" indent="-57150" defTabSz="914144">
              <a:spcBef>
                <a:spcPts val="0"/>
              </a:spcBef>
              <a:buFont typeface="Arial" panose="020B0604020202020204" pitchFamily="34" charset="0"/>
              <a:buChar char="•"/>
              <a:defRPr/>
            </a:pPr>
            <a:r>
              <a:rPr lang="en-US" dirty="0">
                <a:solidFill>
                  <a:srgbClr val="000000"/>
                </a:solidFill>
                <a:latin typeface="IBM Plex Sans" panose="020B0503050203000203" pitchFamily="34" charset="0"/>
                <a:ea typeface="IBM Plex Sans" charset="0"/>
                <a:cs typeface="IBM Plex Sans" charset="0"/>
                <a:hlinkClick r:id="rId3"/>
              </a:rPr>
              <a:t>Review the CSM Use case repo </a:t>
            </a:r>
            <a:r>
              <a:rPr lang="en-US" dirty="0">
                <a:solidFill>
                  <a:srgbClr val="000000"/>
                </a:solidFill>
                <a:latin typeface="IBM Plex Sans" panose="020B0503050203000203" pitchFamily="34" charset="0"/>
                <a:ea typeface="IBM Plex Sans" charset="0"/>
                <a:cs typeface="IBM Plex Sans" charset="0"/>
              </a:rPr>
              <a:t>for clients with similar pain points</a:t>
            </a:r>
          </a:p>
          <a:p>
            <a:pPr marL="0" indent="0" defTabSz="914144">
              <a:spcBef>
                <a:spcPts val="0"/>
              </a:spcBef>
              <a:buNone/>
              <a:defRPr/>
            </a:pPr>
            <a:endParaRPr lang="en-US" dirty="0">
              <a:solidFill>
                <a:srgbClr val="000000"/>
              </a:solidFill>
              <a:latin typeface="IBM Plex Sans" panose="020B0503050203000203" pitchFamily="34" charset="0"/>
              <a:ea typeface="IBM Plex Sans" charset="0"/>
              <a:cs typeface="IBM Plex Sans" charset="0"/>
            </a:endParaRPr>
          </a:p>
          <a:p>
            <a:pPr marL="57150" indent="-57150" defTabSz="914144">
              <a:spcBef>
                <a:spcPts val="0"/>
              </a:spcBef>
              <a:buFont typeface="Arial" panose="020B0604020202020204" pitchFamily="34" charset="0"/>
              <a:buChar char="•"/>
              <a:defRPr/>
            </a:pPr>
            <a:r>
              <a:rPr lang="en-US" dirty="0">
                <a:solidFill>
                  <a:srgbClr val="000000"/>
                </a:solidFill>
                <a:latin typeface="IBM Plex Sans" panose="020B0503050203000203" pitchFamily="34" charset="0"/>
                <a:ea typeface="IBM Plex Sans" charset="0"/>
                <a:cs typeface="IBM Plex Sans" charset="0"/>
              </a:rPr>
              <a:t>Playbook pages – (in backup) these pages all contain the most common use cases per technology.</a:t>
            </a:r>
          </a:p>
          <a:p>
            <a:pPr marL="57150" indent="-57150" defTabSz="914144">
              <a:spcBef>
                <a:spcPts val="0"/>
              </a:spcBef>
              <a:buFont typeface="Arial" panose="020B0604020202020204" pitchFamily="34" charset="0"/>
              <a:buChar char="•"/>
              <a:defRPr/>
            </a:pPr>
            <a:endParaRPr lang="en-US" dirty="0">
              <a:solidFill>
                <a:srgbClr val="000000"/>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18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DD14-64CC-2DF9-0622-1FD18E994B34}"/>
              </a:ext>
            </a:extLst>
          </p:cNvPr>
          <p:cNvSpPr>
            <a:spLocks noGrp="1"/>
          </p:cNvSpPr>
          <p:nvPr>
            <p:ph type="title"/>
          </p:nvPr>
        </p:nvSpPr>
        <p:spPr>
          <a:xfrm>
            <a:off x="836611" y="725120"/>
            <a:ext cx="3932237" cy="1525749"/>
          </a:xfrm>
          <a:solidFill>
            <a:schemeClr val="accent1">
              <a:lumMod val="40000"/>
              <a:lumOff val="60000"/>
              <a:alpha val="30000"/>
            </a:schemeClr>
          </a:solidFill>
        </p:spPr>
        <p:txBody>
          <a:bodyPr>
            <a:normAutofit fontScale="90000"/>
          </a:bodyPr>
          <a:lstStyle/>
          <a:p>
            <a:r>
              <a:rPr lang="en-US" sz="8900" dirty="0"/>
              <a:t>2 </a:t>
            </a:r>
            <a:r>
              <a:rPr lang="en-US" sz="3600" dirty="0"/>
              <a:t>Collaborate</a:t>
            </a:r>
            <a:br>
              <a:rPr lang="en-US" sz="3200" dirty="0"/>
            </a:br>
            <a:endParaRPr lang="en-US"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55A3D1B-F83A-9CE0-C599-1F11FD57696C}"/>
              </a:ext>
            </a:extLst>
          </p:cNvPr>
          <p:cNvSpPr>
            <a:spLocks noGrp="1"/>
          </p:cNvSpPr>
          <p:nvPr>
            <p:ph idx="1"/>
          </p:nvPr>
        </p:nvSpPr>
        <p:spPr>
          <a:xfrm>
            <a:off x="5118985" y="1230829"/>
            <a:ext cx="6172200" cy="4873625"/>
          </a:xfrm>
        </p:spPr>
        <p:txBody>
          <a:bodyPr>
            <a:normAutofit fontScale="70000" lnSpcReduction="20000"/>
          </a:bodyPr>
          <a:lstStyle/>
          <a:p>
            <a:pPr marL="0" indent="0">
              <a:buNone/>
            </a:pPr>
            <a:endParaRPr lang="en-US" sz="5000" dirty="0">
              <a:solidFill>
                <a:srgbClr val="000000"/>
              </a:solidFill>
              <a:effectLst/>
              <a:latin typeface="IBM Plex Sans" panose="020B0503050203000203" pitchFamily="34" charset="0"/>
            </a:endParaRPr>
          </a:p>
          <a:p>
            <a:pPr marL="0" indent="0">
              <a:buNone/>
            </a:pPr>
            <a:r>
              <a:rPr lang="en-US" sz="5000" dirty="0">
                <a:solidFill>
                  <a:srgbClr val="000000"/>
                </a:solidFill>
                <a:effectLst/>
                <a:latin typeface="IBM Plex Sans" panose="020B0503050203000203" pitchFamily="34" charset="0"/>
              </a:rPr>
              <a:t>Directions</a:t>
            </a:r>
          </a:p>
          <a:p>
            <a:r>
              <a:rPr lang="en-US" sz="5000" dirty="0">
                <a:solidFill>
                  <a:srgbClr val="000000"/>
                </a:solidFill>
                <a:latin typeface="IBM Plex Sans" panose="020B0503050203000203" pitchFamily="34" charset="0"/>
              </a:rPr>
              <a:t>Discuss and capture the business landscape.</a:t>
            </a:r>
          </a:p>
          <a:p>
            <a:endParaRPr lang="en-US" sz="5000" dirty="0">
              <a:solidFill>
                <a:srgbClr val="000000"/>
              </a:solidFill>
              <a:effectLst/>
              <a:latin typeface="IBM Plex Sans" panose="020B0503050203000203" pitchFamily="34" charset="0"/>
            </a:endParaRPr>
          </a:p>
          <a:p>
            <a:r>
              <a:rPr lang="en-US" sz="5000" dirty="0">
                <a:solidFill>
                  <a:srgbClr val="000000"/>
                </a:solidFill>
                <a:effectLst/>
                <a:latin typeface="IBM Plex Sans" panose="020B0503050203000203" pitchFamily="34" charset="0"/>
              </a:rPr>
              <a:t>Review the input of the team and discuss and clarify so that everyone understands each individual’s input.</a:t>
            </a:r>
          </a:p>
          <a:p>
            <a:pPr marL="0" indent="0">
              <a:buNone/>
            </a:pPr>
            <a:br>
              <a:rPr lang="en-US" dirty="0">
                <a:solidFill>
                  <a:srgbClr val="000000"/>
                </a:solidFill>
                <a:effectLst/>
                <a:latin typeface="IBM Plex Sans" panose="020B0503050203000203" pitchFamily="34" charset="0"/>
              </a:rPr>
            </a:br>
            <a:br>
              <a:rPr lang="en-US" dirty="0">
                <a:solidFill>
                  <a:srgbClr val="000000"/>
                </a:solidFill>
                <a:effectLst/>
                <a:latin typeface="IBM Plex Sans" panose="020B0503050203000203" pitchFamily="34" charset="0"/>
              </a:rPr>
            </a:br>
            <a:endParaRPr lang="en-US" dirty="0">
              <a:solidFill>
                <a:srgbClr val="000000"/>
              </a:solidFill>
              <a:effectLst/>
              <a:latin typeface="IBM Plex Sans" panose="020B0503050203000203" pitchFamily="34" charset="0"/>
            </a:endParaRPr>
          </a:p>
        </p:txBody>
      </p:sp>
      <p:sp>
        <p:nvSpPr>
          <p:cNvPr id="11" name="Text Placeholder 10">
            <a:extLst>
              <a:ext uri="{FF2B5EF4-FFF2-40B4-BE49-F238E27FC236}">
                <a16:creationId xmlns:a16="http://schemas.microsoft.com/office/drawing/2014/main" id="{51E3A50C-E020-6819-AD28-175090233C4B}"/>
              </a:ext>
            </a:extLst>
          </p:cNvPr>
          <p:cNvSpPr>
            <a:spLocks noGrp="1"/>
          </p:cNvSpPr>
          <p:nvPr>
            <p:ph type="body" sz="half" idx="2"/>
          </p:nvPr>
        </p:nvSpPr>
        <p:spPr>
          <a:xfrm>
            <a:off x="836612" y="2334544"/>
            <a:ext cx="3932237" cy="3811588"/>
          </a:xfrm>
          <a:solidFill>
            <a:schemeClr val="accent1">
              <a:lumMod val="40000"/>
              <a:lumOff val="60000"/>
              <a:alpha val="30000"/>
            </a:schemeClr>
          </a:solidFill>
        </p:spPr>
        <p:txBody>
          <a:bodyPr>
            <a:normAutofit/>
          </a:bodyPr>
          <a:lstStyle/>
          <a:p>
            <a:endParaRPr lang="en-US" dirty="0">
              <a:latin typeface="IBM Plex Sans" panose="020B0503050203000203" pitchFamily="34" charset="0"/>
            </a:endParaRPr>
          </a:p>
          <a:p>
            <a:r>
              <a:rPr lang="en-US" sz="1800" dirty="0">
                <a:solidFill>
                  <a:srgbClr val="000000"/>
                </a:solidFill>
                <a:effectLst/>
                <a:latin typeface="IBM Plex Sans" panose="020B0503050203000203" pitchFamily="34" charset="0"/>
              </a:rPr>
              <a:t>Describe your challenges and then delineate them into specific use cases that you can tackle with IBM. We want to develop or understand a strategy and a starting point for a journey to achieve your long-term goals. Before we align, categorize or prioritize, we want to understand the big picture so we can begin to capture your goals and understand them in context.</a:t>
            </a:r>
          </a:p>
          <a:p>
            <a:endParaRPr lang="en-US" sz="1800" dirty="0">
              <a:latin typeface="IBM Plex Sans" panose="020B0503050203000203" pitchFamily="34" charset="0"/>
            </a:endParaRPr>
          </a:p>
        </p:txBody>
      </p:sp>
      <p:pic>
        <p:nvPicPr>
          <p:cNvPr id="5" name="Graphic 4" descr="Alarm clock outline">
            <a:extLst>
              <a:ext uri="{FF2B5EF4-FFF2-40B4-BE49-F238E27FC236}">
                <a16:creationId xmlns:a16="http://schemas.microsoft.com/office/drawing/2014/main" id="{FF37E082-291A-6889-FADE-43AC27AE4C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66011" y="106139"/>
            <a:ext cx="523875" cy="523875"/>
          </a:xfrm>
          <a:prstGeom prst="rect">
            <a:avLst/>
          </a:prstGeom>
        </p:spPr>
      </p:pic>
      <p:sp>
        <p:nvSpPr>
          <p:cNvPr id="6" name="TextBox 5">
            <a:extLst>
              <a:ext uri="{FF2B5EF4-FFF2-40B4-BE49-F238E27FC236}">
                <a16:creationId xmlns:a16="http://schemas.microsoft.com/office/drawing/2014/main" id="{B2543FE2-7981-3531-4B69-F41BF00E6ECD}"/>
              </a:ext>
            </a:extLst>
          </p:cNvPr>
          <p:cNvSpPr txBox="1"/>
          <p:nvPr/>
        </p:nvSpPr>
        <p:spPr>
          <a:xfrm>
            <a:off x="10312959" y="183410"/>
            <a:ext cx="1879041" cy="369332"/>
          </a:xfrm>
          <a:prstGeom prst="rect">
            <a:avLst/>
          </a:prstGeom>
          <a:noFill/>
        </p:spPr>
        <p:txBody>
          <a:bodyPr wrap="none" rtlCol="0">
            <a:spAutoFit/>
          </a:bodyPr>
          <a:lstStyle/>
          <a:p>
            <a:r>
              <a:rPr lang="en-US" dirty="0">
                <a:latin typeface="IBM Plex Sans" panose="020B0503050203000203" pitchFamily="34" charset="0"/>
              </a:rPr>
              <a:t>15 – 20 minutes</a:t>
            </a:r>
          </a:p>
        </p:txBody>
      </p:sp>
    </p:spTree>
    <p:extLst>
      <p:ext uri="{BB962C8B-B14F-4D97-AF65-F5344CB8AC3E}">
        <p14:creationId xmlns:p14="http://schemas.microsoft.com/office/powerpoint/2010/main" val="27317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C9A7-3F55-5182-4376-9B9813DF0045}"/>
              </a:ext>
            </a:extLst>
          </p:cNvPr>
          <p:cNvSpPr>
            <a:spLocks noGrp="1"/>
          </p:cNvSpPr>
          <p:nvPr>
            <p:ph type="title"/>
          </p:nvPr>
        </p:nvSpPr>
        <p:spPr/>
        <p:txBody>
          <a:bodyPr/>
          <a:lstStyle/>
          <a:p>
            <a:r>
              <a:rPr lang="en-US" sz="8000" dirty="0"/>
              <a:t>2</a:t>
            </a:r>
            <a:r>
              <a:rPr lang="en-US" dirty="0"/>
              <a:t> Collaborate</a:t>
            </a:r>
          </a:p>
        </p:txBody>
      </p:sp>
      <p:graphicFrame>
        <p:nvGraphicFramePr>
          <p:cNvPr id="15" name="Table 15">
            <a:extLst>
              <a:ext uri="{FF2B5EF4-FFF2-40B4-BE49-F238E27FC236}">
                <a16:creationId xmlns:a16="http://schemas.microsoft.com/office/drawing/2014/main" id="{9E0123E9-D346-8E7A-3D55-0B7D6EDB7D85}"/>
              </a:ext>
            </a:extLst>
          </p:cNvPr>
          <p:cNvGraphicFramePr>
            <a:graphicFrameLocks noGrp="1"/>
          </p:cNvGraphicFramePr>
          <p:nvPr/>
        </p:nvGraphicFramePr>
        <p:xfrm>
          <a:off x="940066" y="1433582"/>
          <a:ext cx="6345359" cy="4419600"/>
        </p:xfrm>
        <a:graphic>
          <a:graphicData uri="http://schemas.openxmlformats.org/drawingml/2006/table">
            <a:tbl>
              <a:tblPr firstRow="1" bandRow="1">
                <a:tableStyleId>{5C22544A-7EE6-4342-B048-85BDC9FD1C3A}</a:tableStyleId>
              </a:tblPr>
              <a:tblGrid>
                <a:gridCol w="3225182">
                  <a:extLst>
                    <a:ext uri="{9D8B030D-6E8A-4147-A177-3AD203B41FA5}">
                      <a16:colId xmlns:a16="http://schemas.microsoft.com/office/drawing/2014/main" val="3169133812"/>
                    </a:ext>
                  </a:extLst>
                </a:gridCol>
                <a:gridCol w="3120177">
                  <a:extLst>
                    <a:ext uri="{9D8B030D-6E8A-4147-A177-3AD203B41FA5}">
                      <a16:colId xmlns:a16="http://schemas.microsoft.com/office/drawing/2014/main" val="1084714513"/>
                    </a:ext>
                  </a:extLst>
                </a:gridCol>
              </a:tblGrid>
              <a:tr h="370840">
                <a:tc>
                  <a:txBody>
                    <a:bodyPr/>
                    <a:lstStyle/>
                    <a:p>
                      <a:r>
                        <a:rPr lang="en-US" b="0" i="0" dirty="0">
                          <a:latin typeface="IBM Plex Sans" panose="020B0503050203000203" pitchFamily="34" charset="0"/>
                        </a:rPr>
                        <a:t>What drives your company?</a:t>
                      </a:r>
                      <a:endParaRPr lang="en-US" dirty="0"/>
                    </a:p>
                  </a:txBody>
                  <a:tcPr>
                    <a:solidFill>
                      <a:srgbClr val="FF00D8"/>
                    </a:solidFill>
                  </a:tcPr>
                </a:tc>
                <a:tc>
                  <a:txBody>
                    <a:bodyPr/>
                    <a:lstStyle/>
                    <a:p>
                      <a:r>
                        <a:rPr lang="en-US" b="0" i="0" dirty="0">
                          <a:latin typeface="IBM Plex Sans" panose="020B0503050203000203" pitchFamily="34" charset="0"/>
                        </a:rPr>
                        <a:t>Where do you want your company to be in 2 years?</a:t>
                      </a:r>
                      <a:endParaRPr lang="en-US" dirty="0"/>
                    </a:p>
                  </a:txBody>
                  <a:tcPr>
                    <a:solidFill>
                      <a:srgbClr val="92D050"/>
                    </a:solidFill>
                  </a:tcPr>
                </a:tc>
                <a:extLst>
                  <a:ext uri="{0D108BD9-81ED-4DB2-BD59-A6C34878D82A}">
                    <a16:rowId xmlns:a16="http://schemas.microsoft.com/office/drawing/2014/main" val="610511599"/>
                  </a:ext>
                </a:extLst>
              </a:tr>
              <a:tr h="370840">
                <a:tc>
                  <a:txBody>
                    <a:bodyPr/>
                    <a:lstStyle/>
                    <a:p>
                      <a:r>
                        <a:rPr lang="en-US" sz="1600" dirty="0">
                          <a:solidFill>
                            <a:srgbClr val="000000"/>
                          </a:solidFill>
                          <a:effectLst/>
                          <a:latin typeface="Helvetica" pitchFamily="2" charset="0"/>
                        </a:rPr>
                        <a:t>What are the strategic </a:t>
                      </a:r>
                    </a:p>
                    <a:p>
                      <a:r>
                        <a:rPr lang="en-US" sz="1600" dirty="0">
                          <a:solidFill>
                            <a:srgbClr val="000000"/>
                          </a:solidFill>
                          <a:effectLst/>
                          <a:latin typeface="Helvetica" pitchFamily="2" charset="0"/>
                        </a:rPr>
                        <a:t>initiatives  that are driving your organization?</a:t>
                      </a:r>
                    </a:p>
                    <a:p>
                      <a:endParaRPr lang="en-US" sz="1600" b="0" i="0" dirty="0">
                        <a:solidFill>
                          <a:srgbClr val="000000"/>
                        </a:solidFill>
                        <a:effectLst/>
                        <a:latin typeface="Helvetica" pitchFamily="2" charset="0"/>
                      </a:endParaRPr>
                    </a:p>
                    <a:p>
                      <a:r>
                        <a:rPr lang="en-US" sz="1600" b="0" i="0" dirty="0">
                          <a:solidFill>
                            <a:srgbClr val="000000"/>
                          </a:solidFill>
                          <a:effectLst/>
                          <a:latin typeface="Helvetica" pitchFamily="2" charset="0"/>
                        </a:rPr>
                        <a:t>What are some of the challenges you face in achieving your goals?</a:t>
                      </a:r>
                      <a:endParaRPr lang="en-US" b="0" i="0" dirty="0">
                        <a:latin typeface="IBM Plex Sans" panose="020B0503050203000203" pitchFamily="34" charset="0"/>
                      </a:endParaRPr>
                    </a:p>
                  </a:txBody>
                  <a:tcPr/>
                </a:tc>
                <a:tc>
                  <a:txBody>
                    <a:bodyPr/>
                    <a:lstStyle/>
                    <a:p>
                      <a:r>
                        <a:rPr lang="en-US" sz="1600" dirty="0">
                          <a:solidFill>
                            <a:srgbClr val="000000"/>
                          </a:solidFill>
                          <a:effectLst/>
                          <a:latin typeface="Helvetica" pitchFamily="2" charset="0"/>
                        </a:rPr>
                        <a:t>Benefits this will bring to your business:</a:t>
                      </a:r>
                    </a:p>
                    <a:p>
                      <a:endParaRPr lang="en-US" sz="1600" dirty="0">
                        <a:solidFill>
                          <a:srgbClr val="000000"/>
                        </a:solidFill>
                        <a:effectLst/>
                        <a:latin typeface="Helvetica" pitchFamily="2" charset="0"/>
                      </a:endParaRPr>
                    </a:p>
                    <a:p>
                      <a:pPr marL="285750" indent="-285750">
                        <a:buFont typeface="Arial" panose="020B0604020202020204" pitchFamily="34" charset="0"/>
                        <a:buChar char="•"/>
                      </a:pPr>
                      <a:r>
                        <a:rPr lang="en-US" sz="1600" dirty="0">
                          <a:solidFill>
                            <a:srgbClr val="000000"/>
                          </a:solidFill>
                          <a:effectLst/>
                          <a:latin typeface="Helvetica" pitchFamily="2" charset="0"/>
                        </a:rPr>
                        <a:t>areas where your company wants to innovate </a:t>
                      </a: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r>
                        <a:rPr lang="en-US" sz="1600" dirty="0">
                          <a:solidFill>
                            <a:srgbClr val="000000"/>
                          </a:solidFill>
                          <a:effectLst/>
                          <a:latin typeface="Helvetica" pitchFamily="2" charset="0"/>
                        </a:rPr>
                        <a:t>areas where you want to grow as a business</a:t>
                      </a: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r>
                        <a:rPr lang="en-US" sz="1600" dirty="0">
                          <a:solidFill>
                            <a:srgbClr val="000000"/>
                          </a:solidFill>
                          <a:effectLst/>
                          <a:latin typeface="Helvetica" pitchFamily="2" charset="0"/>
                        </a:rPr>
                        <a:t>new markets you want to reach</a:t>
                      </a: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r>
                        <a:rPr lang="en-US" sz="1600" dirty="0">
                          <a:solidFill>
                            <a:srgbClr val="000000"/>
                          </a:solidFill>
                          <a:effectLst/>
                          <a:latin typeface="Helvetica" pitchFamily="2" charset="0"/>
                        </a:rPr>
                        <a:t>areas where you can gain a competitive advantage</a:t>
                      </a:r>
                    </a:p>
                    <a:p>
                      <a:endParaRPr lang="en-US" b="0" i="0" dirty="0">
                        <a:latin typeface="IBM Plex Sans" panose="020B0503050203000203" pitchFamily="34" charset="0"/>
                      </a:endParaRPr>
                    </a:p>
                  </a:txBody>
                  <a:tcPr/>
                </a:tc>
                <a:extLst>
                  <a:ext uri="{0D108BD9-81ED-4DB2-BD59-A6C34878D82A}">
                    <a16:rowId xmlns:a16="http://schemas.microsoft.com/office/drawing/2014/main" val="3133982832"/>
                  </a:ext>
                </a:extLst>
              </a:tr>
            </a:tbl>
          </a:graphicData>
        </a:graphic>
      </p:graphicFrame>
    </p:spTree>
    <p:extLst>
      <p:ext uri="{BB962C8B-B14F-4D97-AF65-F5344CB8AC3E}">
        <p14:creationId xmlns:p14="http://schemas.microsoft.com/office/powerpoint/2010/main" val="319459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5915-5AEA-A51C-BE02-144993469D6B}"/>
              </a:ext>
            </a:extLst>
          </p:cNvPr>
          <p:cNvSpPr>
            <a:spLocks noGrp="1"/>
          </p:cNvSpPr>
          <p:nvPr>
            <p:ph type="title"/>
          </p:nvPr>
        </p:nvSpPr>
        <p:spPr>
          <a:xfrm>
            <a:off x="839788" y="240131"/>
            <a:ext cx="3932237" cy="1600200"/>
          </a:xfrm>
          <a:solidFill>
            <a:schemeClr val="accent1">
              <a:lumMod val="40000"/>
              <a:lumOff val="60000"/>
              <a:alpha val="29843"/>
            </a:schemeClr>
          </a:solidFill>
        </p:spPr>
        <p:txBody>
          <a:bodyPr>
            <a:normAutofit fontScale="90000"/>
          </a:bodyPr>
          <a:lstStyle/>
          <a:p>
            <a:r>
              <a:rPr lang="en-US" sz="8000" dirty="0">
                <a:latin typeface="IBM Plex Sans" panose="020B0503050203000203" pitchFamily="34" charset="0"/>
              </a:rPr>
              <a:t>2 </a:t>
            </a:r>
            <a:r>
              <a:rPr lang="en-US" dirty="0">
                <a:latin typeface="IBM Plex Sans" panose="020B0503050203000203" pitchFamily="34" charset="0"/>
              </a:rPr>
              <a:t>Explore + Align</a:t>
            </a:r>
            <a:br>
              <a:rPr lang="en-US" dirty="0">
                <a:latin typeface="IBM Plex Sans" panose="020B0503050203000203" pitchFamily="34" charset="0"/>
              </a:rPr>
            </a:br>
            <a:endParaRPr lang="en-US"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D86F2F8C-2BA7-92F4-DA63-FA3020AAF461}"/>
              </a:ext>
            </a:extLst>
          </p:cNvPr>
          <p:cNvSpPr>
            <a:spLocks noGrp="1"/>
          </p:cNvSpPr>
          <p:nvPr>
            <p:ph idx="1"/>
          </p:nvPr>
        </p:nvSpPr>
        <p:spPr>
          <a:xfrm>
            <a:off x="5180012" y="771803"/>
            <a:ext cx="6172200" cy="5427616"/>
          </a:xfrm>
        </p:spPr>
        <p:txBody>
          <a:bodyPr>
            <a:noAutofit/>
          </a:bodyPr>
          <a:lstStyle/>
          <a:p>
            <a:pPr marL="0" indent="0">
              <a:buNone/>
            </a:pPr>
            <a:r>
              <a:rPr lang="en-US" sz="1800" dirty="0">
                <a:solidFill>
                  <a:srgbClr val="000000"/>
                </a:solidFill>
                <a:effectLst/>
                <a:latin typeface="IBM Plex Sans" panose="020B0503050203000203" pitchFamily="34" charset="0"/>
              </a:rPr>
              <a:t>Directions</a:t>
            </a:r>
          </a:p>
          <a:p>
            <a:pPr marL="0" indent="0">
              <a:buNone/>
            </a:pPr>
            <a:r>
              <a:rPr lang="en-US" sz="1800" dirty="0">
                <a:solidFill>
                  <a:srgbClr val="000000"/>
                </a:solidFill>
                <a:effectLst/>
                <a:latin typeface="IBM Plex Sans" panose="020B0503050203000203" pitchFamily="34" charset="0"/>
              </a:rPr>
              <a:t>  1. Populate the columns on the next chart with the results from the business landscape discussion.</a:t>
            </a:r>
          </a:p>
          <a:p>
            <a:pPr marL="0" indent="0">
              <a:buNone/>
            </a:pPr>
            <a:r>
              <a:rPr lang="en-US" sz="1800" dirty="0">
                <a:solidFill>
                  <a:srgbClr val="000000"/>
                </a:solidFill>
                <a:effectLst/>
                <a:latin typeface="IBM Plex Sans" panose="020B0503050203000203" pitchFamily="34" charset="0"/>
              </a:rPr>
              <a:t> 2. Align</a:t>
            </a:r>
            <a:r>
              <a:rPr lang="en-US" sz="1800" b="1" dirty="0">
                <a:solidFill>
                  <a:srgbClr val="000000"/>
                </a:solidFill>
                <a:effectLst/>
                <a:latin typeface="IBM Plex Sans" panose="020B0503050203000203" pitchFamily="34" charset="0"/>
              </a:rPr>
              <a:t> </a:t>
            </a:r>
            <a:r>
              <a:rPr lang="en-US" sz="1800" dirty="0">
                <a:solidFill>
                  <a:srgbClr val="000000"/>
                </a:solidFill>
                <a:effectLst/>
                <a:latin typeface="IBM Plex Sans" panose="020B0503050203000203" pitchFamily="34" charset="0"/>
              </a:rPr>
              <a:t>the difficulties and challenges with the team’s goals and the desired business outcome that would be delivered by achieving the goals.</a:t>
            </a:r>
          </a:p>
          <a:p>
            <a:pPr marL="0" indent="0">
              <a:buNone/>
            </a:pPr>
            <a:r>
              <a:rPr lang="en-US" sz="1800" dirty="0">
                <a:solidFill>
                  <a:srgbClr val="000000"/>
                </a:solidFill>
                <a:latin typeface="IBM Plex Sans" panose="020B0503050203000203" pitchFamily="34" charset="0"/>
              </a:rPr>
              <a:t>3</a:t>
            </a:r>
            <a:r>
              <a:rPr lang="en-US" sz="1800" dirty="0">
                <a:solidFill>
                  <a:srgbClr val="000000"/>
                </a:solidFill>
                <a:effectLst/>
                <a:latin typeface="IBM Plex Sans" panose="020B0503050203000203" pitchFamily="34" charset="0"/>
              </a:rPr>
              <a:t>. Determine the roles directly impacted by the effort. Who will work with the solution? Who will benefit when it is completed?</a:t>
            </a:r>
          </a:p>
          <a:p>
            <a:pPr marL="0" indent="0">
              <a:buNone/>
            </a:pPr>
            <a:r>
              <a:rPr lang="en-US" sz="1800" dirty="0">
                <a:solidFill>
                  <a:srgbClr val="000000"/>
                </a:solidFill>
                <a:latin typeface="IBM Plex Sans" panose="020B0503050203000203" pitchFamily="34" charset="0"/>
              </a:rPr>
              <a:t>4</a:t>
            </a:r>
            <a:r>
              <a:rPr lang="en-US" sz="1800" dirty="0">
                <a:solidFill>
                  <a:srgbClr val="000000"/>
                </a:solidFill>
                <a:effectLst/>
                <a:latin typeface="IBM Plex Sans" panose="020B0503050203000203" pitchFamily="34" charset="0"/>
              </a:rPr>
              <a:t>. Name the process</a:t>
            </a:r>
            <a:r>
              <a:rPr lang="en-US" sz="1800" b="1" dirty="0">
                <a:solidFill>
                  <a:srgbClr val="000000"/>
                </a:solidFill>
                <a:effectLst/>
                <a:latin typeface="IBM Plex Sans" panose="020B0503050203000203" pitchFamily="34" charset="0"/>
              </a:rPr>
              <a:t> </a:t>
            </a:r>
            <a:r>
              <a:rPr lang="en-US" sz="1800" dirty="0">
                <a:solidFill>
                  <a:srgbClr val="000000"/>
                </a:solidFill>
                <a:effectLst/>
                <a:latin typeface="IBM Plex Sans" panose="020B0503050203000203" pitchFamily="34" charset="0"/>
              </a:rPr>
              <a:t>you aim to improve for each use case so you can prioritize.</a:t>
            </a:r>
            <a:br>
              <a:rPr lang="en-US" sz="1800" dirty="0">
                <a:solidFill>
                  <a:srgbClr val="000000"/>
                </a:solidFill>
                <a:effectLst/>
                <a:latin typeface="IBM Plex Sans" panose="020B0503050203000203" pitchFamily="34" charset="0"/>
              </a:rPr>
            </a:br>
            <a:endParaRPr lang="en-US" sz="1800" dirty="0">
              <a:solidFill>
                <a:srgbClr val="000000"/>
              </a:solidFill>
              <a:effectLst/>
              <a:latin typeface="IBM Plex Sans" panose="020B0503050203000203" pitchFamily="34" charset="0"/>
            </a:endParaRPr>
          </a:p>
          <a:p>
            <a:pPr marL="0" indent="0">
              <a:buNone/>
            </a:pPr>
            <a:br>
              <a:rPr lang="en-US" sz="1800" dirty="0">
                <a:solidFill>
                  <a:srgbClr val="000000"/>
                </a:solidFill>
                <a:effectLst/>
                <a:latin typeface="IBM Plex Sans" panose="020B0503050203000203" pitchFamily="34" charset="0"/>
              </a:rPr>
            </a:br>
            <a:endParaRPr lang="en-US" sz="1800" dirty="0">
              <a:solidFill>
                <a:srgbClr val="000000"/>
              </a:solidFill>
              <a:effectLst/>
              <a:latin typeface="IBM Plex Sans" panose="020B0503050203000203" pitchFamily="34" charset="0"/>
            </a:endParaRPr>
          </a:p>
          <a:p>
            <a:pPr marL="0" indent="0">
              <a:buNone/>
            </a:pPr>
            <a:endParaRPr lang="en-US" sz="1800" dirty="0">
              <a:latin typeface="IBM Plex Sans" panose="020B0503050203000203" pitchFamily="34" charset="0"/>
            </a:endParaRPr>
          </a:p>
        </p:txBody>
      </p:sp>
      <p:sp>
        <p:nvSpPr>
          <p:cNvPr id="6" name="Text Placeholder 5">
            <a:extLst>
              <a:ext uri="{FF2B5EF4-FFF2-40B4-BE49-F238E27FC236}">
                <a16:creationId xmlns:a16="http://schemas.microsoft.com/office/drawing/2014/main" id="{381DB824-C626-8F8C-7A61-2E7133724009}"/>
              </a:ext>
            </a:extLst>
          </p:cNvPr>
          <p:cNvSpPr>
            <a:spLocks noGrp="1"/>
          </p:cNvSpPr>
          <p:nvPr>
            <p:ph type="body" sz="half" idx="2"/>
          </p:nvPr>
        </p:nvSpPr>
        <p:spPr>
          <a:xfrm>
            <a:off x="839787" y="1906591"/>
            <a:ext cx="3932237" cy="3811588"/>
          </a:xfrm>
          <a:solidFill>
            <a:schemeClr val="accent1">
              <a:lumMod val="40000"/>
              <a:lumOff val="60000"/>
              <a:alpha val="29843"/>
            </a:schemeClr>
          </a:solidFill>
        </p:spPr>
        <p:txBody>
          <a:bodyPr/>
          <a:lstStyle/>
          <a:p>
            <a:r>
              <a:rPr lang="en-US" sz="1800" dirty="0">
                <a:solidFill>
                  <a:srgbClr val="000000"/>
                </a:solidFill>
                <a:effectLst/>
                <a:latin typeface="IBM Plex Sans" panose="020B0503050203000203" pitchFamily="34" charset="0"/>
              </a:rPr>
              <a:t>Explore pain points, challenges, or problems your team wants to address with the outcome your use case should deliver for your business. </a:t>
            </a:r>
          </a:p>
          <a:p>
            <a:r>
              <a:rPr lang="en-US" sz="1800" dirty="0">
                <a:solidFill>
                  <a:srgbClr val="000000"/>
                </a:solidFill>
                <a:latin typeface="IBM Plex Sans" panose="020B0503050203000203" pitchFamily="34" charset="0"/>
              </a:rPr>
              <a:t>S</a:t>
            </a:r>
            <a:r>
              <a:rPr lang="en-US" sz="1800" dirty="0">
                <a:solidFill>
                  <a:srgbClr val="000000"/>
                </a:solidFill>
                <a:effectLst/>
                <a:latin typeface="IBM Plex Sans" panose="020B0503050203000203" pitchFamily="34" charset="0"/>
              </a:rPr>
              <a:t>cope each use case by aligning the desired business outcome to the people who will adopt or reject your solution and the experience you want to create or improve.</a:t>
            </a:r>
            <a:br>
              <a:rPr lang="en-US" dirty="0">
                <a:solidFill>
                  <a:srgbClr val="000000"/>
                </a:solidFill>
                <a:effectLst/>
                <a:latin typeface="IBM Plex Sans" panose="020B0503050203000203" pitchFamily="34" charset="0"/>
              </a:rPr>
            </a:br>
            <a:endParaRPr lang="en-US" dirty="0">
              <a:solidFill>
                <a:srgbClr val="000000"/>
              </a:solidFill>
              <a:effectLst/>
              <a:latin typeface="IBM Plex Sans" panose="020B0503050203000203" pitchFamily="34" charset="0"/>
            </a:endParaRPr>
          </a:p>
          <a:p>
            <a:endParaRPr lang="en-US" dirty="0">
              <a:latin typeface="IBM Plex Sans" panose="020B0503050203000203" pitchFamily="34" charset="0"/>
            </a:endParaRPr>
          </a:p>
        </p:txBody>
      </p:sp>
      <p:pic>
        <p:nvPicPr>
          <p:cNvPr id="4" name="Graphic 3" descr="Alarm clock outline">
            <a:extLst>
              <a:ext uri="{FF2B5EF4-FFF2-40B4-BE49-F238E27FC236}">
                <a16:creationId xmlns:a16="http://schemas.microsoft.com/office/drawing/2014/main" id="{125484FC-240F-440C-EF33-95F4012B3E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91676" y="10597"/>
            <a:ext cx="544600" cy="523875"/>
          </a:xfrm>
          <a:prstGeom prst="rect">
            <a:avLst/>
          </a:prstGeom>
        </p:spPr>
      </p:pic>
      <p:sp>
        <p:nvSpPr>
          <p:cNvPr id="5" name="TextBox 4">
            <a:extLst>
              <a:ext uri="{FF2B5EF4-FFF2-40B4-BE49-F238E27FC236}">
                <a16:creationId xmlns:a16="http://schemas.microsoft.com/office/drawing/2014/main" id="{5A8A89C1-A061-2F97-C095-E4E80AEE61C9}"/>
              </a:ext>
            </a:extLst>
          </p:cNvPr>
          <p:cNvSpPr txBox="1"/>
          <p:nvPr/>
        </p:nvSpPr>
        <p:spPr>
          <a:xfrm>
            <a:off x="10238623" y="87868"/>
            <a:ext cx="1953377" cy="369332"/>
          </a:xfrm>
          <a:prstGeom prst="rect">
            <a:avLst/>
          </a:prstGeom>
          <a:noFill/>
        </p:spPr>
        <p:txBody>
          <a:bodyPr wrap="square" rtlCol="0">
            <a:spAutoFit/>
          </a:bodyPr>
          <a:lstStyle/>
          <a:p>
            <a:r>
              <a:rPr lang="en-US" dirty="0">
                <a:latin typeface="IBM Plex Sans" panose="020B0503050203000203" pitchFamily="34" charset="0"/>
              </a:rPr>
              <a:t>15 – 30 minutes</a:t>
            </a:r>
          </a:p>
        </p:txBody>
      </p:sp>
    </p:spTree>
    <p:extLst>
      <p:ext uri="{BB962C8B-B14F-4D97-AF65-F5344CB8AC3E}">
        <p14:creationId xmlns:p14="http://schemas.microsoft.com/office/powerpoint/2010/main" val="307891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C767-A329-EAE7-A329-9BD367324D51}"/>
              </a:ext>
            </a:extLst>
          </p:cNvPr>
          <p:cNvSpPr>
            <a:spLocks noGrp="1"/>
          </p:cNvSpPr>
          <p:nvPr>
            <p:ph type="title"/>
          </p:nvPr>
        </p:nvSpPr>
        <p:spPr/>
        <p:txBody>
          <a:bodyPr/>
          <a:lstStyle/>
          <a:p>
            <a:r>
              <a:rPr lang="en-US" sz="8000" dirty="0">
                <a:latin typeface="IBM Plex Sans" panose="020B0503050203000203" pitchFamily="34" charset="0"/>
              </a:rPr>
              <a:t>2</a:t>
            </a:r>
            <a:r>
              <a:rPr lang="en-US" dirty="0">
                <a:latin typeface="IBM Plex Sans" panose="020B0503050203000203" pitchFamily="34" charset="0"/>
              </a:rPr>
              <a:t> Explore + Align</a:t>
            </a:r>
          </a:p>
        </p:txBody>
      </p:sp>
      <p:sp>
        <p:nvSpPr>
          <p:cNvPr id="6" name="TextBox 5">
            <a:extLst>
              <a:ext uri="{FF2B5EF4-FFF2-40B4-BE49-F238E27FC236}">
                <a16:creationId xmlns:a16="http://schemas.microsoft.com/office/drawing/2014/main" id="{8538CA2E-ABEF-6E03-FA1E-DB486128EB71}"/>
              </a:ext>
            </a:extLst>
          </p:cNvPr>
          <p:cNvSpPr txBox="1"/>
          <p:nvPr/>
        </p:nvSpPr>
        <p:spPr>
          <a:xfrm>
            <a:off x="8701881" y="1601313"/>
            <a:ext cx="3398044" cy="923330"/>
          </a:xfrm>
          <a:prstGeom prst="rect">
            <a:avLst/>
          </a:prstGeom>
          <a:noFill/>
        </p:spPr>
        <p:txBody>
          <a:bodyPr wrap="square">
            <a:spAutoFit/>
          </a:bodyPr>
          <a:lstStyle/>
          <a:p>
            <a:r>
              <a:rPr lang="en-US" dirty="0">
                <a:latin typeface="IBM Plex Sans" panose="020B0503050203000203" pitchFamily="34" charset="0"/>
              </a:rPr>
              <a:t>Move the results from the business landscape exercise to these columns.</a:t>
            </a:r>
          </a:p>
        </p:txBody>
      </p:sp>
      <p:sp>
        <p:nvSpPr>
          <p:cNvPr id="11" name="TextBox 10">
            <a:extLst>
              <a:ext uri="{FF2B5EF4-FFF2-40B4-BE49-F238E27FC236}">
                <a16:creationId xmlns:a16="http://schemas.microsoft.com/office/drawing/2014/main" id="{EFA743E6-7C8E-7D54-3A9C-79F09F77B39C}"/>
              </a:ext>
            </a:extLst>
          </p:cNvPr>
          <p:cNvSpPr txBox="1"/>
          <p:nvPr/>
        </p:nvSpPr>
        <p:spPr>
          <a:xfrm>
            <a:off x="175419" y="3429000"/>
            <a:ext cx="6901218" cy="2246769"/>
          </a:xfrm>
          <a:prstGeom prst="rect">
            <a:avLst/>
          </a:prstGeom>
          <a:noFill/>
        </p:spPr>
        <p:txBody>
          <a:bodyPr wrap="square">
            <a:spAutoFit/>
          </a:bodyPr>
          <a:lstStyle/>
          <a:p>
            <a:r>
              <a:rPr lang="en-US" sz="1400" dirty="0">
                <a:solidFill>
                  <a:srgbClr val="000000"/>
                </a:solidFill>
                <a:effectLst/>
                <a:latin typeface="IBM Plex Sans" panose="020B0503050203000203" pitchFamily="34" charset="0"/>
              </a:rPr>
              <a:t>Think about:</a:t>
            </a:r>
          </a:p>
          <a:p>
            <a:r>
              <a:rPr lang="en-US" sz="1400" dirty="0">
                <a:solidFill>
                  <a:srgbClr val="000000"/>
                </a:solidFill>
                <a:effectLst/>
                <a:latin typeface="IBM Plex Sans" panose="020B0503050203000203" pitchFamily="34" charset="0"/>
              </a:rPr>
              <a:t>• Opportunities your company should pursue</a:t>
            </a:r>
          </a:p>
          <a:p>
            <a:r>
              <a:rPr lang="en-US" sz="1400" dirty="0">
                <a:solidFill>
                  <a:srgbClr val="000000"/>
                </a:solidFill>
                <a:effectLst/>
                <a:latin typeface="IBM Plex Sans" panose="020B0503050203000203" pitchFamily="34" charset="0"/>
              </a:rPr>
              <a:t>• What have you never been able to solve?</a:t>
            </a:r>
          </a:p>
          <a:p>
            <a:r>
              <a:rPr lang="en-US" sz="1400" dirty="0">
                <a:solidFill>
                  <a:srgbClr val="000000"/>
                </a:solidFill>
                <a:effectLst/>
                <a:latin typeface="IBM Plex Sans" panose="020B0503050203000203" pitchFamily="34" charset="0"/>
              </a:rPr>
              <a:t>• Threats to your company</a:t>
            </a:r>
          </a:p>
          <a:p>
            <a:r>
              <a:rPr lang="en-US" sz="1400" dirty="0">
                <a:solidFill>
                  <a:srgbClr val="000000"/>
                </a:solidFill>
                <a:effectLst/>
                <a:latin typeface="IBM Plex Sans" panose="020B0503050203000203" pitchFamily="34" charset="0"/>
              </a:rPr>
              <a:t>• Other pain points</a:t>
            </a:r>
          </a:p>
          <a:p>
            <a:r>
              <a:rPr lang="en-US" sz="1400" dirty="0">
                <a:solidFill>
                  <a:srgbClr val="000000"/>
                </a:solidFill>
                <a:effectLst/>
                <a:latin typeface="IBM Plex Sans" panose="020B0503050203000203" pitchFamily="34" charset="0"/>
              </a:rPr>
              <a:t>• Existing workflows/processes that need </a:t>
            </a:r>
            <a:r>
              <a:rPr lang="en-US" sz="1400" dirty="0">
                <a:solidFill>
                  <a:srgbClr val="000000"/>
                </a:solidFill>
                <a:latin typeface="IBM Plex Sans" panose="020B0503050203000203" pitchFamily="34" charset="0"/>
              </a:rPr>
              <a:t>i</a:t>
            </a:r>
            <a:r>
              <a:rPr lang="en-US" sz="1400" dirty="0">
                <a:solidFill>
                  <a:srgbClr val="000000"/>
                </a:solidFill>
                <a:effectLst/>
                <a:latin typeface="IBM Plex Sans" panose="020B0503050203000203" pitchFamily="34" charset="0"/>
              </a:rPr>
              <a:t>mproving</a:t>
            </a:r>
          </a:p>
          <a:p>
            <a:r>
              <a:rPr lang="en-US" sz="1400" dirty="0">
                <a:solidFill>
                  <a:srgbClr val="000000"/>
                </a:solidFill>
                <a:effectLst/>
                <a:latin typeface="IBM Plex Sans" panose="020B0503050203000203" pitchFamily="34" charset="0"/>
              </a:rPr>
              <a:t>• Areas where you can be disruptive or innovative</a:t>
            </a:r>
          </a:p>
          <a:p>
            <a:r>
              <a:rPr lang="en-US" sz="1400" dirty="0">
                <a:solidFill>
                  <a:srgbClr val="000000"/>
                </a:solidFill>
                <a:effectLst/>
                <a:latin typeface="IBM Plex Sans" panose="020B0503050203000203" pitchFamily="34" charset="0"/>
              </a:rPr>
              <a:t>• Areas of the business that are important or growing</a:t>
            </a:r>
          </a:p>
          <a:p>
            <a:r>
              <a:rPr lang="en-US" sz="1400" dirty="0">
                <a:solidFill>
                  <a:srgbClr val="000000"/>
                </a:solidFill>
                <a:effectLst/>
                <a:latin typeface="IBM Plex Sans" panose="020B0503050203000203" pitchFamily="34" charset="0"/>
              </a:rPr>
              <a:t>• Areas where the business could offer a competitive advantage?</a:t>
            </a:r>
          </a:p>
          <a:p>
            <a:endParaRPr lang="en-US" sz="1400" dirty="0">
              <a:solidFill>
                <a:srgbClr val="000000"/>
              </a:solidFill>
              <a:latin typeface="IBM Plex Sans" panose="020B0503050203000203" pitchFamily="34" charset="0"/>
            </a:endParaRPr>
          </a:p>
        </p:txBody>
      </p:sp>
      <p:graphicFrame>
        <p:nvGraphicFramePr>
          <p:cNvPr id="14" name="Table 14">
            <a:extLst>
              <a:ext uri="{FF2B5EF4-FFF2-40B4-BE49-F238E27FC236}">
                <a16:creationId xmlns:a16="http://schemas.microsoft.com/office/drawing/2014/main" id="{DC2AFD09-2FEE-0068-9BC3-20B8F6BF03BB}"/>
              </a:ext>
            </a:extLst>
          </p:cNvPr>
          <p:cNvGraphicFramePr>
            <a:graphicFrameLocks noGrp="1"/>
          </p:cNvGraphicFramePr>
          <p:nvPr/>
        </p:nvGraphicFramePr>
        <p:xfrm>
          <a:off x="175419" y="1601313"/>
          <a:ext cx="8128000" cy="15290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37214528"/>
                    </a:ext>
                  </a:extLst>
                </a:gridCol>
                <a:gridCol w="1625600">
                  <a:extLst>
                    <a:ext uri="{9D8B030D-6E8A-4147-A177-3AD203B41FA5}">
                      <a16:colId xmlns:a16="http://schemas.microsoft.com/office/drawing/2014/main" val="277070429"/>
                    </a:ext>
                  </a:extLst>
                </a:gridCol>
                <a:gridCol w="1625600">
                  <a:extLst>
                    <a:ext uri="{9D8B030D-6E8A-4147-A177-3AD203B41FA5}">
                      <a16:colId xmlns:a16="http://schemas.microsoft.com/office/drawing/2014/main" val="4074622815"/>
                    </a:ext>
                  </a:extLst>
                </a:gridCol>
                <a:gridCol w="1625600">
                  <a:extLst>
                    <a:ext uri="{9D8B030D-6E8A-4147-A177-3AD203B41FA5}">
                      <a16:colId xmlns:a16="http://schemas.microsoft.com/office/drawing/2014/main" val="3436531566"/>
                    </a:ext>
                  </a:extLst>
                </a:gridCol>
                <a:gridCol w="1625600">
                  <a:extLst>
                    <a:ext uri="{9D8B030D-6E8A-4147-A177-3AD203B41FA5}">
                      <a16:colId xmlns:a16="http://schemas.microsoft.com/office/drawing/2014/main" val="3789793334"/>
                    </a:ext>
                  </a:extLst>
                </a:gridCol>
              </a:tblGrid>
              <a:tr h="370840">
                <a:tc>
                  <a:txBody>
                    <a:bodyPr/>
                    <a:lstStyle/>
                    <a:p>
                      <a:r>
                        <a:rPr lang="en-US" sz="1400" b="0" i="0" dirty="0">
                          <a:latin typeface="IBM Plex Sans" panose="020B0503050203000203" pitchFamily="34" charset="0"/>
                        </a:rPr>
                        <a:t>Pain points to address</a:t>
                      </a:r>
                      <a:endParaRPr lang="en-US" sz="1400" b="0" dirty="0"/>
                    </a:p>
                  </a:txBody>
                  <a:tcPr/>
                </a:tc>
                <a:tc>
                  <a:txBody>
                    <a:bodyPr/>
                    <a:lstStyle/>
                    <a:p>
                      <a:r>
                        <a:rPr lang="en-US" sz="1400" b="0" i="0" dirty="0">
                          <a:latin typeface="IBM Plex Sans" panose="020B0503050203000203" pitchFamily="34" charset="0"/>
                        </a:rPr>
                        <a:t>How you might address the pain point</a:t>
                      </a:r>
                      <a:endParaRPr lang="en-US" sz="1400" b="0" dirty="0"/>
                    </a:p>
                  </a:txBody>
                  <a:tcPr/>
                </a:tc>
                <a:tc>
                  <a:txBody>
                    <a:bodyPr/>
                    <a:lstStyle/>
                    <a:p>
                      <a:r>
                        <a:rPr lang="en-US" sz="1400" b="0" i="0" dirty="0">
                          <a:latin typeface="IBM Plex Sans" panose="020B0503050203000203" pitchFamily="34" charset="0"/>
                        </a:rPr>
                        <a:t>Benefit to the business</a:t>
                      </a:r>
                      <a:endParaRPr lang="en-US" sz="1400" b="0" dirty="0"/>
                    </a:p>
                  </a:txBody>
                  <a:tcPr/>
                </a:tc>
                <a:tc>
                  <a:txBody>
                    <a:bodyPr/>
                    <a:lstStyle/>
                    <a:p>
                      <a:r>
                        <a:rPr lang="en-US" sz="1400" b="0" i="0" dirty="0">
                          <a:latin typeface="IBM Plex Sans" panose="020B0503050203000203" pitchFamily="34" charset="0"/>
                        </a:rPr>
                        <a:t>Who is impacted?</a:t>
                      </a:r>
                      <a:endParaRPr lang="en-US" sz="1400" b="0" dirty="0"/>
                    </a:p>
                  </a:txBody>
                  <a:tcPr/>
                </a:tc>
                <a:tc>
                  <a:txBody>
                    <a:bodyPr/>
                    <a:lstStyle/>
                    <a:p>
                      <a:r>
                        <a:rPr lang="en-US" sz="1400" b="0" i="0" dirty="0">
                          <a:latin typeface="IBM Plex Sans" panose="020B0503050203000203" pitchFamily="34" charset="0"/>
                        </a:rPr>
                        <a:t>Use case summary –</a:t>
                      </a:r>
                    </a:p>
                    <a:p>
                      <a:r>
                        <a:rPr lang="en-US" sz="1400" b="0" dirty="0"/>
                        <a:t>Name the process or experience to address</a:t>
                      </a:r>
                    </a:p>
                  </a:txBody>
                  <a:tcPr/>
                </a:tc>
                <a:extLst>
                  <a:ext uri="{0D108BD9-81ED-4DB2-BD59-A6C34878D82A}">
                    <a16:rowId xmlns:a16="http://schemas.microsoft.com/office/drawing/2014/main" val="1141756382"/>
                  </a:ext>
                </a:extLst>
              </a:tr>
              <a:tr h="370840">
                <a:tc>
                  <a:txBody>
                    <a:bodyPr/>
                    <a:lstStyle/>
                    <a:p>
                      <a:endParaRPr lang="en-US" b="0" i="0" dirty="0">
                        <a:latin typeface="IBM Plex Sans" panose="020B0503050203000203" pitchFamily="34" charset="0"/>
                      </a:endParaRPr>
                    </a:p>
                  </a:txBody>
                  <a:tcPr/>
                </a:tc>
                <a:tc>
                  <a:txBody>
                    <a:bodyPr/>
                    <a:lstStyle/>
                    <a:p>
                      <a:endParaRPr lang="en-US" b="0" i="0" dirty="0">
                        <a:latin typeface="IBM Plex Sans" panose="020B0503050203000203" pitchFamily="34" charset="0"/>
                      </a:endParaRPr>
                    </a:p>
                  </a:txBody>
                  <a:tcPr/>
                </a:tc>
                <a:tc>
                  <a:txBody>
                    <a:bodyPr/>
                    <a:lstStyle/>
                    <a:p>
                      <a:endParaRPr lang="en-US" b="0" i="0" dirty="0">
                        <a:latin typeface="IBM Plex Sans" panose="020B0503050203000203" pitchFamily="34" charset="0"/>
                      </a:endParaRPr>
                    </a:p>
                  </a:txBody>
                  <a:tcPr/>
                </a:tc>
                <a:tc>
                  <a:txBody>
                    <a:bodyPr/>
                    <a:lstStyle/>
                    <a:p>
                      <a:endParaRPr lang="en-US" b="0" i="0" dirty="0">
                        <a:latin typeface="IBM Plex Sans" panose="020B0503050203000203" pitchFamily="34" charset="0"/>
                      </a:endParaRPr>
                    </a:p>
                  </a:txBody>
                  <a:tcPr/>
                </a:tc>
                <a:tc>
                  <a:txBody>
                    <a:bodyPr/>
                    <a:lstStyle/>
                    <a:p>
                      <a:endParaRPr lang="en-US" b="0" i="0" dirty="0">
                        <a:latin typeface="IBM Plex Sans" panose="020B0503050203000203" pitchFamily="34" charset="0"/>
                      </a:endParaRPr>
                    </a:p>
                  </a:txBody>
                  <a:tcPr/>
                </a:tc>
                <a:extLst>
                  <a:ext uri="{0D108BD9-81ED-4DB2-BD59-A6C34878D82A}">
                    <a16:rowId xmlns:a16="http://schemas.microsoft.com/office/drawing/2014/main" val="986982135"/>
                  </a:ext>
                </a:extLst>
              </a:tr>
            </a:tbl>
          </a:graphicData>
        </a:graphic>
      </p:graphicFrame>
    </p:spTree>
    <p:extLst>
      <p:ext uri="{BB962C8B-B14F-4D97-AF65-F5344CB8AC3E}">
        <p14:creationId xmlns:p14="http://schemas.microsoft.com/office/powerpoint/2010/main" val="2649226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57947</TotalTime>
  <Words>2703</Words>
  <Application>Microsoft Macintosh PowerPoint</Application>
  <PresentationFormat>Widescreen</PresentationFormat>
  <Paragraphs>347</Paragraphs>
  <Slides>20</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Arial Regular</vt:lpstr>
      <vt:lpstr>Calibri</vt:lpstr>
      <vt:lpstr>Calibri Light</vt:lpstr>
      <vt:lpstr>Helvetica</vt:lpstr>
      <vt:lpstr>IBM Plex Sans</vt:lpstr>
      <vt:lpstr>IBM Plex Sans Condensed</vt:lpstr>
      <vt:lpstr>IBM Plex Sans Light</vt:lpstr>
      <vt:lpstr>IBM Plex Sans Medium</vt:lpstr>
      <vt:lpstr>IBM Plex Sans Regular</vt:lpstr>
      <vt:lpstr>IBM Plex Sans SemiBold</vt:lpstr>
      <vt:lpstr>IBM Plex Sans VF</vt:lpstr>
      <vt:lpstr>IBMPlexSans</vt:lpstr>
      <vt:lpstr>IBMPlexSans Light</vt:lpstr>
      <vt:lpstr>Office Theme</vt:lpstr>
      <vt:lpstr> Use Case Discovery Framework    [Use case] A customer interacts with a product or service to  fulfill a need or a want  </vt:lpstr>
      <vt:lpstr>Work together to solve your most critical business pain points Show this slide to your customer to help them understand the goal of the session. </vt:lpstr>
      <vt:lpstr>Use Case Discovery Agenda- Half Day</vt:lpstr>
      <vt:lpstr>PowerPoint Presentation</vt:lpstr>
      <vt:lpstr>1 Inform</vt:lpstr>
      <vt:lpstr>2 Collaborate </vt:lpstr>
      <vt:lpstr>2 Collaborate</vt:lpstr>
      <vt:lpstr>2 Explore + Align </vt:lpstr>
      <vt:lpstr>2 Explore + Align</vt:lpstr>
      <vt:lpstr>2 Prioritize </vt:lpstr>
      <vt:lpstr>2 Prioritize  </vt:lpstr>
      <vt:lpstr>3 Demonstrate</vt:lpstr>
      <vt:lpstr>4 Describe the Use Case</vt:lpstr>
      <vt:lpstr>4 Recap</vt:lpstr>
      <vt:lpstr>Backup</vt:lpstr>
      <vt:lpstr>Sustainability pain points / use cases</vt:lpstr>
      <vt:lpstr>Data &amp; AI, Automation</vt:lpstr>
      <vt:lpstr>Security pain points / use cases</vt:lpstr>
      <vt:lpstr> Mural template link:  https://app.mural.co/invitation/mural/presalesgarageamericas9984/1623262775737?sender=slafera&amp;key=17d31100-9109-4add-a2b8-494ecc9f1bc9  This links to the original Business Framing template from Garage. You can still use this template if you have time and expertise to perform the exercise. Use this only if you are holding a remote or hybrid session. </vt:lpstr>
      <vt:lpstr>&lt;Customer Industry&gt; &lt;Customer name&gt;  &lt;use case name&gt;  &lt;Describe the use case here&gt;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Conversation Starter </dc:title>
  <dc:creator>Vishwani S Dua</dc:creator>
  <cp:lastModifiedBy>Susan LaFera</cp:lastModifiedBy>
  <cp:revision>317</cp:revision>
  <dcterms:created xsi:type="dcterms:W3CDTF">2022-08-29T16:37:05Z</dcterms:created>
  <dcterms:modified xsi:type="dcterms:W3CDTF">2022-12-14T16:18:02Z</dcterms:modified>
</cp:coreProperties>
</file>