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7" r:id="rId4"/>
    <p:sldId id="357" r:id="rId5"/>
    <p:sldId id="358" r:id="rId6"/>
    <p:sldId id="279" r:id="rId7"/>
    <p:sldId id="340" r:id="rId8"/>
    <p:sldId id="341" r:id="rId9"/>
    <p:sldId id="35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3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0" d="100"/>
          <a:sy n="100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ikipedi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Control Practices</a:t>
            </a:r>
            <a:endParaRPr lang="en-US" sz="4800" dirty="0"/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Regulatory control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are practices that exclude a pathogen from a host or a geographical area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Prevent import or spread of pathogens into absent areas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 logistic behind this practice is based on the disease triangle (no pathogen = no disease)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Regulatory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Plant Quarantine Act 1912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Restricts the entry or passage of plants, plant products, soil, or other agricultural material to the US from foreign countries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Plant material is grown and tested to ensure disease-free plants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7818"/>
            <a:chOff x="7015396" y="359765"/>
            <a:chExt cx="5176604" cy="18978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9276"/>
              <a:chOff x="6748939" y="774348"/>
              <a:chExt cx="4729277" cy="16592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Quarantine &amp; Inspection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Voluntary or compulsory inspections to ensure disease-free plants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Grower or seller submits material to the state's regulatory agency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Material is subjected to a series of tests. If no pathogen is detected, a certificate is provided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4549"/>
            <a:chOff x="7015396" y="359765"/>
            <a:chExt cx="5176604" cy="18945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6007"/>
              <a:chOff x="6748939" y="774348"/>
              <a:chExt cx="4729277" cy="165600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Crop Certification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Cultural control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are practices that help the plant avoid contact with a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Some of them creates unfavorable environmental conditions for the pathogen or vectors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 logistic behind this practice is based on the disease triangle 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Cultural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44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Many of these control practices depends on the grower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Crop rotation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Tillage farming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Selecting proper plant dates and sites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Maintaining distance between the fields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Growing material tested for diseases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Removal of infected plants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Use of traps 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67141"/>
            <a:chOff x="7015396" y="359765"/>
            <a:chExt cx="5176604" cy="18671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8599"/>
              <a:chOff x="6786260" y="774348"/>
              <a:chExt cx="4572000" cy="162859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Cultural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365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Crop rotation </a:t>
            </a: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is a process of growing plant species that are not susceptible to the pathogen across a sequence of growing seasons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Improves soil quality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Prevent nutrient depletion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Prevents built up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Improves production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Crop Rotation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755129" y="2296194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Tillage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is a process where the soil structure and properties are manipulated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Main goal: prepare the soil for seed planting and germination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Kills weeds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Manage crop residue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Destroy pathogen debris or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Reduce soil erosion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Improves soil health</a:t>
            </a:r>
            <a:endParaRPr lang="id-ID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Tillage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  <p:pic>
        <p:nvPicPr>
          <p:cNvPr id="6" name="Picture 5" descr="Top view of a tractor on a farm">
            <a:extLst>
              <a:ext uri="{FF2B5EF4-FFF2-40B4-BE49-F238E27FC236}">
                <a16:creationId xmlns:a16="http://schemas.microsoft.com/office/drawing/2014/main" id="{8291AAF3-17E0-2341-A4BA-5076B063C2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335"/>
            <a:ext cx="6798907" cy="68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73595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Physical control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are practices that protect plants from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Physical practices depend on physical factors (heat/cold)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Soil solarization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Radiation treatments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Hot-water treatments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Hot-air treatments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Refrigeration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979298" y="359765"/>
            <a:ext cx="5212702" cy="1923125"/>
            <a:chOff x="6979298" y="359765"/>
            <a:chExt cx="5212702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979298" y="598307"/>
              <a:ext cx="4646644" cy="1684583"/>
              <a:chOff x="6711616" y="774348"/>
              <a:chExt cx="4646644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11616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Physical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 descr="Person planting rice">
            <a:extLst>
              <a:ext uri="{FF2B5EF4-FFF2-40B4-BE49-F238E27FC236}">
                <a16:creationId xmlns:a16="http://schemas.microsoft.com/office/drawing/2014/main" id="{D424290F-9A76-6042-A337-F91ECBEC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92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269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Soil solarization </a:t>
            </a: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is a process that uses energy from the sun to eradicate the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Soil is covered with plastic traps that increase soil temperature and inactivate soil pathogens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    </a:ext>
                    </a:extLst>
                  </a:rPr>
                  <a:t>Soil</a:t>
                </a: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Solarization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Fishponds">
            <a:extLst>
              <a:ext uri="{FF2B5EF4-FFF2-40B4-BE49-F238E27FC236}">
                <a16:creationId xmlns:a16="http://schemas.microsoft.com/office/drawing/2014/main" id="{EB52FBED-6DA4-CB4D-871C-A54849DAB8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366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Hot-water treatment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is a process where dormant plant organs are treated in hot water to kill pathogens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Dormant plant organs are known to withstand higher temperatures 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Commonly used for seeds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Selection of temperatures must be based on the pathogens capacity to withstand those conditions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52703"/>
            <a:chOff x="7015396" y="359765"/>
            <a:chExt cx="5176604" cy="19527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14161"/>
              <a:chOff x="6786260" y="774348"/>
              <a:chExt cx="4572000" cy="17141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60907" y="1734135"/>
                <a:ext cx="4393374" cy="75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Hot-water Treatments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Machine planting rice">
            <a:extLst>
              <a:ext uri="{FF2B5EF4-FFF2-40B4-BE49-F238E27FC236}">
                <a16:creationId xmlns:a16="http://schemas.microsoft.com/office/drawing/2014/main" id="{958FBABF-1877-FB45-ABB7-267AD633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6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Discuss approaches for the control of plant diseases</a:t>
            </a:r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05917-A899-C241-A3BE-87A4DD5B1771}"/>
              </a:ext>
            </a:extLst>
          </p:cNvPr>
          <p:cNvSpPr txBox="1"/>
          <p:nvPr/>
        </p:nvSpPr>
        <p:spPr>
          <a:xfrm>
            <a:off x="6155982" y="4008255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2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Develop strategies to manage plant diseases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CB63D-8057-CC40-8854-67AB04BEDA1F}"/>
              </a:ext>
            </a:extLst>
          </p:cNvPr>
          <p:cNvSpPr txBox="1"/>
          <p:nvPr/>
        </p:nvSpPr>
        <p:spPr>
          <a:xfrm>
            <a:off x="6179428" y="4937012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3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Network with Extension agents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noFill/>
                </a:ln>
                <a:latin typeface="+mj-lt"/>
              </a:rPr>
              <a:t>Learning Goals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598367" y="2165565"/>
            <a:ext cx="6593633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5442" lvl="1">
              <a:lnSpc>
                <a:spcPct val="130000"/>
              </a:lnSpc>
              <a:buClr>
                <a:srgbClr val="C14929"/>
              </a:buClr>
              <a:buSzPts val="32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Biological control 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are practices that improve the resistance of the host or favor the activity of antagonistic microorganisms to the pathogen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Total or partial destruction of the pathogen by other organisms 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Some of them include: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Antagonistic plants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Suppressive soils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Use of amendments that favors antagonistic microflora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Antagonistic microorganisms or their secondary products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326155" y="0"/>
            <a:ext cx="5725936" cy="1993611"/>
            <a:chOff x="6326155" y="359765"/>
            <a:chExt cx="5725936" cy="1993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94107" y="616968"/>
              <a:ext cx="4851916" cy="1736408"/>
              <a:chOff x="6226425" y="793009"/>
              <a:chExt cx="4851916" cy="17364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226425" y="1734135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Biological Control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506341" y="793009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27644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55" y="1409076"/>
              <a:ext cx="5725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19" descr="Researcher examining growth in a petrie dish">
            <a:extLst>
              <a:ext uri="{FF2B5EF4-FFF2-40B4-BE49-F238E27FC236}">
                <a16:creationId xmlns:a16="http://schemas.microsoft.com/office/drawing/2014/main" id="{F41FE6D5-FA11-7C4A-83FD-B2AC9D5A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2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391883" y="611985"/>
            <a:ext cx="6892214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2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Mechanisms of Biological Controls</a:t>
            </a:r>
            <a:endParaRPr lang="en-US" sz="2800" dirty="0"/>
          </a:p>
        </p:txBody>
      </p:sp>
      <p:pic>
        <p:nvPicPr>
          <p:cNvPr id="12" name="Google Shape;292;p20">
            <a:extLst>
              <a:ext uri="{FF2B5EF4-FFF2-40B4-BE49-F238E27FC236}">
                <a16:creationId xmlns:a16="http://schemas.microsoft.com/office/drawing/2014/main" id="{E34D2D3B-34CA-D24C-A408-FAB4CB7217A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332" y="2024742"/>
            <a:ext cx="11366240" cy="389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90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113496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Chemical control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are practices that protect or cures infections in progress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Depends on the use and action of a chemical substance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Most of them work by activating the defenses of the plant against the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Fumigation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Field Sanitation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862982"/>
            <a:chOff x="7015396" y="359765"/>
            <a:chExt cx="5176604" cy="1862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4440"/>
              <a:chOff x="6786260" y="774348"/>
              <a:chExt cx="4572000" cy="16244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Chemical Control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Beakers with solution on shelf in lab">
            <a:extLst>
              <a:ext uri="{FF2B5EF4-FFF2-40B4-BE49-F238E27FC236}">
                <a16:creationId xmlns:a16="http://schemas.microsoft.com/office/drawing/2014/main" id="{688B283C-6D60-974B-BA23-373D555B30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3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12076"/>
            <a:ext cx="5642144" cy="286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Soil fumigation </a:t>
            </a: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is a process aimed at protecting the plants from the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Benefit: Controls a wide range of pathogens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Effects on soil microbial communities must be taken into consideration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941785"/>
            <a:chOff x="7015396" y="359765"/>
            <a:chExt cx="5176604" cy="19417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03243"/>
              <a:chOff x="6786260" y="774348"/>
              <a:chExt cx="4572000" cy="170324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Soil Fumigation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Garden soil">
            <a:extLst>
              <a:ext uri="{FF2B5EF4-FFF2-40B4-BE49-F238E27FC236}">
                <a16:creationId xmlns:a16="http://schemas.microsoft.com/office/drawing/2014/main" id="{D16DADE8-9145-6243-A90A-660AFFA2BF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130" y="0"/>
            <a:ext cx="6549856" cy="6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-722672" y="378597"/>
            <a:ext cx="12914672" cy="1147686"/>
            <a:chOff x="-334052" y="332877"/>
            <a:chExt cx="12914672" cy="1147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-334052" y="332877"/>
              <a:ext cx="11959994" cy="1147686"/>
              <a:chOff x="-601734" y="508918"/>
              <a:chExt cx="11959994" cy="11476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-601734" y="508918"/>
                <a:ext cx="7258493" cy="114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5400" b="0" i="0" u="none" strike="noStrike" cap="none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References</a:t>
                </a:r>
                <a:endParaRPr lang="en-US" sz="54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51652" y="1317636"/>
              <a:ext cx="5628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099B8-600F-B648-AD36-B3B550EF555F}"/>
              </a:ext>
            </a:extLst>
          </p:cNvPr>
          <p:cNvGrpSpPr/>
          <p:nvPr/>
        </p:nvGrpSpPr>
        <p:grpSpPr>
          <a:xfrm>
            <a:off x="755838" y="2158425"/>
            <a:ext cx="10647386" cy="3936651"/>
            <a:chOff x="8106519" y="1237560"/>
            <a:chExt cx="9035464" cy="4722445"/>
          </a:xfrm>
        </p:grpSpPr>
        <p:sp>
          <p:nvSpPr>
            <p:cNvPr id="14" name="Google Shape;825;p73">
              <a:extLst>
                <a:ext uri="{FF2B5EF4-FFF2-40B4-BE49-F238E27FC236}">
                  <a16:creationId xmlns:a16="http://schemas.microsoft.com/office/drawing/2014/main" id="{7D4246F5-81B9-DB44-A273-9B17888867DF}"/>
                </a:ext>
              </a:extLst>
            </p:cNvPr>
            <p:cNvSpPr txBox="1"/>
            <p:nvPr/>
          </p:nvSpPr>
          <p:spPr>
            <a:xfrm>
              <a:off x="8106519" y="123756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Agrios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, G. (2005).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Editorial Elsevier Academic Press.</a:t>
              </a:r>
              <a:endParaRPr sz="2200" dirty="0">
                <a:latin typeface="+mj-lt"/>
              </a:endParaRPr>
            </a:p>
          </p:txBody>
        </p:sp>
        <p:sp>
          <p:nvSpPr>
            <p:cNvPr id="18" name="Google Shape;825;p73">
              <a:extLst>
                <a:ext uri="{FF2B5EF4-FFF2-40B4-BE49-F238E27FC236}">
                  <a16:creationId xmlns:a16="http://schemas.microsoft.com/office/drawing/2014/main" id="{893DC76C-6183-B94C-9554-379D11E01EEE}"/>
                </a:ext>
              </a:extLst>
            </p:cNvPr>
            <p:cNvSpPr txBox="1"/>
            <p:nvPr/>
          </p:nvSpPr>
          <p:spPr>
            <a:xfrm>
              <a:off x="8110079" y="3621053"/>
              <a:ext cx="9031904" cy="1137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Schumann &amp; D’Arcy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(2009).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Essential Plant Pathology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2</a:t>
              </a:r>
              <a:r>
                <a:rPr lang="en-US" sz="2200" b="0" i="0" u="none" strike="noStrike" cap="none" baseline="30000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nd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edition. American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Phytopathological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Society. </a:t>
              </a:r>
              <a:endParaRPr sz="2200" dirty="0">
                <a:latin typeface="+mj-lt"/>
              </a:endParaRPr>
            </a:p>
          </p:txBody>
        </p:sp>
        <p:sp>
          <p:nvSpPr>
            <p:cNvPr id="19" name="Google Shape;825;p73">
              <a:extLst>
                <a:ext uri="{FF2B5EF4-FFF2-40B4-BE49-F238E27FC236}">
                  <a16:creationId xmlns:a16="http://schemas.microsoft.com/office/drawing/2014/main" id="{49DD9337-9D7F-904F-AA9C-F95D6693B68F}"/>
                </a:ext>
              </a:extLst>
            </p:cNvPr>
            <p:cNvSpPr txBox="1"/>
            <p:nvPr/>
          </p:nvSpPr>
          <p:spPr>
            <a:xfrm>
              <a:off x="8110079" y="236300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Burchett &amp; Burchett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(2018). Plant Pathology. 1st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Garland Science. </a:t>
              </a:r>
              <a:endParaRPr sz="2200" dirty="0">
                <a:latin typeface="+mj-lt"/>
              </a:endParaRPr>
            </a:p>
          </p:txBody>
        </p:sp>
        <p:sp>
          <p:nvSpPr>
            <p:cNvPr id="20" name="Google Shape;825;p73">
              <a:extLst>
                <a:ext uri="{FF2B5EF4-FFF2-40B4-BE49-F238E27FC236}">
                  <a16:creationId xmlns:a16="http://schemas.microsoft.com/office/drawing/2014/main" id="{D35B7420-0A47-344D-8A9A-593A81AD674B}"/>
                </a:ext>
              </a:extLst>
            </p:cNvPr>
            <p:cNvSpPr txBox="1"/>
            <p:nvPr/>
          </p:nvSpPr>
          <p:spPr>
            <a:xfrm>
              <a:off x="8107042" y="5391419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Singh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(2017). Introduction to Principles of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Medtech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</a:t>
              </a:r>
              <a:endParaRPr sz="2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0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96000" y="76336"/>
            <a:ext cx="5726245" cy="991363"/>
            <a:chOff x="7356092" y="121307"/>
            <a:chExt cx="5726245" cy="9913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71277" y="355276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69201" y="12130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56092" y="1112670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88650" y="1357617"/>
            <a:ext cx="1081469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Vector: living organism that carries and transmit a pathogen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Susceptible: at a risk of getting infected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Dormancy: state of reduced metabolic activity adopted by many organisms under conditions of environmental stress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Antagonism: in ecology, an association between organisms in which one benefits at the expense of the 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Antibiosis: production of chemical products by one organism to inhibit the 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Parasitism: when an organism lives on or within another organism and gains its sustenance from 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Niche: in ecology, all of the interactions of a species with the other members of its community, including competition, predation, parasitism, and mutualism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828661" y="412180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noFill/>
                </a:ln>
                <a:latin typeface="+mj-lt"/>
              </a:rPr>
              <a:t>Glossary 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sp>
        <p:nvSpPr>
          <p:cNvPr id="11" name="Google Shape;509;p49">
            <a:extLst>
              <a:ext uri="{FF2B5EF4-FFF2-40B4-BE49-F238E27FC236}">
                <a16:creationId xmlns:a16="http://schemas.microsoft.com/office/drawing/2014/main" id="{33471075-1956-1C44-B433-A779A5B6D10E}"/>
              </a:ext>
            </a:extLst>
          </p:cNvPr>
          <p:cNvSpPr txBox="1"/>
          <p:nvPr/>
        </p:nvSpPr>
        <p:spPr>
          <a:xfrm>
            <a:off x="688650" y="6308810"/>
            <a:ext cx="10119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References: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https://www.britannica.com/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&amp;  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https://www.wikipedia.org/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817990" cy="3805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rgbClr val="974806"/>
                </a:solidFill>
                <a:latin typeface="+mj-lt"/>
                <a:ea typeface="Arial"/>
                <a:cs typeface="Arial"/>
                <a:sym typeface="Arial"/>
              </a:rPr>
              <a:t>Control practices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are practices that increase the quantity and improve the quality of plants and their products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They are aimed at protecting populations of plants from getting diseased rather than curing them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Methods vary depending on: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Type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Host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Environmental conditions</a:t>
            </a:r>
            <a:endParaRPr lang="id-ID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448"/>
            <a:chOff x="7015396" y="359765"/>
            <a:chExt cx="5176604" cy="196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21906"/>
              <a:chOff x="6786260" y="774348"/>
              <a:chExt cx="4572000" cy="1721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331072" y="1622169"/>
                <a:ext cx="364329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b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Practices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1138335" y="2188141"/>
            <a:ext cx="10170367" cy="401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ICD </a:t>
            </a: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is the control of plant diseases involving coordinated use of multiple practices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Main goals: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Eliminate or reduce initial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Reduce the effectiveness of initial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Increase resistance of the host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Delay onset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Slow secondary cycle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191814"/>
            <a:ext cx="12192000" cy="1874402"/>
            <a:chOff x="0" y="359765"/>
            <a:chExt cx="12192000" cy="18744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1418253" y="598307"/>
              <a:ext cx="10207689" cy="1635860"/>
              <a:chOff x="1150571" y="774348"/>
              <a:chExt cx="10207689" cy="16358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1150571" y="1659490"/>
                <a:ext cx="9114666" cy="75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Integrated Control of Plant Diseases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0520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53942" y="0"/>
            <a:ext cx="5138058" cy="1049311"/>
            <a:chOff x="7053942" y="359765"/>
            <a:chExt cx="5138058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65" y="1409076"/>
              <a:ext cx="49608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Google Shape;322;p24">
            <a:extLst>
              <a:ext uri="{FF2B5EF4-FFF2-40B4-BE49-F238E27FC236}">
                <a16:creationId xmlns:a16="http://schemas.microsoft.com/office/drawing/2014/main" id="{FC4FC8F8-FF23-C748-AB6E-A9F99EC23333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291" y="0"/>
            <a:ext cx="6400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61639F-D2E2-7443-A31B-9268AE5B46C9}"/>
              </a:ext>
            </a:extLst>
          </p:cNvPr>
          <p:cNvSpPr txBox="1"/>
          <p:nvPr/>
        </p:nvSpPr>
        <p:spPr>
          <a:xfrm>
            <a:off x="3806890" y="1315497"/>
            <a:ext cx="11346025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6"/>
              </a:lnSpc>
            </a:pPr>
            <a:r>
              <a:rPr lang="en-US" sz="28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Integrated Control of Plant Diseases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36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0">
                  <a:noFill/>
                </a:ln>
                <a:latin typeface="+mj-lt"/>
              </a:rPr>
              <a:t>Types of Control Practices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9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Each of these methods is based on one of these traditional principles: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Avoidance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Exclusion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Eradication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Protection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Resistance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Therapy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448"/>
            <a:chOff x="7015396" y="359765"/>
            <a:chExt cx="5176604" cy="196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21906"/>
              <a:chOff x="6786260" y="774348"/>
              <a:chExt cx="4572000" cy="1721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331072" y="1622169"/>
                <a:ext cx="364329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b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Practices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414424" y="4102861"/>
            <a:ext cx="561177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Prevents the introduction of inoculum</a:t>
            </a:r>
            <a:endParaRPr lang="en-US" sz="2000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5962607" y="1422400"/>
            <a:ext cx="0" cy="543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15DB9-A779-514A-A613-2C4A77DB77DB}"/>
              </a:ext>
            </a:extLst>
          </p:cNvPr>
          <p:cNvSpPr txBox="1"/>
          <p:nvPr/>
        </p:nvSpPr>
        <p:spPr>
          <a:xfrm>
            <a:off x="599431" y="1508648"/>
            <a:ext cx="4859946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ExtraBold"/>
                <a:cs typeface="Open Sans ExtraBold"/>
                <a:sym typeface="Open Sans ExtraBold"/>
              </a:rPr>
              <a:t>Avoidance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658F1-2499-6048-AC05-B6F9DD9090EF}"/>
              </a:ext>
            </a:extLst>
          </p:cNvPr>
          <p:cNvSpPr txBox="1"/>
          <p:nvPr/>
        </p:nvSpPr>
        <p:spPr>
          <a:xfrm>
            <a:off x="-261257" y="2372552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Creates or selects unfavorable conditions for the pathogen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1B0226-4C45-C946-95B2-10340C98ABDC}"/>
              </a:ext>
            </a:extLst>
          </p:cNvPr>
          <p:cNvSpPr txBox="1"/>
          <p:nvPr/>
        </p:nvSpPr>
        <p:spPr>
          <a:xfrm>
            <a:off x="154671" y="3097962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Exclusion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26B05-1407-FF47-BA30-55924A866B79}"/>
              </a:ext>
            </a:extLst>
          </p:cNvPr>
          <p:cNvSpPr txBox="1"/>
          <p:nvPr/>
        </p:nvSpPr>
        <p:spPr>
          <a:xfrm>
            <a:off x="512345" y="4855228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Eradication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19F87-983F-5541-A42C-473536E51A04}"/>
              </a:ext>
            </a:extLst>
          </p:cNvPr>
          <p:cNvSpPr txBox="1"/>
          <p:nvPr/>
        </p:nvSpPr>
        <p:spPr>
          <a:xfrm>
            <a:off x="417534" y="5766820"/>
            <a:ext cx="561177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Kills or inactivate the pathogen's inoculum</a:t>
            </a:r>
            <a:endParaRPr lang="en-US" sz="2000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C4447-A399-F447-9EC1-4A49E08BD424}"/>
              </a:ext>
            </a:extLst>
          </p:cNvPr>
          <p:cNvSpPr txBox="1"/>
          <p:nvPr/>
        </p:nvSpPr>
        <p:spPr>
          <a:xfrm>
            <a:off x="5977813" y="2412985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Creates a barrier that protects the plant from infection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467DB-576B-0242-BD6D-30BDFC76BE58}"/>
              </a:ext>
            </a:extLst>
          </p:cNvPr>
          <p:cNvSpPr txBox="1"/>
          <p:nvPr/>
        </p:nvSpPr>
        <p:spPr>
          <a:xfrm>
            <a:off x="6408600" y="3079301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Resistance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116A5-9EBE-2849-88E4-8EA74F13809B}"/>
              </a:ext>
            </a:extLst>
          </p:cNvPr>
          <p:cNvSpPr txBox="1"/>
          <p:nvPr/>
        </p:nvSpPr>
        <p:spPr>
          <a:xfrm>
            <a:off x="6449033" y="4855227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Therapy</a:t>
            </a:r>
            <a:endParaRPr lang="en-US" sz="40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1AB83-94B4-3844-BC55-508D665294E0}"/>
              </a:ext>
            </a:extLst>
          </p:cNvPr>
          <p:cNvSpPr txBox="1"/>
          <p:nvPr/>
        </p:nvSpPr>
        <p:spPr>
          <a:xfrm>
            <a:off x="5828523" y="4058283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Selects plants that are tolerant or resistant to the pathogen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E0893-FB2F-7441-A4A8-385050398C37}"/>
              </a:ext>
            </a:extLst>
          </p:cNvPr>
          <p:cNvSpPr txBox="1"/>
          <p:nvPr/>
        </p:nvSpPr>
        <p:spPr>
          <a:xfrm>
            <a:off x="5492621" y="5831100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Cures infected plants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11A40-ECCF-B04A-910C-BAE491C2A429}"/>
              </a:ext>
            </a:extLst>
          </p:cNvPr>
          <p:cNvSpPr txBox="1"/>
          <p:nvPr/>
        </p:nvSpPr>
        <p:spPr>
          <a:xfrm>
            <a:off x="6518149" y="1455774"/>
            <a:ext cx="4859946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ExtraBold"/>
                <a:cs typeface="Open Sans ExtraBold"/>
                <a:sym typeface="Open Sans ExtraBold"/>
              </a:rPr>
              <a:t>Protection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0">
                  <a:noFill/>
                </a:ln>
                <a:latin typeface="+mj-lt"/>
              </a:rPr>
              <a:t>Types of Control Practices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2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1116</Words>
  <Application>Microsoft Macintosh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26</cp:revision>
  <dcterms:created xsi:type="dcterms:W3CDTF">2022-01-16T16:03:08Z</dcterms:created>
  <dcterms:modified xsi:type="dcterms:W3CDTF">2022-11-21T21:08:40Z</dcterms:modified>
</cp:coreProperties>
</file>