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78" r:id="rId4"/>
    <p:sldId id="340" r:id="rId5"/>
    <p:sldId id="341" r:id="rId6"/>
    <p:sldId id="342" r:id="rId7"/>
    <p:sldId id="343" r:id="rId8"/>
    <p:sldId id="344" r:id="rId9"/>
    <p:sldId id="290" r:id="rId10"/>
    <p:sldId id="257"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291"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39" r:id="rId38"/>
    <p:sldId id="3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9"/>
  </p:normalViewPr>
  <p:slideViewPr>
    <p:cSldViewPr snapToGrid="0" snapToObjects="1">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35DF0-DD62-6E40-8CB7-410903CF5F38}" type="datetimeFigureOut">
              <a:rPr lang="en-US" smtClean="0"/>
              <a:t>11/21/22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1348D-2B49-0E49-9E81-9FBE2A1D4BFA}" type="slidenum">
              <a:rPr lang="en-US" smtClean="0"/>
              <a:t>‹#›</a:t>
            </a:fld>
            <a:endParaRPr lang="en-US"/>
          </a:p>
        </p:txBody>
      </p:sp>
    </p:spTree>
    <p:extLst>
      <p:ext uri="{BB962C8B-B14F-4D97-AF65-F5344CB8AC3E}">
        <p14:creationId xmlns:p14="http://schemas.microsoft.com/office/powerpoint/2010/main" val="34933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5237-CF0C-7647-91B4-C5CA4BB0A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C5D93-BDDF-1B4C-B097-DA32F06B5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5089D-610C-9C4A-B2D5-DBDA6D26BA64}"/>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67F4DD86-C7BE-7847-8F75-F59FB705E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E938C-0652-5B4A-A6E3-BB30C83B1E2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1450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15D2-7C00-2F4D-81DF-1373D23CB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D44AF6-9908-FB43-BC94-0F9368C64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6E18B-79E1-8D4C-BAA3-20A7F9760F64}"/>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FB8451B3-0956-F744-A6AB-FA25CC1E2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BF25F-CF26-8D41-895D-B252578A2568}"/>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59991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D2C64-234E-FF4A-B07E-A0F58D124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BDB83-C373-DF42-BD19-7F103043D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C138C-07EE-D742-B21C-CB9054505168}"/>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DF48D518-DECE-4845-8655-ED5A5124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0D29-607F-DA42-B387-C5CC58D3030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14895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E8F6C87-6185-4DC9-BC9D-D65FF562D874}"/>
              </a:ext>
            </a:extLst>
          </p:cNvPr>
          <p:cNvSpPr>
            <a:spLocks noGrp="1"/>
          </p:cNvSpPr>
          <p:nvPr>
            <p:ph type="pic" sz="quarter" idx="10"/>
          </p:nvPr>
        </p:nvSpPr>
        <p:spPr>
          <a:xfrm>
            <a:off x="0" y="4343400"/>
            <a:ext cx="2514599" cy="2514600"/>
          </a:xfrm>
          <a:custGeom>
            <a:avLst/>
            <a:gdLst>
              <a:gd name="connsiteX0" fmla="*/ 0 w 2514599"/>
              <a:gd name="connsiteY0" fmla="*/ 0 h 2514600"/>
              <a:gd name="connsiteX1" fmla="*/ 2514599 w 2514599"/>
              <a:gd name="connsiteY1" fmla="*/ 0 h 2514600"/>
              <a:gd name="connsiteX2" fmla="*/ 2514599 w 2514599"/>
              <a:gd name="connsiteY2" fmla="*/ 2514600 h 2514600"/>
              <a:gd name="connsiteX3" fmla="*/ 0 w 2514599"/>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599" h="2514600">
                <a:moveTo>
                  <a:pt x="0" y="0"/>
                </a:moveTo>
                <a:lnTo>
                  <a:pt x="2514599" y="0"/>
                </a:lnTo>
                <a:lnTo>
                  <a:pt x="2514599" y="2514600"/>
                </a:lnTo>
                <a:lnTo>
                  <a:pt x="0" y="2514600"/>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4" name="Picture Placeholder 13">
            <a:extLst>
              <a:ext uri="{FF2B5EF4-FFF2-40B4-BE49-F238E27FC236}">
                <a16:creationId xmlns:a16="http://schemas.microsoft.com/office/drawing/2014/main" id="{D8015DFE-ACEB-4380-8037-5E68C5E829C7}"/>
              </a:ext>
            </a:extLst>
          </p:cNvPr>
          <p:cNvSpPr>
            <a:spLocks noGrp="1"/>
          </p:cNvSpPr>
          <p:nvPr>
            <p:ph type="pic" sz="quarter" idx="11"/>
          </p:nvPr>
        </p:nvSpPr>
        <p:spPr>
          <a:xfrm>
            <a:off x="2856822"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2" name="Picture Placeholder 11">
            <a:extLst>
              <a:ext uri="{FF2B5EF4-FFF2-40B4-BE49-F238E27FC236}">
                <a16:creationId xmlns:a16="http://schemas.microsoft.com/office/drawing/2014/main" id="{D37C4EC4-29DC-4F9B-86B1-71CB65838043}"/>
              </a:ext>
            </a:extLst>
          </p:cNvPr>
          <p:cNvSpPr>
            <a:spLocks noGrp="1"/>
          </p:cNvSpPr>
          <p:nvPr>
            <p:ph type="pic" sz="quarter" idx="12"/>
          </p:nvPr>
        </p:nvSpPr>
        <p:spPr>
          <a:xfrm>
            <a:off x="5713644"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Tree>
    <p:extLst>
      <p:ext uri="{BB962C8B-B14F-4D97-AF65-F5344CB8AC3E}">
        <p14:creationId xmlns:p14="http://schemas.microsoft.com/office/powerpoint/2010/main" val="155632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A217-C296-D149-BF26-46593069B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D1B00-D461-4D4C-B18D-77345D8E3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FF886-A5B0-AE40-8C66-3F1B8BD80A36}"/>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10BBE507-3138-874D-8E79-E9861E1C9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A252-FCDD-6046-97AD-12D6073C3A96}"/>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59270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8D1A-EA93-7445-A15F-C039E8077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2F46DC-2132-F04A-ADBC-1887FE3A0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0A309-F929-5147-B859-C2D7954CDCD5}"/>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13F06746-AB5A-C04C-985F-0A8FB7225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0559-C922-E940-A579-E1790AF55344}"/>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471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A4B7-E750-E845-8E9A-70998534B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1E3B-2357-0342-8A21-04F096EA5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DD2C7-053E-C442-9C4D-8BAB1249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F66A3-E309-0844-951E-652297A57E03}"/>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6" name="Footer Placeholder 5">
            <a:extLst>
              <a:ext uri="{FF2B5EF4-FFF2-40B4-BE49-F238E27FC236}">
                <a16:creationId xmlns:a16="http://schemas.microsoft.com/office/drawing/2014/main" id="{44485C78-805A-464D-8876-B59542DCD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110AA-9EFC-E14C-886D-0DAD9527BE4E}"/>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66433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42D2-5EA8-3542-91CC-ABD879FB5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6420B-9BF6-E148-9952-DEF64F57A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3B7598-B99D-AF4F-A6C9-3FF8689E9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0EC62-925F-624C-AEED-3FD4F9C71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77750-847F-DB44-B8E7-ECE86D54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9BCA2-0859-9A43-8813-75C82B3FEC84}"/>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8" name="Footer Placeholder 7">
            <a:extLst>
              <a:ext uri="{FF2B5EF4-FFF2-40B4-BE49-F238E27FC236}">
                <a16:creationId xmlns:a16="http://schemas.microsoft.com/office/drawing/2014/main" id="{0E1BEEE6-6015-1E4F-9822-2F70C439E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5EFC1D-38F1-3C45-B831-2C1652FBB63C}"/>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5710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05B-52AA-074F-B66E-DF91EDDD6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661A-3D71-F54B-968C-6EB83477BEC0}"/>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4" name="Footer Placeholder 3">
            <a:extLst>
              <a:ext uri="{FF2B5EF4-FFF2-40B4-BE49-F238E27FC236}">
                <a16:creationId xmlns:a16="http://schemas.microsoft.com/office/drawing/2014/main" id="{FF1B654C-D274-5947-BC18-D7A8FF3A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3787C-3CB1-EB42-A60E-9F2C30D3715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251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F91B6-73ED-D042-B0EA-D39F416E7F0E}"/>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3" name="Footer Placeholder 2">
            <a:extLst>
              <a:ext uri="{FF2B5EF4-FFF2-40B4-BE49-F238E27FC236}">
                <a16:creationId xmlns:a16="http://schemas.microsoft.com/office/drawing/2014/main" id="{16BDF4C1-6B90-6843-96F9-F1B98C90CA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59AA3-CD88-E943-BECB-97611E76A79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4345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28BE-6100-1742-A590-67BBC3B3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52A121-9488-1346-89A5-B2819BD74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A9391-EC22-FD46-8C6D-6034E1AF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E4EE6-CECD-3544-BA6F-CA0D9FBA14EE}"/>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6" name="Footer Placeholder 5">
            <a:extLst>
              <a:ext uri="{FF2B5EF4-FFF2-40B4-BE49-F238E27FC236}">
                <a16:creationId xmlns:a16="http://schemas.microsoft.com/office/drawing/2014/main" id="{CBD6C156-BF31-3247-92F2-5777A0F61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367EA-742F-C147-84FD-3552D9A4176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15039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FE2-A76A-C44C-86AD-632382DA2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E74A5-B558-7D45-B11D-9A4C33035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D0EA-8F4D-9947-8656-5EBA6E74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24D3A-6B3F-D845-A139-C7EFAB8535AB}"/>
              </a:ext>
            </a:extLst>
          </p:cNvPr>
          <p:cNvSpPr>
            <a:spLocks noGrp="1"/>
          </p:cNvSpPr>
          <p:nvPr>
            <p:ph type="dt" sz="half" idx="10"/>
          </p:nvPr>
        </p:nvSpPr>
        <p:spPr/>
        <p:txBody>
          <a:bodyPr/>
          <a:lstStyle/>
          <a:p>
            <a:fld id="{94CFE1B4-1992-2943-B671-91002F453D34}" type="datetimeFigureOut">
              <a:rPr lang="en-US" smtClean="0"/>
              <a:t>11/21/22</a:t>
            </a:fld>
            <a:endParaRPr lang="en-US"/>
          </a:p>
        </p:txBody>
      </p:sp>
      <p:sp>
        <p:nvSpPr>
          <p:cNvPr id="6" name="Footer Placeholder 5">
            <a:extLst>
              <a:ext uri="{FF2B5EF4-FFF2-40B4-BE49-F238E27FC236}">
                <a16:creationId xmlns:a16="http://schemas.microsoft.com/office/drawing/2014/main" id="{58A8FBE5-212E-504E-9F63-01E90872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D2AB5-E38C-814F-9FF1-A4C95B3BE84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5235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584A6-6B5A-C649-98E6-7B71B0B93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3BB83-F185-2646-827A-61B738612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E18F9-D56C-9F43-81CC-AA8B47755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FE1B4-1992-2943-B671-91002F453D34}" type="datetimeFigureOut">
              <a:rPr lang="en-US" smtClean="0"/>
              <a:t>11/21/22</a:t>
            </a:fld>
            <a:endParaRPr lang="en-US"/>
          </a:p>
        </p:txBody>
      </p:sp>
      <p:sp>
        <p:nvSpPr>
          <p:cNvPr id="5" name="Footer Placeholder 4">
            <a:extLst>
              <a:ext uri="{FF2B5EF4-FFF2-40B4-BE49-F238E27FC236}">
                <a16:creationId xmlns:a16="http://schemas.microsoft.com/office/drawing/2014/main" id="{1713AD01-D889-C044-B0FA-33C894E49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33EA58-762A-B440-9CD7-559B40BE4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87261-7247-D245-B213-F4A5168531F8}" type="slidenum">
              <a:rPr lang="en-US" smtClean="0"/>
              <a:t>‹#›</a:t>
            </a:fld>
            <a:endParaRPr lang="en-US"/>
          </a:p>
        </p:txBody>
      </p:sp>
    </p:spTree>
    <p:extLst>
      <p:ext uri="{BB962C8B-B14F-4D97-AF65-F5344CB8AC3E}">
        <p14:creationId xmlns:p14="http://schemas.microsoft.com/office/powerpoint/2010/main" val="276214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apsnet.org/edcenter/resources/commonnames/Pages/Sweetpotato.aspx"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apsnet.org/edcenter/resources/commonnames/Pages/BananaandPlantain.aspx" TargetMode="External"/><Relationship Id="rId5" Type="http://schemas.openxmlformats.org/officeDocument/2006/relationships/hyperlink" Target="https://www.apsnet.org/edcenter/resources/commonnames/Pages/Pepper.aspx" TargetMode="External"/><Relationship Id="rId4" Type="http://schemas.openxmlformats.org/officeDocument/2006/relationships/hyperlink" Target="https://www.apsnet.org/edcenter/resources/commonnames/Pages/Cassava.asp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britannica.com/"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wikipedia.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542850" y="5096380"/>
            <a:ext cx="9591870" cy="914802"/>
          </a:xfrm>
          <a:prstGeom prst="rect">
            <a:avLst/>
          </a:prstGeom>
          <a:noFill/>
        </p:spPr>
        <p:txBody>
          <a:bodyPr wrap="square">
            <a:spAutoFit/>
          </a:bodyPr>
          <a:lstStyle/>
          <a:p>
            <a:pPr lvl="0">
              <a:lnSpc>
                <a:spcPct val="120000"/>
              </a:lnSpc>
            </a:pPr>
            <a:r>
              <a:rPr lang="en-US" sz="4800" dirty="0">
                <a:solidFill>
                  <a:srgbClr val="191919"/>
                </a:solidFil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Diseases</a:t>
            </a:r>
            <a:r>
              <a:rPr lang="en-US" sz="4800" dirty="0">
                <a:solidFill>
                  <a:srgbClr val="191919"/>
                </a:solidFill>
                <a:ea typeface="Arial"/>
                <a:cs typeface="Arial"/>
                <a:sym typeface="Arial"/>
              </a:rPr>
              <a:t> in Tropical Crops</a:t>
            </a:r>
            <a:endParaRPr lang="en-US" sz="4800" dirty="0"/>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5" y="5155700"/>
            <a:ext cx="2326751" cy="1702300"/>
          </a:xfrm>
          <a:prstGeom prst="rect">
            <a:avLst/>
          </a:prstGeom>
          <a:noFill/>
          <a:ln>
            <a:noFill/>
          </a:ln>
        </p:spPr>
      </p:pic>
    </p:spTree>
    <p:extLst>
      <p:ext uri="{BB962C8B-B14F-4D97-AF65-F5344CB8AC3E}">
        <p14:creationId xmlns:p14="http://schemas.microsoft.com/office/powerpoint/2010/main" val="289928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304110"/>
          </a:xfrm>
          <a:prstGeom prst="rect">
            <a:avLst/>
          </a:prstGeom>
          <a:noFill/>
        </p:spPr>
        <p:txBody>
          <a:bodyPr wrap="square" rtlCol="0">
            <a:spAutoFit/>
          </a:bodyPr>
          <a:lstStyle/>
          <a:p>
            <a:pPr marL="442596" lvl="1">
              <a:lnSpc>
                <a:spcPct val="130000"/>
              </a:lnSpc>
              <a:buClr>
                <a:srgbClr val="000000"/>
              </a:buClr>
              <a:buSzPts val="4100"/>
            </a:pPr>
            <a:r>
              <a:rPr lang="en-US" dirty="0">
                <a:solidFill>
                  <a:srgbClr val="000000"/>
                </a:solidFill>
                <a:latin typeface="+mj-lt"/>
                <a:ea typeface="Arial"/>
                <a:cs typeface="Arial"/>
                <a:sym typeface="Arial"/>
              </a:rPr>
              <a:t>Scientific name: </a:t>
            </a:r>
            <a:r>
              <a:rPr lang="en-US" i="1" dirty="0">
                <a:solidFill>
                  <a:srgbClr val="000000"/>
                </a:solidFill>
                <a:latin typeface="+mj-lt"/>
                <a:ea typeface="Arial"/>
                <a:cs typeface="Arial"/>
                <a:sym typeface="Arial"/>
              </a:rPr>
              <a:t>Ipomoea batatas</a:t>
            </a:r>
            <a:endParaRPr lang="en-US" i="1"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Perennial plant of the family Convolvulaceae </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Cultivated for its edible tuberous root</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Native to Tropical America</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Numerous pathogens threaten its production</a:t>
            </a:r>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Sweet Potato</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3242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970318"/>
          </a:xfrm>
          <a:prstGeom prst="rect">
            <a:avLst/>
          </a:prstGeom>
          <a:noFill/>
        </p:spPr>
        <p:txBody>
          <a:bodyPr wrap="square" rtlCol="0">
            <a:spAutoFit/>
          </a:bodyPr>
          <a:lstStyle/>
          <a:p>
            <a:r>
              <a:rPr lang="en-US" dirty="0">
                <a:latin typeface="+mj-lt"/>
              </a:rPr>
              <a:t>Caused by </a:t>
            </a:r>
            <a:r>
              <a:rPr lang="en-US" i="1" dirty="0">
                <a:latin typeface="+mj-lt"/>
              </a:rPr>
              <a:t>Ceratocystis fimbriata </a:t>
            </a:r>
            <a:endParaRPr lang="en-US" dirty="0">
              <a:latin typeface="+mj-lt"/>
            </a:endParaRPr>
          </a:p>
          <a:p>
            <a:endParaRPr lang="en-US" dirty="0">
              <a:latin typeface="+mj-lt"/>
            </a:endParaRPr>
          </a:p>
          <a:p>
            <a:r>
              <a:rPr lang="en-US" i="1" dirty="0">
                <a:latin typeface="+mj-lt"/>
              </a:rPr>
              <a:t>Ceratocystis fimbriata </a:t>
            </a:r>
            <a:r>
              <a:rPr lang="en-US" dirty="0">
                <a:latin typeface="+mj-lt"/>
              </a:rPr>
              <a:t>have a wide host range and a large geographic distribution</a:t>
            </a:r>
          </a:p>
          <a:p>
            <a:endParaRPr lang="en-US" dirty="0">
              <a:latin typeface="+mj-lt"/>
            </a:endParaRPr>
          </a:p>
          <a:p>
            <a:r>
              <a:rPr lang="en-US" dirty="0">
                <a:latin typeface="+mj-lt"/>
              </a:rPr>
              <a:t>Symptoms can be observed in the field and post-harvest </a:t>
            </a: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Field symptoms include wilting, stunting, leaf chlorosis, and leaf drop </a:t>
            </a:r>
            <a:endParaRPr lang="en-US" dirty="0">
              <a:latin typeface="+mj-lt"/>
              <a:sym typeface="Arial"/>
            </a:endParaRP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Post-harvest causes a circular, brown/black spots on sweet potato root</a:t>
            </a:r>
            <a:endParaRPr lang="en-US" dirty="0">
              <a:latin typeface="+mj-lt"/>
            </a:endParaRPr>
          </a:p>
          <a:p>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3609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44343" y="2771249"/>
            <a:ext cx="4937760" cy="2862322"/>
          </a:xfrm>
          <a:prstGeom prst="rect">
            <a:avLst/>
          </a:prstGeom>
          <a:noFill/>
        </p:spPr>
        <p:txBody>
          <a:bodyPr wrap="square" rtlCol="0">
            <a:spAutoFit/>
          </a:bodyPr>
          <a:lstStyle/>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a:p>
            <a:endParaRPr lang="en-US" sz="2000" dirty="0">
              <a:latin typeface="+mj-lt"/>
            </a:endParaRPr>
          </a:p>
          <a:p>
            <a:endParaRPr lang="en-US" sz="2000" dirty="0">
              <a:latin typeface="+mj-lt"/>
            </a:endParaRPr>
          </a:p>
          <a:p>
            <a:r>
              <a:rPr lang="en-US" sz="2000" dirty="0">
                <a:latin typeface="+mj-lt"/>
              </a:rPr>
              <a:t>Pathogenicity tests can also be used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83494"/>
            <a:chOff x="7015396" y="359765"/>
            <a:chExt cx="5176604"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44952"/>
              <a:chOff x="6786260" y="774348"/>
              <a:chExt cx="4572000"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806886" y="1845215"/>
                <a:ext cx="4420139" cy="874085"/>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8523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64518" y="2598549"/>
            <a:ext cx="4937760" cy="3970318"/>
          </a:xfrm>
          <a:prstGeom prst="rect">
            <a:avLst/>
          </a:prstGeom>
          <a:noFill/>
        </p:spPr>
        <p:txBody>
          <a:bodyPr wrap="square" rtlCol="0">
            <a:spAutoFit/>
          </a:bodyPr>
          <a:lstStyle/>
          <a:p>
            <a:r>
              <a:rPr lang="en-US" dirty="0">
                <a:latin typeface="+mj-lt"/>
              </a:rPr>
              <a:t>Caused by </a:t>
            </a:r>
            <a:r>
              <a:rPr lang="en-US" i="1" dirty="0">
                <a:latin typeface="+mj-lt"/>
              </a:rPr>
              <a:t>Fusarium </a:t>
            </a:r>
            <a:r>
              <a:rPr lang="en-US" i="1" dirty="0" err="1">
                <a:latin typeface="+mj-lt"/>
              </a:rPr>
              <a:t>oxysporum</a:t>
            </a:r>
            <a:r>
              <a:rPr lang="en-US" i="1" dirty="0">
                <a:latin typeface="+mj-lt"/>
              </a:rPr>
              <a:t> </a:t>
            </a:r>
            <a:r>
              <a:rPr lang="en-US" dirty="0" err="1">
                <a:latin typeface="+mj-lt"/>
              </a:rPr>
              <a:t>f.sp</a:t>
            </a:r>
            <a:r>
              <a:rPr lang="en-US" i="1" dirty="0">
                <a:latin typeface="+mj-lt"/>
              </a:rPr>
              <a:t>. batatas</a:t>
            </a:r>
            <a:endParaRPr lang="en-US" dirty="0">
              <a:latin typeface="+mj-lt"/>
            </a:endParaRPr>
          </a:p>
          <a:p>
            <a:endParaRPr lang="en-US" dirty="0">
              <a:latin typeface="+mj-lt"/>
            </a:endParaRPr>
          </a:p>
          <a:p>
            <a:r>
              <a:rPr lang="en-US" dirty="0">
                <a:latin typeface="+mj-lt"/>
              </a:rPr>
              <a:t>Soil-borne fungi</a:t>
            </a:r>
          </a:p>
          <a:p>
            <a:endParaRPr lang="en-US" dirty="0">
              <a:latin typeface="+mj-lt"/>
            </a:endParaRPr>
          </a:p>
          <a:p>
            <a:r>
              <a:rPr lang="en-US" dirty="0">
                <a:latin typeface="+mj-lt"/>
              </a:rPr>
              <a:t>Can persist in the soil for long periods of time</a:t>
            </a:r>
          </a:p>
          <a:p>
            <a:endParaRPr lang="en-US" dirty="0">
              <a:latin typeface="+mj-lt"/>
            </a:endParaRPr>
          </a:p>
          <a:p>
            <a:r>
              <a:rPr lang="en-US" dirty="0">
                <a:latin typeface="+mj-lt"/>
              </a:rPr>
              <a:t>Mostly present in subtropical regions of the world</a:t>
            </a:r>
          </a:p>
          <a:p>
            <a:endParaRPr lang="en-US" dirty="0">
              <a:latin typeface="+mj-lt"/>
            </a:endParaRPr>
          </a:p>
          <a:p>
            <a:r>
              <a:rPr lang="en-US" dirty="0">
                <a:latin typeface="+mj-lt"/>
              </a:rPr>
              <a:t>The pathogen blocks the vascular system of the plant preventing the movement of water and nutrients</a:t>
            </a:r>
          </a:p>
          <a:p>
            <a:endParaRPr lang="en-US" dirty="0">
              <a:latin typeface="+mj-lt"/>
            </a:endParaRPr>
          </a:p>
          <a:p>
            <a:r>
              <a:rPr lang="en-US" dirty="0">
                <a:latin typeface="+mj-lt"/>
              </a:rPr>
              <a:t>Causes symptoms such as wilting, leaf yellowing, and blackening of the vascular tissue</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4905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3170099"/>
          </a:xfrm>
          <a:prstGeom prst="rect">
            <a:avLst/>
          </a:prstGeom>
          <a:noFill/>
        </p:spPr>
        <p:txBody>
          <a:bodyPr wrap="square" rtlCol="0">
            <a:spAutoFit/>
          </a:bodyPr>
          <a:lstStyle/>
          <a:p>
            <a:r>
              <a:rPr lang="en-US" sz="2000" dirty="0">
                <a:latin typeface="+mj-lt"/>
              </a:rPr>
              <a:t>Initial symptoms can be perceived by a transverse section of the vascular tissue </a:t>
            </a:r>
          </a:p>
          <a:p>
            <a:endParaRPr lang="en-US" sz="2000" dirty="0">
              <a:latin typeface="+mj-lt"/>
            </a:endParaRPr>
          </a:p>
          <a:p>
            <a:endParaRPr lang="en-US" sz="2000" dirty="0">
              <a:latin typeface="+mj-lt"/>
            </a:endParaRPr>
          </a:p>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24342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4247317"/>
          </a:xfrm>
          <a:prstGeom prst="rect">
            <a:avLst/>
          </a:prstGeom>
          <a:noFill/>
        </p:spPr>
        <p:txBody>
          <a:bodyPr wrap="square" rtlCol="0">
            <a:spAutoFit/>
          </a:bodyPr>
          <a:lstStyle/>
          <a:p>
            <a:r>
              <a:rPr lang="en-US" dirty="0">
                <a:latin typeface="+mj-lt"/>
              </a:rPr>
              <a:t>Caused commonly by the root-knot nematode, </a:t>
            </a:r>
            <a:r>
              <a:rPr lang="en-US" i="1" dirty="0">
                <a:latin typeface="+mj-lt"/>
              </a:rPr>
              <a:t>Meloidogyne incognita </a:t>
            </a:r>
          </a:p>
          <a:p>
            <a:endParaRPr lang="en-US" dirty="0">
              <a:latin typeface="+mj-lt"/>
            </a:endParaRPr>
          </a:p>
          <a:p>
            <a:r>
              <a:rPr lang="en-US" dirty="0">
                <a:latin typeface="+mj-lt"/>
              </a:rPr>
              <a:t>Can also be caused by other root-knot nematodes</a:t>
            </a:r>
          </a:p>
          <a:p>
            <a:endParaRPr lang="en-US" dirty="0">
              <a:latin typeface="+mj-lt"/>
            </a:endParaRPr>
          </a:p>
          <a:p>
            <a:r>
              <a:rPr lang="en-US" i="1" dirty="0">
                <a:latin typeface="+mj-lt"/>
              </a:rPr>
              <a:t>Meloidogyne incognita </a:t>
            </a:r>
            <a:r>
              <a:rPr lang="en-US" dirty="0">
                <a:latin typeface="+mj-lt"/>
              </a:rPr>
              <a:t>has a broad host range</a:t>
            </a:r>
          </a:p>
          <a:p>
            <a:endParaRPr lang="en-US" dirty="0">
              <a:latin typeface="+mj-lt"/>
            </a:endParaRPr>
          </a:p>
          <a:p>
            <a:r>
              <a:rPr lang="en-US" dirty="0">
                <a:latin typeface="+mj-lt"/>
              </a:rPr>
              <a:t>Commonly found in all sweet potato growing regions</a:t>
            </a:r>
          </a:p>
          <a:p>
            <a:endParaRPr lang="en-US" dirty="0">
              <a:latin typeface="+mj-lt"/>
            </a:endParaRPr>
          </a:p>
          <a:p>
            <a:r>
              <a:rPr lang="en-US" dirty="0">
                <a:latin typeface="+mj-lt"/>
              </a:rPr>
              <a:t>Symptoms depend on the cultivar</a:t>
            </a:r>
          </a:p>
          <a:p>
            <a:endParaRPr lang="en-US" dirty="0">
              <a:latin typeface="+mj-lt"/>
            </a:endParaRPr>
          </a:p>
          <a:p>
            <a:r>
              <a:rPr lang="en-US" dirty="0">
                <a:latin typeface="+mj-lt"/>
              </a:rPr>
              <a:t>Symptoms include the formation of galls, cracking of tubers, and blistering of the storage root. Can cause stunting, chlorosis, and death of the plants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Root Knot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420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862322"/>
          </a:xfrm>
          <a:prstGeom prst="rect">
            <a:avLst/>
          </a:prstGeom>
          <a:noFill/>
        </p:spPr>
        <p:txBody>
          <a:bodyPr wrap="square" rtlCol="0">
            <a:spAutoFit/>
          </a:bodyPr>
          <a:lstStyle/>
          <a:p>
            <a:r>
              <a:rPr lang="en-US" sz="2000" dirty="0">
                <a:latin typeface="+mj-lt"/>
              </a:rPr>
              <a:t>Initial symptoms can be perceived through visual inspection of galls</a:t>
            </a:r>
          </a:p>
          <a:p>
            <a:endParaRPr lang="en-US" sz="2000" dirty="0">
              <a:latin typeface="+mj-lt"/>
            </a:endParaRPr>
          </a:p>
          <a:p>
            <a:r>
              <a:rPr lang="en-US" sz="2000" dirty="0">
                <a:latin typeface="+mj-lt"/>
              </a:rPr>
              <a:t>Species detection requires a combination of morphological features and molecular identification </a:t>
            </a:r>
          </a:p>
          <a:p>
            <a:endParaRPr lang="en-US" sz="2000" dirty="0">
              <a:latin typeface="+mj-lt"/>
            </a:endParaRPr>
          </a:p>
          <a:p>
            <a:r>
              <a:rPr lang="en-US" sz="2000" dirty="0">
                <a:latin typeface="+mj-lt"/>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Root Knot: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63604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3970318"/>
          </a:xfrm>
          <a:prstGeom prst="rect">
            <a:avLst/>
          </a:prstGeom>
          <a:noFill/>
        </p:spPr>
        <p:txBody>
          <a:bodyPr wrap="square" rtlCol="0">
            <a:spAutoFit/>
          </a:bodyPr>
          <a:lstStyle/>
          <a:p>
            <a:endParaRPr lang="en-US" dirty="0">
              <a:latin typeface="+mj-lt"/>
            </a:endParaRPr>
          </a:p>
          <a:p>
            <a:r>
              <a:rPr lang="en-US" dirty="0">
                <a:latin typeface="+mj-lt"/>
              </a:rPr>
              <a:t>Caused by a virus belonging to the </a:t>
            </a:r>
            <a:r>
              <a:rPr lang="en-US" dirty="0" err="1">
                <a:latin typeface="+mj-lt"/>
              </a:rPr>
              <a:t>Begomovirus</a:t>
            </a:r>
            <a:r>
              <a:rPr lang="en-US" dirty="0">
                <a:latin typeface="+mj-lt"/>
              </a:rPr>
              <a:t> group </a:t>
            </a:r>
          </a:p>
          <a:p>
            <a:endParaRPr lang="en-US" dirty="0">
              <a:latin typeface="+mj-lt"/>
            </a:endParaRPr>
          </a:p>
          <a:p>
            <a:r>
              <a:rPr lang="en-US" dirty="0">
                <a:latin typeface="+mj-lt"/>
              </a:rPr>
              <a:t>Scientific name: </a:t>
            </a:r>
            <a:r>
              <a:rPr lang="en-US" dirty="0" err="1">
                <a:latin typeface="+mj-lt"/>
              </a:rPr>
              <a:t>Sweetpotato</a:t>
            </a:r>
            <a:r>
              <a:rPr lang="en-US" dirty="0">
                <a:latin typeface="+mj-lt"/>
              </a:rPr>
              <a:t> leaf curl (SPLCV)</a:t>
            </a:r>
          </a:p>
          <a:p>
            <a:endParaRPr lang="en-US" dirty="0">
              <a:latin typeface="+mj-lt"/>
            </a:endParaRPr>
          </a:p>
          <a:p>
            <a:r>
              <a:rPr lang="en-US" dirty="0">
                <a:latin typeface="+mj-lt"/>
              </a:rPr>
              <a:t>Worldwide distribution</a:t>
            </a:r>
          </a:p>
          <a:p>
            <a:endParaRPr lang="en-US" dirty="0">
              <a:latin typeface="+mj-lt"/>
            </a:endParaRPr>
          </a:p>
          <a:p>
            <a:r>
              <a:rPr lang="en-US" dirty="0">
                <a:latin typeface="+mj-lt"/>
              </a:rPr>
              <a:t>Vector: whiteflies</a:t>
            </a:r>
          </a:p>
          <a:p>
            <a:endParaRPr lang="en-US" dirty="0">
              <a:latin typeface="+mj-lt"/>
            </a:endParaRPr>
          </a:p>
          <a:p>
            <a:r>
              <a:rPr lang="en-US" dirty="0">
                <a:latin typeface="+mj-lt"/>
              </a:rPr>
              <a:t>Usual symptoms include vein swelling, yellowing,  and upward curling of the leaves</a:t>
            </a:r>
          </a:p>
          <a:p>
            <a:endParaRPr lang="en-US" dirty="0">
              <a:latin typeface="+mj-lt"/>
            </a:endParaRPr>
          </a:p>
          <a:p>
            <a:r>
              <a:rPr lang="en-US" dirty="0">
                <a:latin typeface="+mj-lt"/>
              </a:rPr>
              <a:t>Plants do not always show symptoms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Leaf Curl</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7074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1660455"/>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Difficult to detect as plants do not always show symptoms</a:t>
            </a:r>
            <a:endParaRPr lang="en-US" sz="2000" dirty="0">
              <a:latin typeface="+mj-lt"/>
            </a:endParaRPr>
          </a:p>
          <a:p>
            <a:pPr lvl="0">
              <a:lnSpc>
                <a:spcPct val="130000"/>
              </a:lnSpc>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Leaf Curl: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61252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387741" y="2457872"/>
            <a:ext cx="5260307" cy="4247317"/>
          </a:xfrm>
          <a:prstGeom prst="rect">
            <a:avLst/>
          </a:prstGeom>
          <a:noFill/>
        </p:spPr>
        <p:txBody>
          <a:bodyPr wrap="square" rtlCol="0">
            <a:spAutoFit/>
          </a:bodyPr>
          <a:lstStyle/>
          <a:p>
            <a:r>
              <a:rPr lang="en-US" dirty="0">
                <a:latin typeface="+mj-lt"/>
              </a:rPr>
              <a:t>Weevil in the beetle family Brentidae</a:t>
            </a:r>
          </a:p>
          <a:p>
            <a:endParaRPr lang="en-US" dirty="0">
              <a:latin typeface="+mj-lt"/>
            </a:endParaRPr>
          </a:p>
          <a:p>
            <a:r>
              <a:rPr lang="en-US" dirty="0">
                <a:latin typeface="+mj-lt"/>
              </a:rPr>
              <a:t>Also known as "</a:t>
            </a:r>
            <a:r>
              <a:rPr lang="en-US" dirty="0" err="1">
                <a:latin typeface="+mj-lt"/>
              </a:rPr>
              <a:t>piche</a:t>
            </a:r>
            <a:r>
              <a:rPr lang="en-US" dirty="0">
                <a:latin typeface="+mj-lt"/>
              </a:rPr>
              <a:t> de la batata"</a:t>
            </a:r>
          </a:p>
          <a:p>
            <a:endParaRPr lang="en-US" dirty="0">
              <a:latin typeface="+mj-lt"/>
            </a:endParaRPr>
          </a:p>
          <a:p>
            <a:r>
              <a:rPr lang="en-US" dirty="0">
                <a:latin typeface="+mj-lt"/>
              </a:rPr>
              <a:t>Destructive pest of sweet potato </a:t>
            </a:r>
          </a:p>
          <a:p>
            <a:endParaRPr lang="en-US" dirty="0">
              <a:latin typeface="+mj-lt"/>
            </a:endParaRPr>
          </a:p>
          <a:p>
            <a:r>
              <a:rPr lang="en-US" dirty="0">
                <a:latin typeface="+mj-lt"/>
              </a:rPr>
              <a:t>Present in most of the tropical and subtropical regions</a:t>
            </a:r>
          </a:p>
          <a:p>
            <a:endParaRPr lang="en-US" dirty="0">
              <a:latin typeface="+mj-lt"/>
            </a:endParaRPr>
          </a:p>
          <a:p>
            <a:r>
              <a:rPr lang="en-US" dirty="0">
                <a:latin typeface="+mj-lt"/>
              </a:rPr>
              <a:t>Destruction can be caused by larvae and adult stage (both feed on the tubers)</a:t>
            </a:r>
          </a:p>
          <a:p>
            <a:endParaRPr lang="en-US" dirty="0">
              <a:latin typeface="+mj-lt"/>
            </a:endParaRPr>
          </a:p>
          <a:p>
            <a:r>
              <a:rPr lang="en-US" dirty="0">
                <a:latin typeface="+mj-lt"/>
              </a:rPr>
              <a:t>Cause yellowing of the vines, cavities in the tuber, and a spongy and dark appearance of tubers</a:t>
            </a:r>
          </a:p>
          <a:p>
            <a:endParaRPr lang="en-US" dirty="0">
              <a:latin typeface="+mj-lt"/>
            </a:endParaRPr>
          </a:p>
          <a:p>
            <a:r>
              <a:rPr lang="en-US" dirty="0">
                <a:latin typeface="+mj-lt"/>
              </a:rPr>
              <a:t>The taste of the tuber is affected (sour taste)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2259"/>
            <a:chOff x="5739618" y="359765"/>
            <a:chExt cx="6452382" cy="1832259"/>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717"/>
              <a:chOff x="5471936" y="774348"/>
              <a:chExt cx="6105379" cy="1593717"/>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761"/>
              </a:xfrm>
              <a:prstGeom prst="rect">
                <a:avLst/>
              </a:prstGeom>
              <a:noFill/>
            </p:spPr>
            <p:txBody>
              <a:bodyPr wrap="square" rtlCol="0">
                <a:spAutoFit/>
              </a:bodyPr>
              <a:lstStyle/>
              <a:p>
                <a:pPr lvl="0" algn="r">
                  <a:lnSpc>
                    <a:spcPct val="140000"/>
                  </a:lnSpc>
                </a:pPr>
                <a:r>
                  <a:rPr lang="en-US" sz="3200" b="1" i="1" dirty="0" err="1">
                    <a:solidFill>
                      <a:srgbClr val="191919"/>
                    </a:solidFill>
                    <a:latin typeface="+mj-lt"/>
                    <a:ea typeface="Open Sans ExtraBold"/>
                    <a:cs typeface="Open Sans ExtraBold"/>
                    <a:sym typeface="Open Sans ExtraBol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2"/>
                      </a:ext>
                    </a:extLst>
                  </a:rPr>
                  <a:t>Cylas</a:t>
                </a:r>
                <a:r>
                  <a:rPr lang="en-US" sz="3200" b="1" i="1" dirty="0">
                    <a:solidFill>
                      <a:srgbClr val="191919"/>
                    </a:solidFill>
                    <a:latin typeface="+mj-lt"/>
                    <a:ea typeface="Open Sans ExtraBold"/>
                    <a:cs typeface="Open Sans ExtraBold"/>
                    <a:sym typeface="Open Sans ExtraBold"/>
                  </a:rPr>
                  <a:t> </a:t>
                </a:r>
                <a:r>
                  <a:rPr lang="en-US" sz="3200" b="1" i="1" dirty="0" err="1">
                    <a:solidFill>
                      <a:srgbClr val="191919"/>
                    </a:solidFill>
                    <a:latin typeface="+mj-lt"/>
                    <a:ea typeface="Open Sans ExtraBold"/>
                    <a:cs typeface="Open Sans ExtraBold"/>
                    <a:sym typeface="Open Sans ExtraBold"/>
                  </a:rPr>
                  <a:t>formicarius</a:t>
                </a:r>
                <a:r>
                  <a:rPr lang="en-US" sz="3200" b="1" i="1" dirty="0">
                    <a:solidFill>
                      <a:srgbClr val="191919"/>
                    </a:solidFill>
                    <a:latin typeface="+mj-lt"/>
                    <a:ea typeface="Open Sans ExtraBold"/>
                    <a:cs typeface="Open Sans ExtraBold"/>
                    <a:sym typeface="Open Sans ExtraBold"/>
                  </a:rPr>
                  <a:t> var. </a:t>
                </a:r>
                <a:r>
                  <a:rPr lang="en-US" sz="3200" b="1" i="1" dirty="0" err="1">
                    <a:solidFill>
                      <a:srgbClr val="191919"/>
                    </a:solidFill>
                    <a:latin typeface="+mj-lt"/>
                    <a:ea typeface="Open Sans ExtraBold"/>
                    <a:cs typeface="Open Sans ExtraBold"/>
                    <a:sym typeface="Open Sans ExtraBold"/>
                  </a:rPr>
                  <a:t>elegantulus</a:t>
                </a:r>
                <a:endParaRPr lang="en-US" sz="3200" b="1" i="1" dirty="0">
                  <a:solidFill>
                    <a:srgbClr val="191919"/>
                  </a:solidFill>
                  <a:latin typeface="+mj-lt"/>
                  <a:ea typeface="Open Sans ExtraBold"/>
                  <a:cs typeface="Open Sans ExtraBold"/>
                  <a:sym typeface="Open Sans ExtraBold"/>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0626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3C45CC58-93E3-7246-9C41-800CCA76820E}"/>
              </a:ext>
            </a:extLst>
          </p:cNvPr>
          <p:cNvGrpSpPr/>
          <p:nvPr/>
        </p:nvGrpSpPr>
        <p:grpSpPr>
          <a:xfrm>
            <a:off x="6187138" y="2019639"/>
            <a:ext cx="6207636" cy="2377425"/>
            <a:chOff x="522948" y="2168928"/>
            <a:chExt cx="6207636" cy="2377425"/>
          </a:xfrm>
        </p:grpSpPr>
        <p:grpSp>
          <p:nvGrpSpPr>
            <p:cNvPr id="19" name="Group 18">
              <a:extLst>
                <a:ext uri="{FF2B5EF4-FFF2-40B4-BE49-F238E27FC236}">
                  <a16:creationId xmlns:a16="http://schemas.microsoft.com/office/drawing/2014/main" id="{B579841D-6665-4364-9FFE-9A4E5B514771}"/>
                </a:ext>
              </a:extLst>
            </p:cNvPr>
            <p:cNvGrpSpPr/>
            <p:nvPr/>
          </p:nvGrpSpPr>
          <p:grpSpPr>
            <a:xfrm>
              <a:off x="550429" y="2168928"/>
              <a:ext cx="5895341" cy="890900"/>
              <a:chOff x="1725758" y="2827676"/>
              <a:chExt cx="4876010" cy="890900"/>
            </a:xfrm>
          </p:grpSpPr>
          <p:sp>
            <p:nvSpPr>
              <p:cNvPr id="20" name="TextBox 19">
                <a:extLst>
                  <a:ext uri="{FF2B5EF4-FFF2-40B4-BE49-F238E27FC236}">
                    <a16:creationId xmlns:a16="http://schemas.microsoft.com/office/drawing/2014/main" id="{15DB2560-2E9B-4EF1-89B7-E17849049FA8}"/>
                  </a:ext>
                </a:extLst>
              </p:cNvPr>
              <p:cNvSpPr txBox="1"/>
              <p:nvPr/>
            </p:nvSpPr>
            <p:spPr>
              <a:xfrm>
                <a:off x="1725758" y="2827676"/>
                <a:ext cx="4876010" cy="830997"/>
              </a:xfrm>
              <a:prstGeom prst="rect">
                <a:avLst/>
              </a:prstGeom>
              <a:noFill/>
            </p:spPr>
            <p:txBody>
              <a:bodyPr wrap="square" rtlCol="0">
                <a:spAutoFit/>
              </a:bodyPr>
              <a:lstStyle/>
              <a:p>
                <a:r>
                  <a:rPr lang="en-US" sz="2400" b="1" dirty="0">
                    <a:ln w="19050">
                      <a:noFill/>
                    </a:ln>
                    <a:latin typeface="+mj-lt"/>
                  </a:rPr>
                  <a:t>Session 1</a:t>
                </a:r>
                <a:r>
                  <a:rPr lang="id-ID" sz="2400" b="1" dirty="0">
                    <a:ln w="19050">
                      <a:noFill/>
                    </a:ln>
                    <a:latin typeface="+mj-lt"/>
                  </a:rPr>
                  <a:t>. </a:t>
                </a:r>
                <a:r>
                  <a:rPr lang="en-US" sz="2400" dirty="0">
                    <a:solidFill>
                      <a:srgbClr val="191919"/>
                    </a:solidFill>
                    <a:latin typeface="Arial"/>
                    <a:ea typeface="Arial"/>
                    <a:cs typeface="Arial"/>
                    <a:sym typeface="Arial"/>
                  </a:rPr>
                  <a:t>Vegetables</a:t>
                </a:r>
                <a:r>
                  <a:rPr lang="id-ID" sz="2400" b="1" dirty="0">
                    <a:ln w="19050">
                      <a:noFill/>
                    </a:ln>
                    <a:latin typeface="+mj-lt"/>
                  </a:rPr>
                  <a:t> </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21" name="TextBox 20">
                <a:extLst>
                  <a:ext uri="{FF2B5EF4-FFF2-40B4-BE49-F238E27FC236}">
                    <a16:creationId xmlns:a16="http://schemas.microsoft.com/office/drawing/2014/main" id="{9F805F46-DE3C-4C52-A273-DC529D95C1BB}"/>
                  </a:ext>
                </a:extLst>
              </p:cNvPr>
              <p:cNvSpPr txBox="1"/>
              <p:nvPr/>
            </p:nvSpPr>
            <p:spPr>
              <a:xfrm>
                <a:off x="2799045" y="3274480"/>
                <a:ext cx="1797080"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40 minutes</a:t>
                </a:r>
                <a:r>
                  <a:rPr lang="id-ID" b="1" dirty="0">
                    <a:ln w="19050">
                      <a:noFill/>
                    </a:ln>
                    <a:latin typeface="+mj-lt"/>
                  </a:rPr>
                  <a:t> </a:t>
                </a:r>
              </a:p>
            </p:txBody>
          </p:sp>
        </p:grpSp>
        <p:sp>
          <p:nvSpPr>
            <p:cNvPr id="41" name="TextBox 40">
              <a:extLst>
                <a:ext uri="{FF2B5EF4-FFF2-40B4-BE49-F238E27FC236}">
                  <a16:creationId xmlns:a16="http://schemas.microsoft.com/office/drawing/2014/main" id="{26612E03-385B-9A48-B6A6-DBB9C6636449}"/>
                </a:ext>
              </a:extLst>
            </p:cNvPr>
            <p:cNvSpPr txBox="1"/>
            <p:nvPr/>
          </p:nvSpPr>
          <p:spPr>
            <a:xfrm>
              <a:off x="522948" y="3610481"/>
              <a:ext cx="6207636" cy="830997"/>
            </a:xfrm>
            <a:prstGeom prst="rect">
              <a:avLst/>
            </a:prstGeom>
            <a:noFill/>
          </p:spPr>
          <p:txBody>
            <a:bodyPr wrap="square" rtlCol="0">
              <a:spAutoFit/>
            </a:bodyPr>
            <a:lstStyle/>
            <a:p>
              <a:r>
                <a:rPr lang="en-US" sz="2400" b="1" dirty="0">
                  <a:ln w="19050">
                    <a:noFill/>
                  </a:ln>
                  <a:latin typeface="+mj-lt"/>
                </a:rPr>
                <a:t>Session 2</a:t>
              </a:r>
              <a:r>
                <a:rPr lang="id-ID" sz="2400" b="1" dirty="0">
                  <a:ln w="19050">
                    <a:noFill/>
                  </a:ln>
                  <a:latin typeface="+mj-lt"/>
                </a:rPr>
                <a:t>. </a:t>
              </a:r>
              <a:r>
                <a:rPr lang="en-US" sz="2400" b="1" dirty="0">
                  <a:latin typeface="+mj-lt"/>
                  <a:ea typeface="Arial"/>
                  <a:cs typeface="Arial"/>
                  <a:sym typeface="Arial"/>
                </a:rPr>
                <a:t>Fruits</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42" name="TextBox 41">
              <a:extLst>
                <a:ext uri="{FF2B5EF4-FFF2-40B4-BE49-F238E27FC236}">
                  <a16:creationId xmlns:a16="http://schemas.microsoft.com/office/drawing/2014/main" id="{81E6F396-C663-2443-8ABB-93AEB5BB1781}"/>
                </a:ext>
              </a:extLst>
            </p:cNvPr>
            <p:cNvSpPr txBox="1"/>
            <p:nvPr/>
          </p:nvSpPr>
          <p:spPr>
            <a:xfrm>
              <a:off x="1850584" y="4102257"/>
              <a:ext cx="3024272"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1 hour &amp; 10 minutes</a:t>
              </a:r>
              <a:endParaRPr lang="id-ID" b="1" dirty="0">
                <a:ln w="19050">
                  <a:noFill/>
                </a:ln>
                <a:latin typeface="+mj-lt"/>
              </a:endParaRPr>
            </a:p>
          </p:txBody>
        </p:sp>
      </p:grpSp>
      <p:pic>
        <p:nvPicPr>
          <p:cNvPr id="50" name="Picture 49" descr="Aerial view of a tractor driving on a field with green and pink plants">
            <a:extLst>
              <a:ext uri="{FF2B5EF4-FFF2-40B4-BE49-F238E27FC236}">
                <a16:creationId xmlns:a16="http://schemas.microsoft.com/office/drawing/2014/main" id="{DD17E74E-EC58-9A4D-9FCD-661D787AC9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0"/>
            <a:ext cx="5784981" cy="6857999"/>
          </a:xfrm>
          <a:prstGeom prst="rect">
            <a:avLst/>
          </a:prstGeom>
        </p:spPr>
      </p:pic>
    </p:spTree>
    <p:extLst>
      <p:ext uri="{BB962C8B-B14F-4D97-AF65-F5344CB8AC3E}">
        <p14:creationId xmlns:p14="http://schemas.microsoft.com/office/powerpoint/2010/main" val="255240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Visual presence of the larvae</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err="1">
                    <a:latin typeface="+mj-lt"/>
                    <a:ea typeface="Open Sans ExtraBold"/>
                    <a:cs typeface="Open Sans ExtraBold"/>
                    <a:sym typeface="Open Sans ExtraBol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2"/>
                      </a:ext>
                    </a:extLst>
                  </a:rPr>
                  <a:t>Cylas</a:t>
                </a:r>
                <a:r>
                  <a:rPr lang="en-US" sz="4000" b="1" dirty="0">
                    <a:latin typeface="+mj-lt"/>
                    <a:ea typeface="Open Sans ExtraBold"/>
                    <a:cs typeface="Open Sans ExtraBold"/>
                    <a:sym typeface="Open Sans ExtraBold"/>
                  </a:rPr>
                  <a: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97091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785652"/>
          </a:xfrm>
          <a:prstGeom prst="rect">
            <a:avLst/>
          </a:prstGeom>
          <a:noFill/>
        </p:spPr>
        <p:txBody>
          <a:bodyPr wrap="square" rtlCol="0">
            <a:spAutoFit/>
          </a:bodyPr>
          <a:lstStyle/>
          <a:p>
            <a:r>
              <a:rPr lang="en-US" sz="2000" dirty="0">
                <a:latin typeface="+mj-lt"/>
              </a:rPr>
              <a:t>Scientific name: </a:t>
            </a:r>
            <a:r>
              <a:rPr lang="en-US" sz="2000" i="1" dirty="0">
                <a:latin typeface="+mj-lt"/>
              </a:rPr>
              <a:t>Manihot esculenta</a:t>
            </a:r>
            <a:endParaRPr lang="en-US" sz="2000" dirty="0">
              <a:latin typeface="+mj-lt"/>
            </a:endParaRPr>
          </a:p>
          <a:p>
            <a:endParaRPr lang="en-US" sz="2000" dirty="0">
              <a:latin typeface="+mj-lt"/>
            </a:endParaRPr>
          </a:p>
          <a:p>
            <a:r>
              <a:rPr lang="en-US" sz="2000" dirty="0">
                <a:latin typeface="+mj-lt"/>
              </a:rPr>
              <a:t>Also referred to as Yuca</a:t>
            </a:r>
          </a:p>
          <a:p>
            <a:endParaRPr lang="en-US" sz="2000" dirty="0">
              <a:latin typeface="+mj-lt"/>
            </a:endParaRPr>
          </a:p>
          <a:p>
            <a:r>
              <a:rPr lang="en-US" sz="2000" dirty="0">
                <a:latin typeface="+mj-lt"/>
              </a:rPr>
              <a:t>Woody shrub cultivated for its edible tuberous root</a:t>
            </a:r>
          </a:p>
          <a:p>
            <a:endParaRPr lang="en-US" sz="2000" dirty="0">
              <a:latin typeface="+mj-lt"/>
            </a:endParaRPr>
          </a:p>
          <a:p>
            <a:r>
              <a:rPr lang="en-US" sz="2000" dirty="0">
                <a:latin typeface="+mj-lt"/>
              </a:rPr>
              <a:t>Originated from Latin America and propagated to Africa </a:t>
            </a:r>
          </a:p>
          <a:p>
            <a:endParaRPr lang="en-US" sz="2000" dirty="0">
              <a:latin typeface="+mj-lt"/>
            </a:endParaRPr>
          </a:p>
          <a:p>
            <a:r>
              <a:rPr lang="en-US" sz="2000" dirty="0">
                <a:latin typeface="+mj-lt"/>
              </a:rPr>
              <a:t>Numerous pathogens threaten cassava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Cassava</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5268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401205"/>
          </a:xfrm>
          <a:prstGeom prst="rect">
            <a:avLst/>
          </a:prstGeom>
          <a:noFill/>
        </p:spPr>
        <p:txBody>
          <a:bodyPr wrap="square" rtlCol="0">
            <a:spAutoFit/>
          </a:bodyPr>
          <a:lstStyle/>
          <a:p>
            <a:r>
              <a:rPr lang="en-US" sz="2000" dirty="0">
                <a:latin typeface="+mj-lt"/>
              </a:rPr>
              <a:t>Caused by </a:t>
            </a:r>
            <a:r>
              <a:rPr lang="en-US" sz="2000" i="1" dirty="0" err="1">
                <a:latin typeface="+mj-lt"/>
              </a:rPr>
              <a:t>Cercospora</a:t>
            </a:r>
            <a:r>
              <a:rPr lang="en-US" sz="2000" i="1" dirty="0">
                <a:latin typeface="+mj-lt"/>
              </a:rPr>
              <a:t> </a:t>
            </a:r>
            <a:r>
              <a:rPr lang="en-US" sz="2000" i="1" dirty="0" err="1">
                <a:latin typeface="+mj-lt"/>
              </a:rPr>
              <a:t>caribaea</a:t>
            </a:r>
            <a:endParaRPr lang="en-US" sz="2000" dirty="0">
              <a:latin typeface="+mj-lt"/>
            </a:endParaRPr>
          </a:p>
          <a:p>
            <a:endParaRPr lang="en-US" sz="2000" dirty="0">
              <a:latin typeface="+mj-lt"/>
            </a:endParaRPr>
          </a:p>
          <a:p>
            <a:r>
              <a:rPr lang="en-US" sz="2000" dirty="0">
                <a:latin typeface="+mj-lt"/>
              </a:rPr>
              <a:t>Also refer to as "</a:t>
            </a:r>
            <a:r>
              <a:rPr lang="en-US" sz="2000" dirty="0" err="1">
                <a:latin typeface="+mj-lt"/>
              </a:rPr>
              <a:t>mancha</a:t>
            </a:r>
            <a:r>
              <a:rPr lang="en-US" sz="2000" dirty="0">
                <a:latin typeface="+mj-lt"/>
              </a:rPr>
              <a:t> </a:t>
            </a:r>
            <a:r>
              <a:rPr lang="en-US" sz="2000" dirty="0" err="1">
                <a:latin typeface="+mj-lt"/>
              </a:rPr>
              <a:t>blanca</a:t>
            </a:r>
            <a:r>
              <a:rPr lang="en-US" sz="2000" dirty="0">
                <a:latin typeface="+mj-lt"/>
              </a:rPr>
              <a:t>" or white spot</a:t>
            </a:r>
          </a:p>
          <a:p>
            <a:endParaRPr lang="en-US" sz="2000" dirty="0">
              <a:latin typeface="+mj-lt"/>
            </a:endParaRPr>
          </a:p>
          <a:p>
            <a:r>
              <a:rPr lang="en-US" sz="2000" dirty="0">
                <a:latin typeface="+mj-lt"/>
              </a:rPr>
              <a:t>Wide distribution</a:t>
            </a:r>
          </a:p>
          <a:p>
            <a:endParaRPr lang="en-US" sz="2000" dirty="0">
              <a:latin typeface="+mj-lt"/>
            </a:endParaRPr>
          </a:p>
          <a:p>
            <a:r>
              <a:rPr lang="en-US" sz="2000" dirty="0">
                <a:latin typeface="+mj-lt"/>
              </a:rPr>
              <a:t>Causing numerous diseases of cultivated plants</a:t>
            </a:r>
          </a:p>
          <a:p>
            <a:endParaRPr lang="en-US" sz="2000" dirty="0">
              <a:latin typeface="+mj-lt"/>
            </a:endParaRPr>
          </a:p>
          <a:p>
            <a:r>
              <a:rPr lang="en-US" sz="2000" dirty="0">
                <a:latin typeface="+mj-lt"/>
              </a:rPr>
              <a:t>Symptoms differ between cultivar</a:t>
            </a:r>
          </a:p>
          <a:p>
            <a:endParaRPr lang="en-US" sz="2000" dirty="0">
              <a:latin typeface="+mj-lt"/>
            </a:endParaRPr>
          </a:p>
          <a:p>
            <a:r>
              <a:rPr lang="en-US" sz="2000" dirty="0">
                <a:latin typeface="+mj-lt"/>
              </a:rPr>
              <a:t>Symptoms include circular chlorotic areas and white lesions</a:t>
            </a:r>
          </a:p>
          <a:p>
            <a:endParaRPr lang="en-US" sz="2000" dirty="0">
              <a:latin typeface="+mj-lt"/>
            </a:endParaRPr>
          </a:p>
          <a:p>
            <a:r>
              <a:rPr lang="en-US" sz="2000" dirty="0">
                <a:latin typeface="+mj-lt"/>
              </a:rPr>
              <a:t>Spores may become visible in the leaf</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Leaf-spot Disease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3652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Leaf-spot Disease: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7569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850682"/>
          </a:xfrm>
          <a:prstGeom prst="rect">
            <a:avLst/>
          </a:prstGeom>
          <a:noFill/>
        </p:spPr>
        <p:txBody>
          <a:bodyPr wrap="square">
            <a:spAutoFit/>
          </a:bodyPr>
          <a:lstStyle/>
          <a:p>
            <a:pPr lvl="0">
              <a:lnSpc>
                <a:spcPct val="120000"/>
              </a:lnSpc>
            </a:pPr>
            <a:r>
              <a:rPr lang="en-US" sz="4400" b="0" i="0" u="none" strike="noStrike" cap="none" dirty="0">
                <a:solidFill>
                  <a:srgbClr val="191919"/>
                </a:solidFill>
                <a:ea typeface="Arial"/>
                <a:cs typeface="Arial"/>
                <a:sym typeface="Arial"/>
              </a:rPr>
              <a:t>Fruits</a:t>
            </a:r>
            <a:endParaRPr lang="en-US" sz="44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2</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285534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862322"/>
          </a:xfrm>
          <a:prstGeom prst="rect">
            <a:avLst/>
          </a:prstGeom>
          <a:noFill/>
        </p:spPr>
        <p:txBody>
          <a:bodyPr wrap="square" rtlCol="0">
            <a:spAutoFit/>
          </a:bodyPr>
          <a:lstStyle/>
          <a:p>
            <a:br>
              <a:rPr lang="en-US" sz="2000" dirty="0">
                <a:latin typeface="+mj-lt"/>
              </a:rPr>
            </a:br>
            <a:r>
              <a:rPr lang="en-US" sz="2000" dirty="0">
                <a:latin typeface="+mj-lt"/>
              </a:rPr>
              <a:t>Scientific name:  </a:t>
            </a:r>
            <a:r>
              <a:rPr lang="en-US" sz="2000" i="1" dirty="0">
                <a:latin typeface="+mj-lt"/>
              </a:rPr>
              <a:t>Capsicum annuum</a:t>
            </a:r>
            <a:endParaRPr lang="en-US" sz="2000" dirty="0">
              <a:latin typeface="+mj-lt"/>
            </a:endParaRPr>
          </a:p>
          <a:p>
            <a:endParaRPr lang="en-US" sz="2000" dirty="0">
              <a:latin typeface="+mj-lt"/>
            </a:endParaRPr>
          </a:p>
          <a:p>
            <a:r>
              <a:rPr lang="en-US" sz="2000" dirty="0">
                <a:latin typeface="+mj-lt"/>
              </a:rPr>
              <a:t>Produce fruits in different colors</a:t>
            </a:r>
          </a:p>
          <a:p>
            <a:endParaRPr lang="en-US" sz="2000" dirty="0">
              <a:latin typeface="+mj-lt"/>
            </a:endParaRPr>
          </a:p>
          <a:p>
            <a:r>
              <a:rPr lang="en-US" sz="2000" dirty="0">
                <a:latin typeface="+mj-lt"/>
              </a:rPr>
              <a:t>Native to Mexico, Central America, and South America</a:t>
            </a:r>
          </a:p>
          <a:p>
            <a:endParaRPr lang="en-US" sz="2000" dirty="0">
              <a:latin typeface="+mj-lt"/>
            </a:endParaRPr>
          </a:p>
          <a:p>
            <a:r>
              <a:rPr lang="en-US" sz="2000" dirty="0">
                <a:latin typeface="+mj-lt"/>
              </a:rPr>
              <a:t>Numerous pathogens threaten its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Bell Peppers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7939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dirty="0">
                <a:latin typeface="+mj-lt"/>
              </a:rPr>
              <a:t>Caused by </a:t>
            </a:r>
            <a:r>
              <a:rPr lang="en-US" sz="2000" i="1" dirty="0" err="1">
                <a:latin typeface="+mj-lt"/>
              </a:rPr>
              <a:t>Leveillula</a:t>
            </a:r>
            <a:r>
              <a:rPr lang="en-US" sz="2000" i="1" dirty="0">
                <a:latin typeface="+mj-lt"/>
              </a:rPr>
              <a:t> </a:t>
            </a:r>
            <a:r>
              <a:rPr lang="en-US" sz="2000" i="1" dirty="0" err="1">
                <a:latin typeface="+mj-lt"/>
              </a:rPr>
              <a:t>taurica</a:t>
            </a:r>
            <a:r>
              <a:rPr lang="en-US" sz="2000" i="1" dirty="0">
                <a:latin typeface="+mj-lt"/>
              </a:rPr>
              <a:t> </a:t>
            </a:r>
            <a:endParaRPr lang="en-US" sz="2000" dirty="0">
              <a:latin typeface="+mj-lt"/>
            </a:endParaRPr>
          </a:p>
          <a:p>
            <a:endParaRPr lang="en-US" sz="2000" dirty="0">
              <a:latin typeface="+mj-lt"/>
            </a:endParaRPr>
          </a:p>
          <a:p>
            <a:r>
              <a:rPr lang="en-US" sz="2000" dirty="0">
                <a:latin typeface="+mj-lt"/>
              </a:rPr>
              <a:t>Wide host range</a:t>
            </a:r>
          </a:p>
          <a:p>
            <a:endParaRPr lang="en-US" sz="2000" dirty="0">
              <a:latin typeface="+mj-lt"/>
            </a:endParaRPr>
          </a:p>
          <a:p>
            <a:r>
              <a:rPr lang="en-US" sz="2000" dirty="0">
                <a:latin typeface="+mj-lt"/>
              </a:rPr>
              <a:t>Among the worst diseases for bell pepper</a:t>
            </a:r>
          </a:p>
          <a:p>
            <a:endParaRPr lang="en-US" sz="2000" dirty="0">
              <a:latin typeface="+mj-lt"/>
            </a:endParaRPr>
          </a:p>
          <a:p>
            <a:r>
              <a:rPr lang="en-US" sz="2000" dirty="0">
                <a:latin typeface="+mj-lt"/>
              </a:rPr>
              <a:t>The disease takes around 21 days to develop symptoms</a:t>
            </a:r>
          </a:p>
          <a:p>
            <a:endParaRPr lang="en-US" sz="2000" dirty="0">
              <a:latin typeface="+mj-lt"/>
            </a:endParaRPr>
          </a:p>
          <a:p>
            <a:r>
              <a:rPr lang="en-US" sz="2000" dirty="0">
                <a:latin typeface="+mj-lt"/>
              </a:rPr>
              <a:t>Infect only leaves</a:t>
            </a:r>
          </a:p>
          <a:p>
            <a:endParaRPr lang="en-US" sz="2000" dirty="0">
              <a:latin typeface="+mj-lt"/>
            </a:endParaRPr>
          </a:p>
          <a:p>
            <a:r>
              <a:rPr lang="en-US" sz="2000" dirty="0">
                <a:latin typeface="+mj-lt"/>
              </a:rPr>
              <a:t>Symptoms include fluffy and white patches under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Powdery Mildew</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210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Zip lock bag with a moist paper towel for two days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Culture based identification is needed</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Powdery Mildew: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16805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Caused by </a:t>
            </a:r>
            <a:r>
              <a:rPr lang="en-US" sz="2000" i="1" dirty="0">
                <a:latin typeface="+mj-lt"/>
              </a:rPr>
              <a:t>Xanthomonas campestris </a:t>
            </a:r>
            <a:r>
              <a:rPr lang="en-US" sz="2000" i="1" dirty="0" err="1">
                <a:latin typeface="+mj-lt"/>
              </a:rPr>
              <a:t>pv</a:t>
            </a:r>
            <a:r>
              <a:rPr lang="en-US" sz="2000" i="1" dirty="0">
                <a:latin typeface="+mj-lt"/>
              </a:rPr>
              <a:t>. </a:t>
            </a:r>
            <a:r>
              <a:rPr lang="en-US" sz="2000" i="1" dirty="0" err="1">
                <a:latin typeface="+mj-lt"/>
              </a:rPr>
              <a:t>vesicatoria</a:t>
            </a:r>
            <a:endParaRPr lang="en-US" sz="2000" i="1" dirty="0">
              <a:latin typeface="+mj-lt"/>
            </a:endParaRPr>
          </a:p>
          <a:p>
            <a:endParaRPr lang="en-US" sz="2000" dirty="0">
              <a:latin typeface="+mj-lt"/>
            </a:endParaRPr>
          </a:p>
          <a:p>
            <a:r>
              <a:rPr lang="en-US" sz="2000" dirty="0">
                <a:latin typeface="+mj-lt"/>
              </a:rPr>
              <a:t>Strains can be cultivar specific</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Disease spread by water or farmer's activity</a:t>
            </a:r>
          </a:p>
          <a:p>
            <a:endParaRPr lang="en-US" sz="2000" dirty="0">
              <a:latin typeface="+mj-lt"/>
            </a:endParaRPr>
          </a:p>
          <a:p>
            <a:r>
              <a:rPr lang="en-US" sz="2000" dirty="0">
                <a:latin typeface="+mj-lt"/>
              </a:rPr>
              <a:t>Symptoms differ based on cultivar</a:t>
            </a:r>
          </a:p>
          <a:p>
            <a:endParaRPr lang="en-US" sz="2000" dirty="0">
              <a:latin typeface="+mj-lt"/>
            </a:endParaRPr>
          </a:p>
          <a:p>
            <a:r>
              <a:rPr lang="en-US" sz="2000" dirty="0">
                <a:latin typeface="+mj-lt"/>
              </a:rPr>
              <a:t>Symptoms include green to dark brown leaf and fruit spot, stem canker, and defoliation</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665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45197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296659" y="2915378"/>
            <a:ext cx="5895341" cy="461665"/>
          </a:xfrm>
          <a:prstGeom prst="rect">
            <a:avLst/>
          </a:prstGeom>
          <a:noFill/>
        </p:spPr>
        <p:txBody>
          <a:bodyPr wrap="square" rtlCol="0">
            <a:spAutoFit/>
          </a:bodyPr>
          <a:lstStyle/>
          <a:p>
            <a:r>
              <a:rPr lang="en-US" sz="2400" dirty="0">
                <a:ln w="19050">
                  <a:noFill/>
                </a:ln>
                <a:latin typeface="+mj-lt"/>
              </a:rPr>
              <a:t>1</a:t>
            </a:r>
            <a:r>
              <a:rPr lang="id-ID" sz="2400" dirty="0">
                <a:ln w="19050">
                  <a:noFill/>
                </a:ln>
                <a:latin typeface="+mj-lt"/>
              </a:rPr>
              <a:t>. </a:t>
            </a:r>
            <a:r>
              <a:rPr lang="en-US" sz="2399" dirty="0">
                <a:ln w="19050">
                  <a:noFill/>
                </a:ln>
                <a:solidFill>
                  <a:srgbClr val="191919"/>
                </a:solidFill>
                <a:latin typeface="+mj-lt"/>
                <a:cs typeface="Arial"/>
                <a:sym typeface="Arial"/>
              </a:rPr>
              <a:t>D</a:t>
            </a:r>
            <a:r>
              <a:rPr lang="en-US" sz="2399" dirty="0">
                <a:solidFill>
                  <a:srgbClr val="191919"/>
                </a:solidFill>
                <a:latin typeface="+mj-lt"/>
                <a:ea typeface="Arial"/>
                <a:cs typeface="Arial"/>
                <a:sym typeface="Arial"/>
              </a:rPr>
              <a:t>escribe disease in tropical crops</a:t>
            </a:r>
            <a:endParaRPr lang="en-US" sz="2400" dirty="0">
              <a:latin typeface="+mj-lt"/>
            </a:endParaRPr>
          </a:p>
        </p:txBody>
      </p:sp>
      <p:sp>
        <p:nvSpPr>
          <p:cNvPr id="15" name="TextBox 14">
            <a:extLst>
              <a:ext uri="{FF2B5EF4-FFF2-40B4-BE49-F238E27FC236}">
                <a16:creationId xmlns:a16="http://schemas.microsoft.com/office/drawing/2014/main" id="{F4505917-A899-C241-A3BE-87A4DD5B1771}"/>
              </a:ext>
            </a:extLst>
          </p:cNvPr>
          <p:cNvSpPr txBox="1"/>
          <p:nvPr/>
        </p:nvSpPr>
        <p:spPr>
          <a:xfrm>
            <a:off x="6296659" y="3926194"/>
            <a:ext cx="5895341" cy="461665"/>
          </a:xfrm>
          <a:prstGeom prst="rect">
            <a:avLst/>
          </a:prstGeom>
          <a:noFill/>
        </p:spPr>
        <p:txBody>
          <a:bodyPr wrap="square" rtlCol="0">
            <a:spAutoFit/>
          </a:bodyPr>
          <a:lstStyle/>
          <a:p>
            <a:r>
              <a:rPr lang="en-US" sz="2400" dirty="0">
                <a:ln w="19050">
                  <a:noFill/>
                </a:ln>
                <a:latin typeface="+mj-lt"/>
              </a:rPr>
              <a:t>2</a:t>
            </a:r>
            <a:r>
              <a:rPr lang="id-ID" sz="2400" dirty="0">
                <a:ln w="19050">
                  <a:noFill/>
                </a:ln>
                <a:latin typeface="+mj-lt"/>
              </a:rPr>
              <a:t>. </a:t>
            </a:r>
            <a:r>
              <a:rPr lang="en-US" sz="2399" dirty="0">
                <a:ln w="19050">
                  <a:noFill/>
                </a:ln>
                <a:solidFill>
                  <a:srgbClr val="191919"/>
                </a:solidFill>
                <a:latin typeface="+mj-lt"/>
                <a:cs typeface="Arial"/>
                <a:sym typeface="Arial"/>
              </a:rPr>
              <a:t>L</a:t>
            </a:r>
            <a:r>
              <a:rPr lang="en-US" sz="2399" dirty="0">
                <a:solidFill>
                  <a:srgbClr val="191919"/>
                </a:solidFill>
                <a:latin typeface="+mj-lt"/>
                <a:ea typeface="Arial"/>
                <a:cs typeface="Arial"/>
                <a:sym typeface="Arial"/>
              </a:rPr>
              <a:t>earn about pathogen characteristics </a:t>
            </a:r>
            <a:endParaRPr lang="en-US" sz="2400" dirty="0">
              <a:latin typeface="+mj-lt"/>
            </a:endParaRPr>
          </a:p>
        </p:txBody>
      </p:sp>
      <p:sp>
        <p:nvSpPr>
          <p:cNvPr id="16" name="TextBox 15">
            <a:extLst>
              <a:ext uri="{FF2B5EF4-FFF2-40B4-BE49-F238E27FC236}">
                <a16:creationId xmlns:a16="http://schemas.microsoft.com/office/drawing/2014/main" id="{130CB63D-8057-CC40-8854-67AB04BEDA1F}"/>
              </a:ext>
            </a:extLst>
          </p:cNvPr>
          <p:cNvSpPr txBox="1"/>
          <p:nvPr/>
        </p:nvSpPr>
        <p:spPr>
          <a:xfrm>
            <a:off x="6296659" y="4937012"/>
            <a:ext cx="5895341" cy="461665"/>
          </a:xfrm>
          <a:prstGeom prst="rect">
            <a:avLst/>
          </a:prstGeom>
          <a:noFill/>
        </p:spPr>
        <p:txBody>
          <a:bodyPr wrap="square" rtlCol="0">
            <a:spAutoFit/>
          </a:bodyPr>
          <a:lstStyle/>
          <a:p>
            <a:r>
              <a:rPr lang="en-US" sz="2400" dirty="0">
                <a:ln w="19050">
                  <a:noFill/>
                </a:ln>
                <a:latin typeface="+mj-lt"/>
              </a:rPr>
              <a:t>3</a:t>
            </a:r>
            <a:r>
              <a:rPr lang="id-ID" sz="2400" dirty="0">
                <a:ln w="19050">
                  <a:noFill/>
                </a:ln>
                <a:latin typeface="+mj-lt"/>
              </a:rPr>
              <a:t>. </a:t>
            </a:r>
            <a:r>
              <a:rPr lang="en-US" sz="2400" dirty="0">
                <a:ln w="19050">
                  <a:noFill/>
                </a:ln>
                <a:solidFill>
                  <a:srgbClr val="191919"/>
                </a:solidFill>
                <a:latin typeface="+mj-lt"/>
                <a:cs typeface="Arial"/>
                <a:sym typeface="Arial"/>
              </a:rPr>
              <a:t>D</a:t>
            </a:r>
            <a:r>
              <a:rPr lang="en-US" sz="2400" dirty="0">
                <a:solidFill>
                  <a:srgbClr val="191919"/>
                </a:solidFill>
                <a:latin typeface="+mj-lt"/>
                <a:ea typeface="Arial"/>
                <a:cs typeface="Arial"/>
                <a:sym typeface="Arial"/>
              </a:rPr>
              <a:t>iscuss detection methods</a:t>
            </a:r>
            <a:endParaRPr lang="en-US" sz="2400" dirty="0">
              <a:latin typeface="+mj-lt"/>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870966" y="1825094"/>
            <a:ext cx="3643290" cy="707886"/>
          </a:xfrm>
          <a:prstGeom prst="rect">
            <a:avLst/>
          </a:prstGeom>
          <a:noFill/>
        </p:spPr>
        <p:txBody>
          <a:bodyPr wrap="square" rtlCol="0">
            <a:spAutoFit/>
          </a:bodyPr>
          <a:lstStyle/>
          <a:p>
            <a:pPr algn="ctr"/>
            <a:r>
              <a:rPr lang="en-US" sz="4000" b="1" dirty="0">
                <a:ln w="19050">
                  <a:noFill/>
                </a:ln>
                <a:latin typeface="+mj-lt"/>
              </a:rPr>
              <a:t>Learning Goals</a:t>
            </a:r>
            <a:endParaRPr lang="id-ID" sz="4000" b="1" dirty="0">
              <a:ln w="19050">
                <a:noFill/>
              </a:ln>
              <a:latin typeface="+mj-lt"/>
            </a:endParaRPr>
          </a:p>
        </p:txBody>
      </p:sp>
      <p:pic>
        <p:nvPicPr>
          <p:cNvPr id="3" name="Picture 2" descr="Person writing on notebook">
            <a:extLst>
              <a:ext uri="{FF2B5EF4-FFF2-40B4-BE49-F238E27FC236}">
                <a16:creationId xmlns:a16="http://schemas.microsoft.com/office/drawing/2014/main" id="{601489E5-3FEB-D24D-8661-300DCE97A6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5710335" cy="6858000"/>
          </a:xfrm>
          <a:prstGeom prst="rect">
            <a:avLst/>
          </a:prstGeom>
        </p:spPr>
      </p:pic>
    </p:spTree>
    <p:extLst>
      <p:ext uri="{BB962C8B-B14F-4D97-AF65-F5344CB8AC3E}">
        <p14:creationId xmlns:p14="http://schemas.microsoft.com/office/powerpoint/2010/main" val="366308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Multiple strains can lead to mosaic viruses </a:t>
            </a:r>
          </a:p>
          <a:p>
            <a:endParaRPr lang="en-US" sz="2000" dirty="0">
              <a:latin typeface="+mj-lt"/>
            </a:endParaRPr>
          </a:p>
          <a:p>
            <a:r>
              <a:rPr lang="en-US" sz="2000" dirty="0">
                <a:latin typeface="+mj-lt"/>
              </a:rPr>
              <a:t>Around 35 viruses are known to affect pepper</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Symptoms include stunting of the plant, clearing of leaf veins, wrinkling of the leaves, and malformation of the fruit</a:t>
            </a:r>
          </a:p>
          <a:p>
            <a:endParaRPr lang="en-US" sz="2000" dirty="0">
              <a:latin typeface="+mj-lt"/>
            </a:endParaRPr>
          </a:p>
          <a:p>
            <a:r>
              <a:rPr lang="en-US" sz="2000" dirty="0">
                <a:latin typeface="+mj-lt"/>
              </a:rPr>
              <a:t>Severity of symptoms depends on the age of the plant</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Mosaic Viruses</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8160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Detection is based on immunological test and pathogenicity tests</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Visualization through electron microscopy</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6"/>
                  </a:lnSpc>
                </a:pPr>
                <a:r>
                  <a:rPr lang="en-US" sz="3200" b="1" dirty="0">
                    <a:latin typeface="+mj-lt"/>
                    <a:ea typeface="Open Sans ExtraBold"/>
                    <a:cs typeface="Open Sans ExtraBold"/>
                    <a:sym typeface="Open Sans ExtraBold"/>
                  </a:rPr>
                  <a:t>Mosaic Viruses: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602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246769"/>
          </a:xfrm>
          <a:prstGeom prst="rect">
            <a:avLst/>
          </a:prstGeom>
          <a:noFill/>
        </p:spPr>
        <p:txBody>
          <a:bodyPr wrap="square" rtlCol="0">
            <a:spAutoFit/>
          </a:bodyPr>
          <a:lstStyle/>
          <a:p>
            <a:r>
              <a:rPr lang="en-US" sz="2000" dirty="0">
                <a:latin typeface="+mj-lt"/>
              </a:rPr>
              <a:t>Scientific name: </a:t>
            </a:r>
            <a:r>
              <a:rPr lang="en-US" sz="2000" i="1" dirty="0">
                <a:latin typeface="+mj-lt"/>
              </a:rPr>
              <a:t>Musa x paradisiaca</a:t>
            </a:r>
            <a:endParaRPr lang="en-US" sz="2000" dirty="0">
              <a:latin typeface="+mj-lt"/>
            </a:endParaRPr>
          </a:p>
          <a:p>
            <a:endParaRPr lang="en-US" sz="2000" dirty="0">
              <a:latin typeface="+mj-lt"/>
            </a:endParaRPr>
          </a:p>
          <a:p>
            <a:r>
              <a:rPr lang="en-US" sz="2000" dirty="0">
                <a:latin typeface="+mj-lt"/>
              </a:rPr>
              <a:t>Major food staple in Africa, Central, and South America, and the Caribbean islands</a:t>
            </a:r>
          </a:p>
          <a:p>
            <a:endParaRPr lang="en-US" sz="2000" dirty="0">
              <a:latin typeface="+mj-lt"/>
            </a:endParaRPr>
          </a:p>
          <a:p>
            <a:r>
              <a:rPr lang="en-US" sz="2000" dirty="0">
                <a:latin typeface="+mj-lt"/>
              </a:rPr>
              <a:t>They are boiled or fried when eaten and are an essential source of starch</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Plantains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3901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3477875"/>
          </a:xfrm>
          <a:prstGeom prst="rect">
            <a:avLst/>
          </a:prstGeom>
          <a:noFill/>
        </p:spPr>
        <p:txBody>
          <a:bodyPr wrap="square" rtlCol="0">
            <a:spAutoFit/>
          </a:bodyPr>
          <a:lstStyle/>
          <a:p>
            <a:r>
              <a:rPr lang="en-US" sz="2000" dirty="0">
                <a:latin typeface="+mj-lt"/>
              </a:rPr>
              <a:t>Caused by </a:t>
            </a:r>
            <a:r>
              <a:rPr lang="en-US" sz="2000" i="1" dirty="0" err="1">
                <a:latin typeface="+mj-lt"/>
              </a:rPr>
              <a:t>Mycosphaerella</a:t>
            </a:r>
            <a:r>
              <a:rPr lang="en-US" sz="2000" i="1" dirty="0">
                <a:latin typeface="+mj-lt"/>
              </a:rPr>
              <a:t> </a:t>
            </a:r>
            <a:r>
              <a:rPr lang="en-US" sz="2000" i="1" dirty="0" err="1">
                <a:latin typeface="+mj-lt"/>
              </a:rPr>
              <a:t>fijiensis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Present in all countries that grow Musa spp.</a:t>
            </a:r>
          </a:p>
          <a:p>
            <a:endParaRPr lang="en-US" sz="2000" dirty="0">
              <a:latin typeface="+mj-lt"/>
            </a:endParaRPr>
          </a:p>
          <a:p>
            <a:r>
              <a:rPr lang="en-US" sz="2000" dirty="0">
                <a:latin typeface="+mj-lt"/>
              </a:rPr>
              <a:t>Reduce yield by 35-50%</a:t>
            </a:r>
          </a:p>
          <a:p>
            <a:endParaRPr lang="en-US" sz="2000" dirty="0">
              <a:latin typeface="+mj-lt"/>
            </a:endParaRPr>
          </a:p>
          <a:p>
            <a:r>
              <a:rPr lang="en-US" sz="2000" dirty="0">
                <a:latin typeface="+mj-lt"/>
              </a:rPr>
              <a:t>Symptoms include chlorotic spots on the bottom leaf surface</a:t>
            </a:r>
          </a:p>
          <a:p>
            <a:endParaRPr lang="en-US" sz="2000" dirty="0">
              <a:latin typeface="+mj-lt"/>
            </a:endParaRPr>
          </a:p>
          <a:p>
            <a:r>
              <a:rPr lang="en-US" sz="2000" dirty="0">
                <a:latin typeface="+mj-lt"/>
              </a:rPr>
              <a:t>It progresses to thin brown streaks and fusiform black streaking of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Black Sigatoka</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80628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5"/>
                  </a:lnSpc>
                </a:pPr>
                <a:r>
                  <a:rPr lang="en-US" sz="3200" b="1" dirty="0">
                    <a:latin typeface="+mj-lt"/>
                    <a:ea typeface="Open Sans ExtraBold"/>
                    <a:cs typeface="Open Sans ExtraBold"/>
                    <a:sym typeface="Open Sans ExtraBold"/>
                  </a:rPr>
                  <a:t>Black Sigatoka: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535377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i="1" dirty="0" err="1">
                <a:latin typeface="+mj-lt"/>
              </a:rPr>
              <a:t>Radopholus</a:t>
            </a:r>
            <a:r>
              <a:rPr lang="en-US" sz="2000" i="1" dirty="0">
                <a:latin typeface="+mj-lt"/>
              </a:rPr>
              <a:t> </a:t>
            </a:r>
            <a:r>
              <a:rPr lang="en-US" sz="2000" dirty="0" err="1">
                <a:latin typeface="+mj-lt"/>
              </a:rPr>
              <a:t>similis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Endoparasite of the roots</a:t>
            </a:r>
          </a:p>
          <a:p>
            <a:endParaRPr lang="en-US" sz="2000" dirty="0">
              <a:latin typeface="+mj-lt"/>
            </a:endParaRPr>
          </a:p>
          <a:p>
            <a:r>
              <a:rPr lang="en-US" sz="2000" dirty="0">
                <a:latin typeface="+mj-lt"/>
              </a:rPr>
              <a:t>Cause loss in crop production between 20 and 100%</a:t>
            </a:r>
          </a:p>
          <a:p>
            <a:endParaRPr lang="en-US" sz="2000" dirty="0">
              <a:latin typeface="+mj-lt"/>
            </a:endParaRPr>
          </a:p>
          <a:p>
            <a:r>
              <a:rPr lang="en-US" sz="2000" dirty="0">
                <a:latin typeface="+mj-lt"/>
              </a:rPr>
              <a:t>Symptoms include dark and necrotic lesions on the root system (roots and rhizome)</a:t>
            </a:r>
          </a:p>
          <a:p>
            <a:endParaRPr lang="en-US" sz="2000" dirty="0">
              <a:latin typeface="+mj-lt"/>
            </a:endParaRPr>
          </a:p>
          <a:p>
            <a:r>
              <a:rPr lang="en-US" sz="2000" dirty="0">
                <a:latin typeface="+mj-lt"/>
              </a:rPr>
              <a:t>Above ground symptoms include stunted plant,  reduction in the number and size of leaves, leaf yellowing, and premature defoliation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086621" y="359765"/>
            <a:ext cx="6105379" cy="1831682"/>
            <a:chOff x="6086621" y="359765"/>
            <a:chExt cx="6105379"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6086621" y="598307"/>
              <a:ext cx="6105379" cy="1593140"/>
              <a:chOff x="5818939"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818939"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Burrowing Nematode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88465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1988056"/>
            <a:chOff x="6457072" y="359765"/>
            <a:chExt cx="5992836" cy="1988056"/>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49514"/>
              <a:chOff x="6189390" y="774348"/>
              <a:chExt cx="5992836" cy="1749514"/>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678647"/>
              </a:xfrm>
              <a:prstGeom prst="rect">
                <a:avLst/>
              </a:prstGeom>
              <a:noFill/>
            </p:spPr>
            <p:txBody>
              <a:bodyPr wrap="square" rtlCol="0">
                <a:spAutoFit/>
              </a:bodyPr>
              <a:lstStyle/>
              <a:p>
                <a:pPr algn="ctr">
                  <a:lnSpc>
                    <a:spcPct val="140005"/>
                  </a:lnSpc>
                </a:pPr>
                <a:r>
                  <a:rPr lang="en-US" sz="3000" b="1" dirty="0">
                    <a:latin typeface="+mj-lt"/>
                    <a:ea typeface="Open Sans ExtraBold"/>
                    <a:cs typeface="Open Sans ExtraBold"/>
                    <a:sym typeface="Open Sans ExtraBold"/>
                  </a:rPr>
                  <a:t>Burrowing Nematode: Detection</a:t>
                </a:r>
                <a:endParaRPr lang="en-US" sz="3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57135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A786A6-5A85-9247-8BF9-4B2F13DCBACE}"/>
              </a:ext>
            </a:extLst>
          </p:cNvPr>
          <p:cNvGrpSpPr/>
          <p:nvPr/>
        </p:nvGrpSpPr>
        <p:grpSpPr>
          <a:xfrm>
            <a:off x="-722672" y="378597"/>
            <a:ext cx="12914672" cy="1147686"/>
            <a:chOff x="-334052" y="332877"/>
            <a:chExt cx="12914672" cy="1147686"/>
          </a:xfrm>
        </p:grpSpPr>
        <p:grpSp>
          <p:nvGrpSpPr>
            <p:cNvPr id="7" name="Group 6">
              <a:extLst>
                <a:ext uri="{FF2B5EF4-FFF2-40B4-BE49-F238E27FC236}">
                  <a16:creationId xmlns:a16="http://schemas.microsoft.com/office/drawing/2014/main" id="{EE22A4E5-6272-8D4B-9140-8B9B2DFDD71D}"/>
                </a:ext>
              </a:extLst>
            </p:cNvPr>
            <p:cNvGrpSpPr/>
            <p:nvPr/>
          </p:nvGrpSpPr>
          <p:grpSpPr>
            <a:xfrm>
              <a:off x="-334052" y="332877"/>
              <a:ext cx="11959994" cy="1147686"/>
              <a:chOff x="-601734" y="508918"/>
              <a:chExt cx="11959994" cy="1147686"/>
            </a:xfrm>
          </p:grpSpPr>
          <p:sp>
            <p:nvSpPr>
              <p:cNvPr id="8" name="TextBox 7">
                <a:extLst>
                  <a:ext uri="{FF2B5EF4-FFF2-40B4-BE49-F238E27FC236}">
                    <a16:creationId xmlns:a16="http://schemas.microsoft.com/office/drawing/2014/main" id="{573CA644-6D91-EA4A-97E3-64299D35C0A9}"/>
                  </a:ext>
                </a:extLst>
              </p:cNvPr>
              <p:cNvSpPr txBox="1"/>
              <p:nvPr/>
            </p:nvSpPr>
            <p:spPr>
              <a:xfrm>
                <a:off x="-601734" y="508918"/>
                <a:ext cx="7258493" cy="1147686"/>
              </a:xfrm>
              <a:prstGeom prst="rect">
                <a:avLst/>
              </a:prstGeom>
              <a:noFill/>
            </p:spPr>
            <p:txBody>
              <a:bodyPr wrap="square" rtlCol="0">
                <a:spAutoFit/>
              </a:bodyPr>
              <a:lstStyle/>
              <a:p>
                <a:pPr lvl="0" algn="ctr">
                  <a:lnSpc>
                    <a:spcPct val="140006"/>
                  </a:lnSpc>
                </a:pPr>
                <a:r>
                  <a:rPr lang="en-US" sz="5400" b="0" i="0" u="none" strike="noStrike" cap="none" dirty="0">
                    <a:solidFill>
                      <a:srgbClr val="191919"/>
                    </a:solidFill>
                    <a:latin typeface="+mj-lt"/>
                    <a:ea typeface="Arial"/>
                    <a:cs typeface="Arial"/>
                    <a:sym typeface="Arial"/>
                  </a:rPr>
                  <a:t>References</a:t>
                </a:r>
                <a:endParaRPr lang="en-US" sz="5400"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latin typeface="+mj-lt"/>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latin typeface="+mj-lt"/>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951652" y="1317636"/>
              <a:ext cx="5628968"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993CE616-5485-6F4F-AF2B-2E699E851EEB}"/>
              </a:ext>
            </a:extLst>
          </p:cNvPr>
          <p:cNvGrpSpPr/>
          <p:nvPr/>
        </p:nvGrpSpPr>
        <p:grpSpPr>
          <a:xfrm>
            <a:off x="1248065" y="2004035"/>
            <a:ext cx="10245238" cy="4755491"/>
            <a:chOff x="8407008" y="2102508"/>
            <a:chExt cx="9143758" cy="4755491"/>
          </a:xfrm>
        </p:grpSpPr>
        <p:sp>
          <p:nvSpPr>
            <p:cNvPr id="22" name="Google Shape;509;p49">
              <a:extLst>
                <a:ext uri="{FF2B5EF4-FFF2-40B4-BE49-F238E27FC236}">
                  <a16:creationId xmlns:a16="http://schemas.microsoft.com/office/drawing/2014/main" id="{684937CF-059D-324D-8806-23B8A6EDC9A9}"/>
                </a:ext>
              </a:extLst>
            </p:cNvPr>
            <p:cNvSpPr txBox="1"/>
            <p:nvPr/>
          </p:nvSpPr>
          <p:spPr>
            <a:xfrm>
              <a:off x="8518862" y="2102508"/>
              <a:ext cx="9031904" cy="276999"/>
            </a:xfrm>
            <a:prstGeom prst="rect">
              <a:avLst/>
            </a:prstGeom>
            <a:noFill/>
            <a:ln>
              <a:noFill/>
            </a:ln>
          </p:spPr>
          <p:txBody>
            <a:bodyPr spcFirstLastPara="1" wrap="square" lIns="0" tIns="0" rIns="0" bIns="0" anchor="t" anchorCtr="0">
              <a:spAutoFit/>
            </a:bodyPr>
            <a:lstStyle/>
            <a:p>
              <a:r>
                <a:rPr lang="en-US" dirty="0" err="1">
                  <a:latin typeface="+mj-lt"/>
                  <a:ea typeface="Open Sans" panose="020B0606030504020204" pitchFamily="34" charset="0"/>
                  <a:cs typeface="Open Sans" panose="020B0606030504020204" pitchFamily="34" charset="0"/>
                </a:rPr>
                <a:t>Agrios</a:t>
              </a:r>
              <a:r>
                <a:rPr lang="en-US" dirty="0">
                  <a:latin typeface="+mj-lt"/>
                  <a:ea typeface="Open Sans" panose="020B0606030504020204" pitchFamily="34" charset="0"/>
                  <a:cs typeface="Open Sans" panose="020B0606030504020204" pitchFamily="34" charset="0"/>
                </a:rPr>
                <a:t>, G. N. (2005). Introductory Plant Pathology. 5th ed. Academic Press, New York, NY.</a:t>
              </a:r>
            </a:p>
          </p:txBody>
        </p:sp>
        <p:sp>
          <p:nvSpPr>
            <p:cNvPr id="23" name="Google Shape;509;p49">
              <a:extLst>
                <a:ext uri="{FF2B5EF4-FFF2-40B4-BE49-F238E27FC236}">
                  <a16:creationId xmlns:a16="http://schemas.microsoft.com/office/drawing/2014/main" id="{6018C015-E3EC-6248-BD3C-96D3FE0A3480}"/>
                </a:ext>
              </a:extLst>
            </p:cNvPr>
            <p:cNvSpPr txBox="1"/>
            <p:nvPr/>
          </p:nvSpPr>
          <p:spPr>
            <a:xfrm>
              <a:off x="8451633" y="2868144"/>
              <a:ext cx="9031904" cy="830997"/>
            </a:xfrm>
            <a:prstGeom prst="rect">
              <a:avLst/>
            </a:prstGeom>
            <a:noFill/>
            <a:ln>
              <a:noFill/>
            </a:ln>
          </p:spPr>
          <p:txBody>
            <a:bodyPr spcFirstLastPara="1" wrap="square" lIns="0" tIns="0" rIns="0" bIns="0" anchor="t" anchorCtr="0">
              <a:spAutoFit/>
            </a:bodyPr>
            <a:lstStyle/>
            <a:p>
              <a:r>
                <a:rPr lang="en-US" sz="1800" dirty="0">
                  <a:solidFill>
                    <a:schemeClr val="tx1"/>
                  </a:solidFill>
                  <a:latin typeface="+mj-lt"/>
                  <a:ea typeface="Open Sans" panose="020B0606030504020204" pitchFamily="34" charset="0"/>
                  <a:cs typeface="Open Sans" panose="020B0606030504020204" pitchFamily="34" charset="0"/>
                </a:rPr>
                <a:t>Clark, C. A., Ferrin, D. M., &amp; Holmes, G. J. (2105). </a:t>
              </a:r>
              <a:r>
                <a:rPr lang="en-US" sz="1800" i="1" dirty="0">
                  <a:solidFill>
                    <a:schemeClr val="tx1"/>
                  </a:solidFill>
                  <a:latin typeface="+mj-lt"/>
                  <a:ea typeface="Open Sans" panose="020B0606030504020204" pitchFamily="34" charset="0"/>
                  <a:cs typeface="Open Sans" panose="020B0606030504020204" pitchFamily="34" charset="0"/>
                </a:rPr>
                <a:t>Diseases of sweet potato (Ipomoea batatas [L.] Lam.)</a:t>
              </a:r>
              <a:r>
                <a:rPr lang="en-US" sz="1800" dirty="0">
                  <a:solidFill>
                    <a:schemeClr val="tx1"/>
                  </a:solidFill>
                  <a:latin typeface="+mj-lt"/>
                  <a:ea typeface="Open Sans" panose="020B0606030504020204" pitchFamily="34" charset="0"/>
                  <a:cs typeface="Open Sans" panose="020B0606030504020204" pitchFamily="34" charset="0"/>
                </a:rPr>
                <a:t>. The American </a:t>
              </a:r>
              <a:r>
                <a:rPr lang="en-US" sz="1800" dirty="0" err="1">
                  <a:solidFill>
                    <a:schemeClr val="tx1"/>
                  </a:solidFill>
                  <a:latin typeface="+mj-lt"/>
                  <a:ea typeface="Open Sans" panose="020B0606030504020204" pitchFamily="34" charset="0"/>
                  <a:cs typeface="Open Sans" panose="020B0606030504020204" pitchFamily="34" charset="0"/>
                </a:rPr>
                <a:t>Phytopathological</a:t>
              </a:r>
              <a:r>
                <a:rPr lang="en-US" sz="1800" dirty="0">
                  <a:solidFill>
                    <a:schemeClr val="tx1"/>
                  </a:solidFill>
                  <a:latin typeface="+mj-lt"/>
                  <a:ea typeface="Open Sans" panose="020B0606030504020204" pitchFamily="34" charset="0"/>
                  <a:cs typeface="Open Sans" panose="020B0606030504020204" pitchFamily="34" charset="0"/>
                </a:rPr>
                <a:t> </a:t>
              </a:r>
              <a:r>
                <a:rPr lang="en-US" sz="1800" dirty="0" err="1">
                  <a:solidFill>
                    <a:schemeClr val="tx1"/>
                  </a:solidFill>
                  <a:latin typeface="+mj-lt"/>
                  <a:ea typeface="Open Sans" panose="020B0606030504020204" pitchFamily="34" charset="0"/>
                  <a:cs typeface="Open Sans" panose="020B0606030504020204" pitchFamily="34" charset="0"/>
                </a:rPr>
                <a:t>Society.</a:t>
              </a:r>
              <a:r>
                <a:rPr lang="en-US" sz="1800" dirty="0" err="1">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a:t>
              </a:r>
              <a:r>
                <a:rPr lang="en-US" sz="1800" dirty="0">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://www.apsnet.org/edcenter/resources/commonnames/Pages/Sweetpotato.aspx</a:t>
              </a:r>
              <a:endParaRPr lang="en-US" sz="1800" dirty="0">
                <a:solidFill>
                  <a:schemeClr val="tx1"/>
                </a:solidFill>
                <a:latin typeface="+mj-lt"/>
                <a:ea typeface="Open Sans" panose="020B0606030504020204" pitchFamily="34" charset="0"/>
                <a:cs typeface="Open Sans" panose="020B0606030504020204" pitchFamily="34" charset="0"/>
              </a:endParaRPr>
            </a:p>
          </p:txBody>
        </p:sp>
        <p:sp>
          <p:nvSpPr>
            <p:cNvPr id="24" name="Google Shape;509;p49">
              <a:extLst>
                <a:ext uri="{FF2B5EF4-FFF2-40B4-BE49-F238E27FC236}">
                  <a16:creationId xmlns:a16="http://schemas.microsoft.com/office/drawing/2014/main" id="{049794A6-D097-CE42-BDA1-727CAA6D240E}"/>
                </a:ext>
              </a:extLst>
            </p:cNvPr>
            <p:cNvSpPr txBox="1"/>
            <p:nvPr/>
          </p:nvSpPr>
          <p:spPr>
            <a:xfrm>
              <a:off x="8407008" y="6027002"/>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Lozano, J. C., &amp; </a:t>
              </a:r>
              <a:r>
                <a:rPr lang="en-US" sz="1800" dirty="0" err="1">
                  <a:latin typeface="+mj-lt"/>
                  <a:ea typeface="Open Sans" panose="020B0606030504020204" pitchFamily="34" charset="0"/>
                  <a:cs typeface="Open Sans" panose="020B0606030504020204" pitchFamily="34" charset="0"/>
                </a:rPr>
                <a:t>Nolt</a:t>
              </a:r>
              <a:r>
                <a:rPr lang="en-US" sz="1800" dirty="0">
                  <a:latin typeface="+mj-lt"/>
                  <a:ea typeface="Open Sans" panose="020B0606030504020204" pitchFamily="34" charset="0"/>
                  <a:cs typeface="Open Sans" panose="020B0606030504020204" pitchFamily="34" charset="0"/>
                </a:rPr>
                <a:t>, B. (1993). </a:t>
              </a:r>
              <a:r>
                <a:rPr lang="en-US" sz="1800" i="1" dirty="0">
                  <a:latin typeface="+mj-lt"/>
                  <a:ea typeface="Open Sans" panose="020B0606030504020204" pitchFamily="34" charset="0"/>
                  <a:cs typeface="Open Sans" panose="020B0606030504020204" pitchFamily="34" charset="0"/>
                </a:rPr>
                <a:t>Diseases of Cassava (Manihot esculenta </a:t>
              </a:r>
              <a:r>
                <a:rPr lang="en-US" sz="1800" i="1" dirty="0" err="1">
                  <a:latin typeface="+mj-lt"/>
                  <a:ea typeface="Open Sans" panose="020B0606030504020204" pitchFamily="34" charset="0"/>
                  <a:cs typeface="Open Sans" panose="020B0606030504020204" pitchFamily="34" charset="0"/>
                </a:rPr>
                <a:t>Crantz</a:t>
              </a:r>
              <a:r>
                <a:rPr lang="en-US" sz="1800" i="1" dirty="0">
                  <a:latin typeface="+mj-lt"/>
                  <a:ea typeface="Open Sans" panose="020B0606030504020204" pitchFamily="34" charset="0"/>
                  <a:cs typeface="Open Sans" panose="020B0606030504020204" pitchFamily="34" charset="0"/>
                </a:rPr>
                <a:t>)</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4"/>
                </a:rPr>
                <a:t>https://www.apsnet.org/edcenter/resources/commonnames/Pages/Cassava.aspx</a:t>
              </a:r>
              <a:endParaRPr lang="en-US" sz="1800" dirty="0">
                <a:latin typeface="+mj-lt"/>
                <a:ea typeface="Open Sans" panose="020B0606030504020204" pitchFamily="34" charset="0"/>
                <a:cs typeface="Open Sans" panose="020B0606030504020204" pitchFamily="34" charset="0"/>
              </a:endParaRPr>
            </a:p>
          </p:txBody>
        </p:sp>
        <p:sp>
          <p:nvSpPr>
            <p:cNvPr id="25" name="Google Shape;509;p49">
              <a:extLst>
                <a:ext uri="{FF2B5EF4-FFF2-40B4-BE49-F238E27FC236}">
                  <a16:creationId xmlns:a16="http://schemas.microsoft.com/office/drawing/2014/main" id="{EEF2F0D3-7E2D-D548-B9A8-2D47D2B9159B}"/>
                </a:ext>
              </a:extLst>
            </p:cNvPr>
            <p:cNvSpPr txBox="1"/>
            <p:nvPr/>
          </p:nvSpPr>
          <p:spPr>
            <a:xfrm>
              <a:off x="8426637" y="5096198"/>
              <a:ext cx="9031904" cy="553998"/>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Lewis Ivey, M. L. (2015). </a:t>
              </a:r>
              <a:r>
                <a:rPr lang="en-US" sz="1800" i="1" dirty="0">
                  <a:latin typeface="+mj-lt"/>
                  <a:ea typeface="Open Sans" panose="020B0606030504020204" pitchFamily="34" charset="0"/>
                  <a:cs typeface="Open Sans" panose="020B0606030504020204" pitchFamily="34" charset="0"/>
                </a:rPr>
                <a:t>Diseases of Pepper (Capsicum L.)</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5"/>
                </a:rPr>
                <a:t>https://www.apsnet.org/edcenter/resources/commonnames/Pages/Pepper.aspx</a:t>
              </a:r>
              <a:endParaRPr lang="en-US" sz="1800" dirty="0">
                <a:latin typeface="+mj-lt"/>
                <a:ea typeface="Open Sans" panose="020B0606030504020204" pitchFamily="34" charset="0"/>
                <a:cs typeface="Open Sans" panose="020B0606030504020204" pitchFamily="34" charset="0"/>
              </a:endParaRPr>
            </a:p>
          </p:txBody>
        </p:sp>
        <p:sp>
          <p:nvSpPr>
            <p:cNvPr id="30" name="Google Shape;509;p49">
              <a:extLst>
                <a:ext uri="{FF2B5EF4-FFF2-40B4-BE49-F238E27FC236}">
                  <a16:creationId xmlns:a16="http://schemas.microsoft.com/office/drawing/2014/main" id="{CC2BDBE7-B41C-E049-ADFA-D5D388D5DD61}"/>
                </a:ext>
              </a:extLst>
            </p:cNvPr>
            <p:cNvSpPr txBox="1"/>
            <p:nvPr/>
          </p:nvSpPr>
          <p:spPr>
            <a:xfrm>
              <a:off x="8445269" y="4096866"/>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Jones, D. R. (1997). </a:t>
              </a:r>
              <a:r>
                <a:rPr lang="en-US" sz="1800" i="1" dirty="0">
                  <a:latin typeface="+mj-lt"/>
                  <a:ea typeface="Open Sans" panose="020B0606030504020204" pitchFamily="34" charset="0"/>
                  <a:cs typeface="Open Sans" panose="020B0606030504020204" pitchFamily="34" charset="0"/>
                </a:rPr>
                <a:t>Diseases of Banana and Plantain (Musa spp.)</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6"/>
                </a:rPr>
                <a:t>https://www.apsnet.org/edcenter/resources/commonnames/Pages/BananaandPlantain.aspx</a:t>
              </a:r>
              <a:endParaRPr lang="en-US" sz="1800" dirty="0">
                <a:latin typeface="+mj-lt"/>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24505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96000" y="76336"/>
            <a:ext cx="5726245" cy="991363"/>
            <a:chOff x="7356092" y="121307"/>
            <a:chExt cx="5726245" cy="991363"/>
          </a:xfrm>
        </p:grpSpPr>
        <p:sp>
          <p:nvSpPr>
            <p:cNvPr id="40" name="TextBox 39">
              <a:extLst>
                <a:ext uri="{FF2B5EF4-FFF2-40B4-BE49-F238E27FC236}">
                  <a16:creationId xmlns:a16="http://schemas.microsoft.com/office/drawing/2014/main" id="{5687B875-412F-0D46-B8C9-57EB8755A53D}"/>
                </a:ext>
              </a:extLst>
            </p:cNvPr>
            <p:cNvSpPr txBox="1"/>
            <p:nvPr/>
          </p:nvSpPr>
          <p:spPr>
            <a:xfrm>
              <a:off x="7671277" y="355276"/>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769201" y="12130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56092" y="1112670"/>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88650" y="1357617"/>
            <a:ext cx="10814699" cy="4493538"/>
          </a:xfrm>
          <a:prstGeom prst="rect">
            <a:avLst/>
          </a:prstGeom>
          <a:noFill/>
        </p:spPr>
        <p:txBody>
          <a:bodyPr wrap="square" rtlCol="0">
            <a:spAutoFit/>
          </a:bodyPr>
          <a:lstStyle/>
          <a:p>
            <a:pPr marL="342900" indent="-342900">
              <a:buFont typeface="+mj-lt"/>
              <a:buAutoNum type="arabicPeriod"/>
            </a:pPr>
            <a:r>
              <a:rPr lang="en-US" sz="2200" dirty="0">
                <a:ea typeface="Arial"/>
                <a:cs typeface="Arial"/>
                <a:sym typeface="Arial"/>
              </a:rPr>
              <a:t>Perennial plant: </a:t>
            </a:r>
            <a:r>
              <a:rPr lang="en-US" sz="2200" dirty="0"/>
              <a:t>plants that can live for three or more growing seasons</a:t>
            </a:r>
          </a:p>
          <a:p>
            <a:pPr marL="342900" indent="-342900">
              <a:buFont typeface="+mj-lt"/>
              <a:buAutoNum type="arabicPeriod"/>
            </a:pPr>
            <a:r>
              <a:rPr lang="en-US" sz="2200" dirty="0"/>
              <a:t>Chlorosis: is a yellowing of normally green leaves due to a lack of chlorophyll</a:t>
            </a:r>
          </a:p>
          <a:p>
            <a:pPr marL="342900" indent="-342900">
              <a:buFont typeface="+mj-lt"/>
              <a:buAutoNum type="arabicPeriod"/>
            </a:pPr>
            <a:r>
              <a:rPr lang="en-US" sz="2200" dirty="0"/>
              <a:t>Wilting: is the loss of rigidity of non-woody parts of plants</a:t>
            </a:r>
          </a:p>
          <a:p>
            <a:pPr marL="342900" indent="-342900">
              <a:buFont typeface="+mj-lt"/>
              <a:buAutoNum type="arabicPeriod"/>
            </a:pPr>
            <a:r>
              <a:rPr lang="en-US" sz="2200" dirty="0"/>
              <a:t>Vascular system: tissues that transport nutrients and fluids throughout the plant </a:t>
            </a:r>
          </a:p>
          <a:p>
            <a:pPr marL="342900" indent="-342900">
              <a:buFont typeface="+mj-lt"/>
              <a:buAutoNum type="arabicPeriod"/>
            </a:pPr>
            <a:r>
              <a:rPr lang="en-US" sz="2200" dirty="0"/>
              <a:t>Xylem: tissue that distributes water and dissolved minerals from the roots to the leaves</a:t>
            </a:r>
          </a:p>
          <a:p>
            <a:pPr marL="342900" indent="-342900">
              <a:buFont typeface="+mj-lt"/>
              <a:buAutoNum type="arabicPeriod"/>
            </a:pPr>
            <a:r>
              <a:rPr lang="en-US" sz="2200" dirty="0"/>
              <a:t>Phloem: tissue that carries food downward from the leaves to the roots</a:t>
            </a:r>
          </a:p>
          <a:p>
            <a:pPr marL="342900" indent="-342900">
              <a:buFont typeface="+mj-lt"/>
              <a:buAutoNum type="arabicPeriod"/>
            </a:pPr>
            <a:r>
              <a:rPr lang="en-US" sz="2200" dirty="0"/>
              <a:t>Tuber: specialized storage stem of certain seed plants</a:t>
            </a:r>
          </a:p>
          <a:p>
            <a:pPr marL="342900" indent="-342900">
              <a:buFont typeface="+mj-lt"/>
              <a:buAutoNum type="arabicPeriod"/>
            </a:pPr>
            <a:r>
              <a:rPr lang="en-US" sz="2200" dirty="0"/>
              <a:t>Spores: fungi reproductive cell</a:t>
            </a:r>
          </a:p>
          <a:p>
            <a:pPr marL="342900" indent="-342900">
              <a:buFont typeface="+mj-lt"/>
              <a:buAutoNum type="arabicPeriod"/>
            </a:pPr>
            <a:r>
              <a:rPr lang="en-US" sz="2200" dirty="0"/>
              <a:t>Strain: a genetic variant or subtype of a microorganism</a:t>
            </a:r>
          </a:p>
          <a:p>
            <a:pPr marL="342900" indent="-342900">
              <a:buFont typeface="+mj-lt"/>
              <a:buAutoNum type="arabicPeriod"/>
            </a:pPr>
            <a:r>
              <a:rPr lang="en-US" sz="2200" dirty="0"/>
              <a:t>Cultivar: is a type of plant that people have bred for desired traits</a:t>
            </a:r>
          </a:p>
          <a:p>
            <a:pPr marL="342900" indent="-342900">
              <a:buFont typeface="+mj-lt"/>
              <a:buAutoNum type="arabicPeriod"/>
            </a:pPr>
            <a:r>
              <a:rPr lang="en-US" sz="2200" dirty="0"/>
              <a:t>Necrosis: death of a circumscribed area of plant tissue as a result of disease or injury</a:t>
            </a:r>
          </a:p>
          <a:p>
            <a:pPr marL="342900" indent="-342900">
              <a:buFont typeface="+mj-lt"/>
              <a:buAutoNum type="arabicPeriod"/>
            </a:pPr>
            <a:r>
              <a:rPr lang="en-US" sz="2200" dirty="0"/>
              <a:t>Endoparasite: a parasite that lives inside its host</a:t>
            </a:r>
          </a:p>
          <a:p>
            <a:pPr marL="342900" indent="-342900">
              <a:buFont typeface="+mj-lt"/>
              <a:buAutoNum type="arabicPeriod"/>
            </a:pPr>
            <a:r>
              <a:rPr lang="en-US" sz="2200" dirty="0"/>
              <a:t> Transverse section: a section of a tissue made by cutting horizontally</a:t>
            </a:r>
          </a:p>
        </p:txBody>
      </p:sp>
      <p:sp>
        <p:nvSpPr>
          <p:cNvPr id="17" name="TextBox 16">
            <a:extLst>
              <a:ext uri="{FF2B5EF4-FFF2-40B4-BE49-F238E27FC236}">
                <a16:creationId xmlns:a16="http://schemas.microsoft.com/office/drawing/2014/main" id="{20A194DD-7548-D645-A25D-54CA518B4F36}"/>
              </a:ext>
            </a:extLst>
          </p:cNvPr>
          <p:cNvSpPr txBox="1"/>
          <p:nvPr/>
        </p:nvSpPr>
        <p:spPr>
          <a:xfrm>
            <a:off x="828661" y="412180"/>
            <a:ext cx="3643290" cy="707886"/>
          </a:xfrm>
          <a:prstGeom prst="rect">
            <a:avLst/>
          </a:prstGeom>
          <a:noFill/>
        </p:spPr>
        <p:txBody>
          <a:bodyPr wrap="square" rtlCol="0">
            <a:spAutoFit/>
          </a:bodyPr>
          <a:lstStyle/>
          <a:p>
            <a:pPr algn="ctr"/>
            <a:r>
              <a:rPr lang="en-US" sz="4000" b="1" dirty="0">
                <a:ln w="19050">
                  <a:noFill/>
                </a:ln>
                <a:latin typeface="+mj-lt"/>
              </a:rPr>
              <a:t>Glossary </a:t>
            </a:r>
            <a:endParaRPr lang="id-ID" sz="4000" b="1" dirty="0">
              <a:ln w="19050">
                <a:noFill/>
              </a:ln>
              <a:latin typeface="+mj-lt"/>
            </a:endParaRPr>
          </a:p>
        </p:txBody>
      </p:sp>
      <p:sp>
        <p:nvSpPr>
          <p:cNvPr id="11" name="Google Shape;509;p49">
            <a:extLst>
              <a:ext uri="{FF2B5EF4-FFF2-40B4-BE49-F238E27FC236}">
                <a16:creationId xmlns:a16="http://schemas.microsoft.com/office/drawing/2014/main" id="{33471075-1956-1C44-B433-A779A5B6D10E}"/>
              </a:ext>
            </a:extLst>
          </p:cNvPr>
          <p:cNvSpPr txBox="1"/>
          <p:nvPr/>
        </p:nvSpPr>
        <p:spPr>
          <a:xfrm>
            <a:off x="688650" y="5995176"/>
            <a:ext cx="10119910" cy="276999"/>
          </a:xfrm>
          <a:prstGeom prst="rect">
            <a:avLst/>
          </a:prstGeom>
          <a:noFill/>
          <a:ln>
            <a:noFill/>
          </a:ln>
        </p:spPr>
        <p:txBody>
          <a:bodyPr spcFirstLastPara="1" wrap="square" lIns="0" tIns="0" rIns="0" bIns="0" anchor="t" anchorCtr="0">
            <a:spAutoFit/>
          </a:bodyPr>
          <a:lstStyle/>
          <a:p>
            <a:r>
              <a:rPr lang="en-US" dirty="0">
                <a:latin typeface="+mj-lt"/>
                <a:ea typeface="Open Sans" panose="020B0606030504020204" pitchFamily="34" charset="0"/>
                <a:cs typeface="Open Sans" panose="020B0606030504020204" pitchFamily="34" charset="0"/>
              </a:rPr>
              <a:t>References: </a:t>
            </a:r>
            <a:r>
              <a:rPr lang="en-US" dirty="0">
                <a:latin typeface="+mj-lt"/>
                <a:ea typeface="Open Sans" panose="020B0606030504020204" pitchFamily="34" charset="0"/>
                <a:cs typeface="Open Sans" panose="020B0606030504020204" pitchFamily="34" charset="0"/>
                <a:hlinkClick r:id="rId3"/>
              </a:rPr>
              <a:t>https://www.britannica.com/</a:t>
            </a:r>
            <a:r>
              <a:rPr lang="en-US" dirty="0">
                <a:latin typeface="+mj-lt"/>
                <a:ea typeface="Open Sans" panose="020B0606030504020204" pitchFamily="34" charset="0"/>
                <a:cs typeface="Open Sans" panose="020B0606030504020204" pitchFamily="34" charset="0"/>
              </a:rPr>
              <a:t>   &amp;   </a:t>
            </a:r>
            <a:r>
              <a:rPr lang="en-US" dirty="0">
                <a:latin typeface="+mj-lt"/>
                <a:ea typeface="Open Sans" panose="020B0606030504020204" pitchFamily="34" charset="0"/>
                <a:cs typeface="Open Sans" panose="020B0606030504020204" pitchFamily="34" charset="0"/>
                <a:hlinkClick r:id="rId4"/>
              </a:rPr>
              <a:t>https://www.wikipedia.org/</a:t>
            </a:r>
            <a:r>
              <a:rPr lang="en-US" dirty="0">
                <a:latin typeface="+mj-lt"/>
                <a:ea typeface="Open Sans" panose="020B0606030504020204" pitchFamily="34" charset="0"/>
                <a:cs typeface="Open Sans" panose="020B0606030504020204" pitchFamily="34" charset="0"/>
              </a:rPr>
              <a:t> </a:t>
            </a:r>
            <a:endParaRPr lang="en-US" sz="18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951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3304110"/>
          </a:xfrm>
          <a:prstGeom prst="rect">
            <a:avLst/>
          </a:prstGeom>
          <a:noFill/>
        </p:spPr>
        <p:txBody>
          <a:bodyPr wrap="square" rtlCol="0">
            <a:spAutoFit/>
          </a:bodyPr>
          <a:lstStyle/>
          <a:p>
            <a:pPr marL="442596" lvl="1">
              <a:lnSpc>
                <a:spcPct val="130000"/>
              </a:lnSpc>
              <a:buClr>
                <a:srgbClr val="C14929"/>
              </a:buClr>
              <a:buSzPts val="4100"/>
            </a:pPr>
            <a:r>
              <a:rPr lang="en-US" dirty="0">
                <a:solidFill>
                  <a:srgbClr val="C14929"/>
                </a:solidFill>
                <a:latin typeface="+mj-lt"/>
                <a:ea typeface="Arial"/>
                <a:cs typeface="Arial"/>
                <a:sym typeface="Arial"/>
              </a:rPr>
              <a:t>Tropical crops</a:t>
            </a:r>
            <a:r>
              <a:rPr lang="en-US" dirty="0">
                <a:solidFill>
                  <a:srgbClr val="000000"/>
                </a:solidFill>
                <a:latin typeface="+mj-lt"/>
                <a:ea typeface="Arial"/>
                <a:cs typeface="Arial"/>
                <a:sym typeface="Arial"/>
              </a:rPr>
              <a:t> are crop plants grown in the tropics</a:t>
            </a:r>
            <a:endParaRPr lang="en-US" dirty="0">
              <a:latin typeface="+mj-lt"/>
            </a:endParaRPr>
          </a:p>
          <a:p>
            <a:pPr marL="885191" lvl="1" indent="-442595">
              <a:lnSpc>
                <a:spcPct val="130000"/>
              </a:lnSpc>
              <a:buClr>
                <a:srgbClr val="C14929"/>
              </a:buClr>
              <a:buSzPts val="4100"/>
              <a:buFont typeface="Arial"/>
              <a:buChar char="•"/>
            </a:pPr>
            <a:endParaRPr lang="en-US" dirty="0">
              <a:latin typeface="+mj-lt"/>
            </a:endParaRPr>
          </a:p>
          <a:p>
            <a:pPr marL="442596" lvl="1">
              <a:lnSpc>
                <a:spcPct val="130000"/>
              </a:lnSpc>
              <a:buSzPts val="4100"/>
            </a:pPr>
            <a:r>
              <a:rPr lang="en-US" dirty="0">
                <a:latin typeface="+mj-lt"/>
              </a:rPr>
              <a:t>This includes countries like Colombia, Costa Rica, Bahamas, Brazil, Ecuador, Puerto Rico, Thailand, and more</a:t>
            </a:r>
          </a:p>
          <a:p>
            <a:pPr marL="442596" lvl="1">
              <a:lnSpc>
                <a:spcPct val="130000"/>
              </a:lnSpc>
              <a:buSzPts val="4100"/>
            </a:pPr>
            <a:endParaRPr lang="en-US" dirty="0">
              <a:latin typeface="+mj-lt"/>
            </a:endParaRPr>
          </a:p>
          <a:p>
            <a:pPr marL="442596" lvl="1">
              <a:lnSpc>
                <a:spcPct val="130000"/>
              </a:lnSpc>
              <a:buSzPts val="4100"/>
            </a:pPr>
            <a:r>
              <a:rPr lang="en-US" dirty="0">
                <a:latin typeface="+mj-lt"/>
              </a:rPr>
              <a:t>The environmental conditions in the tropics support diverse ecosystems and rich biodiversity, making it an excellent place for agricultural productivity </a:t>
            </a:r>
            <a:endParaRPr lang="en-US" dirty="0">
              <a:solidFill>
                <a:srgbClr val="000000"/>
              </a:solidFill>
              <a:latin typeface="+mj-lt"/>
              <a:ea typeface="Arial"/>
              <a:cs typeface="Arial"/>
              <a:sym typeface="Arial"/>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391627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2223814"/>
          </a:xfrm>
          <a:prstGeom prst="rect">
            <a:avLst/>
          </a:prstGeom>
          <a:noFill/>
        </p:spPr>
        <p:txBody>
          <a:bodyPr wrap="square" rtlCol="0">
            <a:spAutoFit/>
          </a:bodyPr>
          <a:lstStyle/>
          <a:p>
            <a:pPr marL="442596" lvl="1">
              <a:lnSpc>
                <a:spcPct val="130000"/>
              </a:lnSpc>
              <a:buClr>
                <a:srgbClr val="C14929"/>
              </a:buClr>
              <a:buSzPts val="4100"/>
            </a:pPr>
            <a:r>
              <a:rPr lang="en-US" dirty="0">
                <a:latin typeface="+mj-lt"/>
                <a:ea typeface="Arial"/>
                <a:cs typeface="Arial"/>
                <a:sym typeface="Arial"/>
              </a:rPr>
              <a:t>Tropical crops are diverse and are attacked by numerous pathogens and pests</a:t>
            </a:r>
          </a:p>
          <a:p>
            <a:pPr marL="442596" lvl="1">
              <a:lnSpc>
                <a:spcPct val="130000"/>
              </a:lnSpc>
              <a:buClr>
                <a:srgbClr val="C14929"/>
              </a:buClr>
              <a:buSzPts val="4100"/>
            </a:pPr>
            <a:endParaRPr lang="en-US" dirty="0">
              <a:latin typeface="+mj-lt"/>
              <a:ea typeface="Arial"/>
              <a:cs typeface="Arial"/>
              <a:sym typeface="Arial"/>
            </a:endParaRPr>
          </a:p>
          <a:p>
            <a:pPr marL="442596" lvl="1">
              <a:lnSpc>
                <a:spcPct val="130000"/>
              </a:lnSpc>
              <a:buClr>
                <a:srgbClr val="C14929"/>
              </a:buClr>
              <a:buSzPts val="4100"/>
            </a:pPr>
            <a:r>
              <a:rPr lang="en-US" dirty="0">
                <a:latin typeface="+mj-lt"/>
                <a:ea typeface="Arial"/>
                <a:cs typeface="Arial"/>
                <a:sym typeface="Arial"/>
              </a:rPr>
              <a:t>Tropical crops focused on this presentation were selected based on a survey conducted among Puerto Rican farmers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247876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200329"/>
          </a:xfrm>
          <a:prstGeom prst="rect">
            <a:avLst/>
          </a:prstGeom>
          <a:noFill/>
        </p:spPr>
        <p:txBody>
          <a:bodyPr wrap="square" rtlCol="0">
            <a:spAutoFit/>
          </a:bodyPr>
          <a:lstStyle/>
          <a:p>
            <a:pPr lvl="0"/>
            <a:r>
              <a:rPr lang="en-US" dirty="0">
                <a:latin typeface="+mj-lt"/>
                <a:ea typeface="Calibri"/>
                <a:cs typeface="Calibri"/>
                <a:sym typeface="Calibri"/>
              </a:rPr>
              <a:t>As part of a study conducted by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 Giron, 28 Puerto Rican farmers were asked to provide information regarding their agricultural practices and main problems faced, as well as main crops produced, in their farms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9" name="Google Shape;173;p7">
            <a:extLst>
              <a:ext uri="{FF2B5EF4-FFF2-40B4-BE49-F238E27FC236}">
                <a16:creationId xmlns:a16="http://schemas.microsoft.com/office/drawing/2014/main" id="{BCC4309A-7550-1348-AA11-797D45391DC1}"/>
              </a:ext>
            </a:extLst>
          </p:cNvPr>
          <p:cNvPicPr preferRelativeResize="0"/>
          <p:nvPr/>
        </p:nvPicPr>
        <p:blipFill rotWithShape="1">
          <a:blip r:embed="rId3" cstate="email">
            <a:alphaModFix/>
            <a:extLst>
              <a:ext uri="{28A0092B-C50C-407E-A947-70E740481C1C}">
                <a14:useLocalDpi xmlns:a14="http://schemas.microsoft.com/office/drawing/2010/main"/>
              </a:ext>
            </a:extLst>
          </a:blip>
          <a:srcRect l="4551" r="7229"/>
          <a:stretch/>
        </p:blipFill>
        <p:spPr>
          <a:xfrm>
            <a:off x="326571" y="1279898"/>
            <a:ext cx="5660571" cy="5360387"/>
          </a:xfrm>
          <a:prstGeom prst="rect">
            <a:avLst/>
          </a:prstGeom>
          <a:noFill/>
          <a:ln>
            <a:noFill/>
          </a:ln>
        </p:spPr>
      </p:pic>
    </p:spTree>
    <p:extLst>
      <p:ext uri="{BB962C8B-B14F-4D97-AF65-F5344CB8AC3E}">
        <p14:creationId xmlns:p14="http://schemas.microsoft.com/office/powerpoint/2010/main" val="5707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534912" y="529775"/>
            <a:ext cx="5439374"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534912" y="2624254"/>
            <a:ext cx="5439374" cy="2031325"/>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534912" y="1691265"/>
            <a:ext cx="5657088" cy="678647"/>
          </a:xfrm>
          <a:prstGeom prst="rect">
            <a:avLst/>
          </a:prstGeom>
          <a:noFill/>
        </p:spPr>
        <p:txBody>
          <a:bodyPr wrap="square" rtlCol="0">
            <a:spAutoFit/>
          </a:bodyPr>
          <a:lstStyle/>
          <a:p>
            <a:pPr lvl="0" algn="ctr">
              <a:lnSpc>
                <a:spcPct val="140006"/>
              </a:lnSpc>
            </a:pPr>
            <a:r>
              <a:rPr lang="en-US" sz="3000" b="1" dirty="0">
                <a:latin typeface="+mj-lt"/>
              </a:rPr>
              <a:t>Main Crops Produce in Puerto Rico</a:t>
            </a:r>
          </a:p>
        </p:txBody>
      </p:sp>
      <p:pic>
        <p:nvPicPr>
          <p:cNvPr id="2" name="Picture 1">
            <a:extLst>
              <a:ext uri="{FF2B5EF4-FFF2-40B4-BE49-F238E27FC236}">
                <a16:creationId xmlns:a16="http://schemas.microsoft.com/office/drawing/2014/main" id="{D725B819-785B-1844-BCFA-5DB36F3747A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7714" y="1259175"/>
            <a:ext cx="6088510" cy="4755117"/>
          </a:xfrm>
          <a:prstGeom prst="rect">
            <a:avLst/>
          </a:prstGeom>
        </p:spPr>
      </p:pic>
    </p:spTree>
    <p:extLst>
      <p:ext uri="{BB962C8B-B14F-4D97-AF65-F5344CB8AC3E}">
        <p14:creationId xmlns:p14="http://schemas.microsoft.com/office/powerpoint/2010/main" val="228696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754326"/>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3" name="Picture 2" descr="Table&#10;&#10;Description automatically generated">
            <a:extLst>
              <a:ext uri="{FF2B5EF4-FFF2-40B4-BE49-F238E27FC236}">
                <a16:creationId xmlns:a16="http://schemas.microsoft.com/office/drawing/2014/main" id="{42EA0150-479A-9A4D-B46B-4EA867D013C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0476" y="181102"/>
            <a:ext cx="5883884" cy="6495796"/>
          </a:xfrm>
          <a:prstGeom prst="rect">
            <a:avLst/>
          </a:prstGeom>
        </p:spPr>
      </p:pic>
    </p:spTree>
    <p:extLst>
      <p:ext uri="{BB962C8B-B14F-4D97-AF65-F5344CB8AC3E}">
        <p14:creationId xmlns:p14="http://schemas.microsoft.com/office/powerpoint/2010/main" val="1372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914802"/>
          </a:xfrm>
          <a:prstGeom prst="rect">
            <a:avLst/>
          </a:prstGeom>
          <a:noFill/>
        </p:spPr>
        <p:txBody>
          <a:bodyPr wrap="square">
            <a:spAutoFit/>
          </a:bodyPr>
          <a:lstStyle/>
          <a:p>
            <a:pPr lvl="0">
              <a:lnSpc>
                <a:spcPct val="120000"/>
              </a:lnSpc>
            </a:pPr>
            <a:r>
              <a:rPr lang="en-US" sz="4800" dirty="0">
                <a:solidFill>
                  <a:srgbClr val="191919"/>
                </a:solidFill>
                <a:latin typeface="Arial"/>
                <a:ea typeface="Arial"/>
                <a:cs typeface="Arial"/>
                <a:sym typeface="Arial"/>
              </a:rPr>
              <a:t>Vegetables</a:t>
            </a:r>
            <a:endParaRPr lang="en-US" sz="48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1</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85344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1895</Words>
  <Application>Microsoft Macintosh PowerPoint</Application>
  <PresentationFormat>Widescreen</PresentationFormat>
  <Paragraphs>310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Colon-Carrion, Nicole - (ncoloncarrion)</dc:creator>
  <cp:lastModifiedBy>Colon-Carrion, Nicole - (ncoloncarrion)</cp:lastModifiedBy>
  <cp:revision>33</cp:revision>
  <dcterms:created xsi:type="dcterms:W3CDTF">2022-01-16T16:03:08Z</dcterms:created>
  <dcterms:modified xsi:type="dcterms:W3CDTF">2022-11-21T21:09:06Z</dcterms:modified>
</cp:coreProperties>
</file>