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57" r:id="rId4"/>
    <p:sldId id="369" r:id="rId5"/>
    <p:sldId id="360" r:id="rId6"/>
    <p:sldId id="361" r:id="rId7"/>
    <p:sldId id="366" r:id="rId8"/>
    <p:sldId id="367" r:id="rId9"/>
    <p:sldId id="368" r:id="rId10"/>
    <p:sldId id="340" r:id="rId11"/>
    <p:sldId id="362" r:id="rId12"/>
    <p:sldId id="342" r:id="rId13"/>
    <p:sldId id="343" r:id="rId14"/>
    <p:sldId id="364" r:id="rId15"/>
    <p:sldId id="3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29"/>
  </p:normalViewPr>
  <p:slideViewPr>
    <p:cSldViewPr snapToGrid="0" snapToObjects="1">
      <p:cViewPr varScale="1">
        <p:scale>
          <a:sx n="100" d="100"/>
          <a:sy n="100" d="100"/>
        </p:scale>
        <p:origin x="7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5DF0-DD62-6E40-8CB7-410903CF5F3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1348D-2B49-0E49-9E81-9FBE2A1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5237-CF0C-7647-91B4-C5CA4BB0A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C5D93-BDDF-1B4C-B097-DA32F06B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089D-610C-9C4A-B2D5-DBDA6D26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DD86-C7BE-7847-8F75-F59FB705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E938C-0652-5B4A-A6E3-BB30C83B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15D2-7C00-2F4D-81DF-1373D23C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44AF6-9908-FB43-BC94-0F9368C64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E18B-79E1-8D4C-BAA3-20A7F976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451B3-0956-F744-A6AB-FA25CC1E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F25F-CF26-8D41-895D-B252578A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D2C64-234E-FF4A-B07E-A0F58D124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BDB83-C373-DF42-BD19-7F103043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138C-07EE-D742-B21C-CB905450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D518-DECE-4845-8655-ED5A5124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0D29-607F-DA42-B387-C5CC58D3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E8F6C87-6185-4DC9-BC9D-D65FF562D8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343400"/>
            <a:ext cx="2514599" cy="2514600"/>
          </a:xfrm>
          <a:custGeom>
            <a:avLst/>
            <a:gdLst>
              <a:gd name="connsiteX0" fmla="*/ 0 w 2514599"/>
              <a:gd name="connsiteY0" fmla="*/ 0 h 2514600"/>
              <a:gd name="connsiteX1" fmla="*/ 2514599 w 2514599"/>
              <a:gd name="connsiteY1" fmla="*/ 0 h 2514600"/>
              <a:gd name="connsiteX2" fmla="*/ 2514599 w 2514599"/>
              <a:gd name="connsiteY2" fmla="*/ 2514600 h 2514600"/>
              <a:gd name="connsiteX3" fmla="*/ 0 w 2514599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600">
                <a:moveTo>
                  <a:pt x="0" y="0"/>
                </a:moveTo>
                <a:lnTo>
                  <a:pt x="2514599" y="0"/>
                </a:lnTo>
                <a:lnTo>
                  <a:pt x="2514599" y="2514600"/>
                </a:lnTo>
                <a:lnTo>
                  <a:pt x="0" y="25146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8015DFE-ACEB-4380-8037-5E68C5E829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56822" y="4343401"/>
            <a:ext cx="2514599" cy="2514599"/>
          </a:xfrm>
          <a:custGeom>
            <a:avLst/>
            <a:gdLst>
              <a:gd name="connsiteX0" fmla="*/ 0 w 2514599"/>
              <a:gd name="connsiteY0" fmla="*/ 0 h 2514599"/>
              <a:gd name="connsiteX1" fmla="*/ 2514599 w 2514599"/>
              <a:gd name="connsiteY1" fmla="*/ 0 h 2514599"/>
              <a:gd name="connsiteX2" fmla="*/ 2514599 w 2514599"/>
              <a:gd name="connsiteY2" fmla="*/ 2514599 h 2514599"/>
              <a:gd name="connsiteX3" fmla="*/ 0 w 2514599"/>
              <a:gd name="connsiteY3" fmla="*/ 2514599 h 25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599">
                <a:moveTo>
                  <a:pt x="0" y="0"/>
                </a:moveTo>
                <a:lnTo>
                  <a:pt x="2514599" y="0"/>
                </a:lnTo>
                <a:lnTo>
                  <a:pt x="2514599" y="2514599"/>
                </a:lnTo>
                <a:lnTo>
                  <a:pt x="0" y="25145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7C4EC4-29DC-4F9B-86B1-71CB658380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3644" y="4343401"/>
            <a:ext cx="2514599" cy="2514599"/>
          </a:xfrm>
          <a:custGeom>
            <a:avLst/>
            <a:gdLst>
              <a:gd name="connsiteX0" fmla="*/ 0 w 2514599"/>
              <a:gd name="connsiteY0" fmla="*/ 0 h 2514599"/>
              <a:gd name="connsiteX1" fmla="*/ 2514599 w 2514599"/>
              <a:gd name="connsiteY1" fmla="*/ 0 h 2514599"/>
              <a:gd name="connsiteX2" fmla="*/ 2514599 w 2514599"/>
              <a:gd name="connsiteY2" fmla="*/ 2514599 h 2514599"/>
              <a:gd name="connsiteX3" fmla="*/ 0 w 2514599"/>
              <a:gd name="connsiteY3" fmla="*/ 2514599 h 25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599">
                <a:moveTo>
                  <a:pt x="0" y="0"/>
                </a:moveTo>
                <a:lnTo>
                  <a:pt x="2514599" y="0"/>
                </a:lnTo>
                <a:lnTo>
                  <a:pt x="2514599" y="2514599"/>
                </a:lnTo>
                <a:lnTo>
                  <a:pt x="0" y="25145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63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A217-C296-D149-BF26-46593069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1B00-D461-4D4C-B18D-77345D8E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F886-A5B0-AE40-8C66-3F1B8BD8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E507-3138-874D-8E79-E9861E1C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A252-FCDD-6046-97AD-12D6073C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8D1A-EA93-7445-A15F-C039E807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F46DC-2132-F04A-ADBC-1887FE3A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A309-F929-5147-B859-C2D7954C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6746-AB5A-C04C-985F-0A8FB722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0559-C922-E940-A579-E1790AF5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A4B7-E750-E845-8E9A-70998534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1E3B-2357-0342-8A21-04F096EA5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DD2C7-053E-C442-9C4D-8BAB1249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66A3-E309-0844-951E-652297A5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5C78-805A-464D-8876-B59542DC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110AA-9EFC-E14C-886D-0DAD9527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42D2-5EA8-3542-91CC-ABD879FB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420B-9BF6-E148-9952-DEF64F57A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B7598-B99D-AF4F-A6C9-3FF8689E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0EC62-925F-624C-AEED-3FD4F9C71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77750-847F-DB44-B8E7-ECE86D54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9BCA2-0859-9A43-8813-75C82B3F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BEEE6-6015-1E4F-9822-2F70C439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EFC1D-38F1-3C45-B831-2C1652FB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305B-52AA-074F-B66E-DF91EDDD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B661A-3D71-F54B-968C-6EB83477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B654C-D274-5947-BC18-D7A8FF3A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787C-3CB1-EB42-A60E-9F2C30D3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9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F91B6-73ED-D042-B0EA-D39F416E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DF4C1-6B90-6843-96F9-F1B98C90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59AA3-CD88-E943-BECB-97611E76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8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28BE-6100-1742-A590-67BBC3B3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2A121-9488-1346-89A5-B2819BD7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A9391-EC22-FD46-8C6D-6034E1AF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E4EE6-CECD-3544-BA6F-CA0D9FBA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C156-BF31-3247-92F2-5777A0F6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367EA-742F-C147-84FD-3552D9A4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9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4FE2-A76A-C44C-86AD-632382DA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E74A5-B558-7D45-B11D-9A4C33035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7D0EA-8F4D-9947-8656-5EBA6E742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4D3A-6B3F-D845-A139-C7EFAB8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8FBE5-212E-504E-9F63-01E90872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D2AB5-E38C-814F-9FF1-A4C95B3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584A6-6B5A-C649-98E6-7B71B0B9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3BB83-F185-2646-827A-61B73861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E18F9-D56C-9F43-81CC-AA8B47755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AD01-D889-C044-B0FA-33C894E49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EA58-762A-B440-9CD7-559B40BE4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untain scenery with tea fields">
            <a:extLst>
              <a:ext uri="{FF2B5EF4-FFF2-40B4-BE49-F238E27FC236}">
                <a16:creationId xmlns:a16="http://schemas.microsoft.com/office/drawing/2014/main" id="{609E9401-F47E-0844-9308-FE42C7CB63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057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E3A254-1806-4B45-8A22-070E2EB74BBF}"/>
              </a:ext>
            </a:extLst>
          </p:cNvPr>
          <p:cNvSpPr txBox="1"/>
          <p:nvPr/>
        </p:nvSpPr>
        <p:spPr>
          <a:xfrm>
            <a:off x="566296" y="5119826"/>
            <a:ext cx="9591870" cy="914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4800" dirty="0">
                <a:solidFill>
                  <a:srgbClr val="191919"/>
                </a:solidFill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0"/>
                  </a:ext>
                </a:extLst>
              </a:rPr>
              <a:t>Resources for Farmers</a:t>
            </a:r>
            <a:endParaRPr lang="en-US" sz="4800" dirty="0"/>
          </a:p>
        </p:txBody>
      </p:sp>
      <p:pic>
        <p:nvPicPr>
          <p:cNvPr id="11" name="Google Shape;89;p1">
            <a:extLst>
              <a:ext uri="{FF2B5EF4-FFF2-40B4-BE49-F238E27FC236}">
                <a16:creationId xmlns:a16="http://schemas.microsoft.com/office/drawing/2014/main" id="{FBB977FD-B79E-554C-8221-AD583DB9F6AE}"/>
              </a:ext>
            </a:extLst>
          </p:cNvPr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3755" y="5155700"/>
            <a:ext cx="2326751" cy="170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28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881640" y="2655302"/>
            <a:ext cx="5642144" cy="389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/>
              <a:t>Provides a newsletter with a wide variety of news and articles about the work carried out in the SEA and other relevant information for the general public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400" dirty="0"/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/>
              <a:t>Each edition focuses on a particular topic</a:t>
            </a:r>
            <a:endParaRPr lang="en-US" sz="24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5750169" y="359765"/>
            <a:ext cx="6611816" cy="1845046"/>
            <a:chOff x="5750169" y="359765"/>
            <a:chExt cx="6611816" cy="18450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5750169" y="598307"/>
              <a:ext cx="6611816" cy="1606504"/>
              <a:chOff x="5482487" y="774348"/>
              <a:chExt cx="6611816" cy="160650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482487" y="1780431"/>
                <a:ext cx="6611816" cy="60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2600" dirty="0">
                    <a:latin typeface="+mj-lt"/>
                  </a:rPr>
                  <a:t>“</a:t>
                </a:r>
                <a:r>
                  <a:rPr lang="en-US" sz="2600" dirty="0" err="1">
                    <a:latin typeface="+mj-lt"/>
                  </a:rPr>
                  <a:t>Revista</a:t>
                </a:r>
                <a:r>
                  <a:rPr lang="en-US" sz="2600" dirty="0">
                    <a:latin typeface="+mj-lt"/>
                  </a:rPr>
                  <a:t> del </a:t>
                </a:r>
                <a:r>
                  <a:rPr lang="en-US" sz="2600" dirty="0" err="1">
                    <a:latin typeface="+mj-lt"/>
                  </a:rPr>
                  <a:t>Servicio</a:t>
                </a:r>
                <a:r>
                  <a:rPr lang="en-US" sz="2600" dirty="0">
                    <a:latin typeface="+mj-lt"/>
                  </a:rPr>
                  <a:t> de </a:t>
                </a:r>
                <a:r>
                  <a:rPr lang="en-US" sz="2600" dirty="0" err="1">
                    <a:latin typeface="+mj-lt"/>
                  </a:rPr>
                  <a:t>Extensión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Agrícola</a:t>
                </a:r>
                <a:r>
                  <a:rPr lang="en-US" sz="2600" dirty="0">
                    <a:latin typeface="+mj-lt"/>
                  </a:rPr>
                  <a:t>”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277708" y="1409076"/>
              <a:ext cx="57743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94AB73E-E8B6-BA49-8693-880D46F079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926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3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881639" y="2655302"/>
            <a:ext cx="5864883" cy="341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latin typeface="+mj-lt"/>
              </a:rPr>
              <a:t>SEA provides diverse educational material for farmers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4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latin typeface="+mj-lt"/>
              </a:rPr>
              <a:t>Including Fact Sheets, Guides, and Manuals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4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latin typeface="+mj-lt"/>
              </a:rPr>
              <a:t>Site: </a:t>
            </a:r>
            <a:r>
              <a:rPr lang="en-US" sz="2000" dirty="0">
                <a:latin typeface="+mj-lt"/>
              </a:rPr>
              <a:t>https://</a:t>
            </a:r>
            <a:r>
              <a:rPr lang="en-US" sz="2000" dirty="0" err="1">
                <a:latin typeface="+mj-lt"/>
              </a:rPr>
              <a:t>www.uprm.edu</a:t>
            </a:r>
            <a:r>
              <a:rPr lang="en-US" sz="2000" dirty="0">
                <a:latin typeface="+mj-lt"/>
              </a:rPr>
              <a:t>/sea/</a:t>
            </a:r>
            <a:r>
              <a:rPr lang="en-US" sz="2000" dirty="0" err="1">
                <a:latin typeface="+mj-lt"/>
              </a:rPr>
              <a:t>publicacion</a:t>
            </a:r>
            <a:r>
              <a:rPr lang="en-US" sz="2000" dirty="0">
                <a:latin typeface="+mj-lt"/>
              </a:rPr>
              <a:t>/a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5750169" y="359765"/>
            <a:ext cx="6611816" cy="1845046"/>
            <a:chOff x="5750169" y="359765"/>
            <a:chExt cx="6611816" cy="18450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5750169" y="598307"/>
              <a:ext cx="6611816" cy="1606504"/>
              <a:chOff x="5482487" y="774348"/>
              <a:chExt cx="6611816" cy="160650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482487" y="1780431"/>
                <a:ext cx="6611816" cy="60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2600" dirty="0">
                    <a:latin typeface="+mj-lt"/>
                  </a:rPr>
                  <a:t>“</a:t>
                </a:r>
                <a:r>
                  <a:rPr lang="en-US" sz="2600" dirty="0" err="1">
                    <a:latin typeface="+mj-lt"/>
                  </a:rPr>
                  <a:t>Revista</a:t>
                </a:r>
                <a:r>
                  <a:rPr lang="en-US" sz="2600" dirty="0">
                    <a:latin typeface="+mj-lt"/>
                  </a:rPr>
                  <a:t> del </a:t>
                </a:r>
                <a:r>
                  <a:rPr lang="en-US" sz="2600" dirty="0" err="1">
                    <a:latin typeface="+mj-lt"/>
                  </a:rPr>
                  <a:t>Servicio</a:t>
                </a:r>
                <a:r>
                  <a:rPr lang="en-US" sz="2600" dirty="0">
                    <a:latin typeface="+mj-lt"/>
                  </a:rPr>
                  <a:t> de </a:t>
                </a:r>
                <a:r>
                  <a:rPr lang="en-US" sz="2600" dirty="0" err="1">
                    <a:latin typeface="+mj-lt"/>
                  </a:rPr>
                  <a:t>Extensión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Agrícola</a:t>
                </a:r>
                <a:r>
                  <a:rPr lang="en-US" sz="2600" dirty="0">
                    <a:latin typeface="+mj-lt"/>
                  </a:rPr>
                  <a:t>”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277708" y="1409076"/>
              <a:ext cx="57743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619C39B-8838-AA45-8B1A-15CFC590E74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877" y="756139"/>
            <a:ext cx="4923692" cy="550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9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207369" y="2567379"/>
            <a:ext cx="5984631" cy="402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cs typeface="Calibri" panose="020F0502020204030204" pitchFamily="34" charset="0"/>
              </a:rPr>
              <a:t>International scientific organization devoted to the study of plant disease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Calibri" panose="020F0502020204030204" pitchFamily="34" charset="0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The education section contains diverse educational material such as: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Calibri" panose="020F0502020204030204" pitchFamily="34" charset="0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	Case studies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	Lab exercise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	Information about pathogens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	Information about diseases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	Webinars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664569" y="359765"/>
            <a:ext cx="5527431" cy="1899589"/>
            <a:chOff x="6664569" y="359765"/>
            <a:chExt cx="5527431" cy="18995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664570" y="598307"/>
              <a:ext cx="5293779" cy="1661047"/>
              <a:chOff x="6396888" y="774348"/>
              <a:chExt cx="5293779" cy="166104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396888" y="1795861"/>
                <a:ext cx="5293779" cy="639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2800" dirty="0">
                    <a:latin typeface="+mj-lt"/>
                  </a:rPr>
                  <a:t>American </a:t>
                </a:r>
                <a:r>
                  <a:rPr lang="en-US" sz="2800" dirty="0" err="1">
                    <a:latin typeface="+mj-lt"/>
                  </a:rPr>
                  <a:t>Phytopathological</a:t>
                </a:r>
                <a:r>
                  <a:rPr lang="en-US" sz="2800" dirty="0">
                    <a:latin typeface="+mj-lt"/>
                  </a:rPr>
                  <a:t> Society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664569" y="1409076"/>
              <a:ext cx="53875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2" descr="APS - Plant Disease Research - WinLAWN Lawn Care Guide">
            <a:extLst>
              <a:ext uri="{FF2B5EF4-FFF2-40B4-BE49-F238E27FC236}">
                <a16:creationId xmlns:a16="http://schemas.microsoft.com/office/drawing/2014/main" id="{F12D1A8C-A4EE-B641-B130-92E873A23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859" y="1108450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5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057487" y="2690472"/>
            <a:ext cx="5642144" cy="206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Access to educational books may be restricted or may have a cost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Please check with the University of Puerto Rico Libraries for free access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277708" y="359765"/>
            <a:ext cx="5914292" cy="2020910"/>
            <a:chOff x="6277708" y="359765"/>
            <a:chExt cx="5914292" cy="20209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278067" y="598307"/>
              <a:ext cx="5347875" cy="1782368"/>
              <a:chOff x="6010385" y="774348"/>
              <a:chExt cx="5347875" cy="178236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010385" y="1875889"/>
                <a:ext cx="4729277" cy="680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32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Books</a:t>
                </a:r>
                <a:endParaRPr lang="en-US" sz="3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277708" y="1409076"/>
              <a:ext cx="57743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47C2B6C-1C8B-3F45-B42F-0DF21BA796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754" y="393072"/>
            <a:ext cx="2313953" cy="31060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A663F8-D62F-234D-A6F1-AAA203FAD89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7916" y="360664"/>
            <a:ext cx="2346068" cy="31210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54D661-DDCE-E349-91FE-D08A7643F6C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549" y="3672423"/>
            <a:ext cx="2306573" cy="29308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7E617A-38F0-9044-8896-1C63CE06C50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2693" y="3708370"/>
            <a:ext cx="2398875" cy="29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654968" y="2526932"/>
            <a:ext cx="6214647" cy="206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</a:rPr>
              <a:t>The University of Puerto Rico Mayaguez counts with a Plant Clinic that provides the community with information regarding plant diseases and management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</a:rPr>
              <a:t>FB Page: “</a:t>
            </a:r>
            <a:r>
              <a:rPr lang="en-US" sz="2000" dirty="0" err="1">
                <a:latin typeface="+mj-lt"/>
              </a:rPr>
              <a:t>Clinica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Enfermedades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Plantas</a:t>
            </a:r>
            <a:r>
              <a:rPr lang="en-US" sz="2000" dirty="0">
                <a:latin typeface="+mj-lt"/>
              </a:rPr>
              <a:t> UPRM”</a:t>
            </a:r>
            <a:endParaRPr lang="id-ID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178393" y="359765"/>
            <a:ext cx="6013607" cy="2015137"/>
            <a:chOff x="6178393" y="359765"/>
            <a:chExt cx="6013607" cy="20151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178393" y="598307"/>
              <a:ext cx="5447549" cy="1776595"/>
              <a:chOff x="5910711" y="774348"/>
              <a:chExt cx="5447549" cy="177659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910711" y="1679871"/>
                <a:ext cx="5301320" cy="871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Plant Clinic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97" y="1409076"/>
              <a:ext cx="56934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3DA59F8-395A-4E4C-ADC9-28672B8668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77" y="139191"/>
            <a:ext cx="5715000" cy="65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0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637383" y="2614855"/>
            <a:ext cx="6214647" cy="206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</a:rPr>
              <a:t>The DRNA counts with useful information about sustainable agriculture, plant diseases, and management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</a:rPr>
              <a:t>Site: </a:t>
            </a:r>
            <a:r>
              <a:rPr lang="en-US" sz="2000" dirty="0" err="1">
                <a:latin typeface="+mj-lt"/>
              </a:rPr>
              <a:t>httpps</a:t>
            </a:r>
            <a:r>
              <a:rPr lang="en-US" sz="2000" dirty="0">
                <a:latin typeface="+mj-lt"/>
              </a:rPr>
              <a:t>://</a:t>
            </a:r>
            <a:r>
              <a:rPr lang="en-US" sz="2000" dirty="0" err="1">
                <a:latin typeface="+mj-lt"/>
              </a:rPr>
              <a:t>www.drna.pr.gov</a:t>
            </a:r>
            <a:r>
              <a:rPr lang="en-US" sz="2000" dirty="0">
                <a:latin typeface="+mj-lt"/>
              </a:rPr>
              <a:t>”</a:t>
            </a:r>
            <a:endParaRPr lang="id-ID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178393" y="359765"/>
            <a:ext cx="6013607" cy="2015137"/>
            <a:chOff x="6178393" y="359765"/>
            <a:chExt cx="6013607" cy="20151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178393" y="598307"/>
              <a:ext cx="5447549" cy="1776595"/>
              <a:chOff x="5910711" y="774348"/>
              <a:chExt cx="5447549" cy="177659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910711" y="1679871"/>
                <a:ext cx="5301320" cy="871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DRNA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97" y="1409076"/>
              <a:ext cx="56934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A215F97-24F0-AF4F-B109-3133E1FC16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417" y="184499"/>
            <a:ext cx="4910076" cy="640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1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70097" y="374756"/>
            <a:ext cx="5726245" cy="1034319"/>
            <a:chOff x="7330189" y="419727"/>
            <a:chExt cx="5726245" cy="10343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39142" y="605649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5684" y="41972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89" y="1454046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DB2560-2E9B-4EF1-89B7-E17849049FA8}"/>
              </a:ext>
            </a:extLst>
          </p:cNvPr>
          <p:cNvSpPr txBox="1"/>
          <p:nvPr/>
        </p:nvSpPr>
        <p:spPr>
          <a:xfrm>
            <a:off x="6167705" y="2903654"/>
            <a:ext cx="5895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latin typeface="+mj-lt"/>
              </a:rPr>
              <a:t>1</a:t>
            </a:r>
            <a:r>
              <a:rPr lang="id-ID" sz="2400" dirty="0">
                <a:ln w="19050">
                  <a:noFill/>
                </a:ln>
                <a:latin typeface="+mj-lt"/>
              </a:rPr>
              <a:t>. </a:t>
            </a:r>
            <a:r>
              <a:rPr lang="en-US" sz="2400" dirty="0">
                <a:ln w="19050">
                  <a:noFill/>
                </a:ln>
                <a:solidFill>
                  <a:srgbClr val="191919"/>
                </a:solidFill>
                <a:latin typeface="+mj-lt"/>
                <a:cs typeface="Arial"/>
                <a:sym typeface="Arial"/>
              </a:rPr>
              <a:t>Explore resources available for </a:t>
            </a:r>
            <a:r>
              <a:rPr lang="en-US" sz="2400">
                <a:ln w="19050">
                  <a:noFill/>
                </a:ln>
                <a:solidFill>
                  <a:srgbClr val="191919"/>
                </a:solidFill>
                <a:latin typeface="+mj-lt"/>
                <a:cs typeface="Arial"/>
                <a:sym typeface="Arial"/>
              </a:rPr>
              <a:t>the farmer’s local </a:t>
            </a:r>
            <a:r>
              <a:rPr lang="en-US" sz="2400" dirty="0">
                <a:ln w="19050">
                  <a:noFill/>
                </a:ln>
                <a:solidFill>
                  <a:srgbClr val="191919"/>
                </a:solidFill>
                <a:latin typeface="+mj-lt"/>
                <a:cs typeface="Arial"/>
                <a:sym typeface="Arial"/>
              </a:rPr>
              <a:t>community in Puerto Rico</a:t>
            </a:r>
            <a:endParaRPr 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4DD-7548-D645-A25D-54CA518B4F36}"/>
              </a:ext>
            </a:extLst>
          </p:cNvPr>
          <p:cNvSpPr txBox="1"/>
          <p:nvPr/>
        </p:nvSpPr>
        <p:spPr>
          <a:xfrm>
            <a:off x="6870966" y="1825094"/>
            <a:ext cx="364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n w="19050">
                  <a:noFill/>
                </a:ln>
                <a:latin typeface="+mj-lt"/>
              </a:rPr>
              <a:t>Goal</a:t>
            </a:r>
            <a:endParaRPr lang="id-ID" sz="4000" b="1" dirty="0">
              <a:ln w="19050">
                <a:noFill/>
              </a:ln>
              <a:latin typeface="+mj-lt"/>
            </a:endParaRPr>
          </a:p>
        </p:txBody>
      </p:sp>
      <p:pic>
        <p:nvPicPr>
          <p:cNvPr id="3" name="Picture 2" descr="Person writing on notebook">
            <a:extLst>
              <a:ext uri="{FF2B5EF4-FFF2-40B4-BE49-F238E27FC236}">
                <a16:creationId xmlns:a16="http://schemas.microsoft.com/office/drawing/2014/main" id="{601489E5-3FEB-D24D-8661-300DCE97A6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710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8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813230" y="2509348"/>
            <a:ext cx="5817990" cy="4061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</a:rPr>
              <a:t>Organization that provided educational services to growers and stakeholders in Puerto Rico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</a:rPr>
              <a:t>Services are available throughout the whole island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Their team is composed of scientist, educators, and leader willing to assist farmers with their everyday needs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Site: </a:t>
            </a:r>
            <a:r>
              <a:rPr lang="en-US" sz="20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uprm.edu</a:t>
            </a:r>
            <a:r>
              <a:rPr lang="en-US" sz="2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/sea</a:t>
            </a:r>
            <a:endParaRPr lang="id-ID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178393" y="359765"/>
            <a:ext cx="6013607" cy="1822712"/>
            <a:chOff x="6178393" y="359765"/>
            <a:chExt cx="6013607" cy="18227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178393" y="598307"/>
              <a:ext cx="5447549" cy="1584170"/>
              <a:chOff x="5910711" y="774348"/>
              <a:chExt cx="5447549" cy="158417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910711" y="1679871"/>
                <a:ext cx="5301320" cy="6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3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Extension Service – UPRM (SEA)</a:t>
                </a:r>
                <a:endParaRPr lang="en-US" sz="3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97" y="1409076"/>
              <a:ext cx="56934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58BDCD2-8F2F-8046-A660-9E636C18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8814" y="0"/>
            <a:ext cx="5655214" cy="68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2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813230" y="2509348"/>
            <a:ext cx="5817990" cy="186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/>
              <a:t>Improve the quality of life of people living in socio-economic vulnerability through participatory action through a process of non-formal education based on scientific research and focused on the aspirations and needs of families and communities</a:t>
            </a:r>
            <a:endParaRPr lang="es-ES_tradnl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178393" y="359765"/>
            <a:ext cx="6013607" cy="1881318"/>
            <a:chOff x="6178393" y="359765"/>
            <a:chExt cx="6013607" cy="18813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178393" y="598307"/>
              <a:ext cx="5447549" cy="1642776"/>
              <a:chOff x="5910711" y="774348"/>
              <a:chExt cx="5447549" cy="164277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910711" y="1679871"/>
                <a:ext cx="5301320" cy="737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s-ES" sz="3300" dirty="0">
                    <a:latin typeface="+mj-lt"/>
                  </a:rPr>
                  <a:t>M</a:t>
                </a:r>
                <a:r>
                  <a:rPr lang="en-US" sz="3300" dirty="0" err="1">
                    <a:latin typeface="+mj-lt"/>
                  </a:rPr>
                  <a:t>i</a:t>
                </a:r>
                <a:r>
                  <a:rPr lang="es-ES" sz="3300" dirty="0" err="1">
                    <a:latin typeface="+mj-lt"/>
                  </a:rPr>
                  <a:t>sion</a:t>
                </a:r>
                <a:r>
                  <a:rPr lang="es-ES" sz="3300" dirty="0">
                    <a:latin typeface="+mj-lt"/>
                  </a:rPr>
                  <a:t> </a:t>
                </a:r>
                <a:r>
                  <a:rPr lang="en-US" sz="3300" dirty="0">
                    <a:latin typeface="+mj-lt"/>
                  </a:rPr>
                  <a:t>SEA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97" y="1409076"/>
              <a:ext cx="56934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58BDCD2-8F2F-8046-A660-9E636C18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8814" y="0"/>
            <a:ext cx="5655214" cy="68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3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9936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995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-312194" y="360022"/>
            <a:ext cx="6892214" cy="795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3600" dirty="0" err="1"/>
              <a:t>Agroenvironmental</a:t>
            </a:r>
            <a:r>
              <a:rPr lang="en-US" sz="3600" dirty="0"/>
              <a:t> Sciences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F0064DA-E15F-204A-B0EA-8C3556DF8E52}"/>
              </a:ext>
            </a:extLst>
          </p:cNvPr>
          <p:cNvPicPr>
            <a:picLocks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122" y="1637494"/>
            <a:ext cx="2044185" cy="12935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89FDA14-9787-CA48-9C0D-E8C39E9E9635}"/>
              </a:ext>
            </a:extLst>
          </p:cNvPr>
          <p:cNvPicPr>
            <a:picLocks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328" y="3313398"/>
            <a:ext cx="2197071" cy="133988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4C71D89-048C-364E-8FFF-ECBB87DD001C}"/>
              </a:ext>
            </a:extLst>
          </p:cNvPr>
          <p:cNvPicPr>
            <a:picLocks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5721" y="5050263"/>
            <a:ext cx="2147826" cy="152771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6567234-0F27-E44F-B876-A365C8D0C347}"/>
              </a:ext>
            </a:extLst>
          </p:cNvPr>
          <p:cNvPicPr>
            <a:picLocks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2092" y="1608083"/>
            <a:ext cx="2049828" cy="13383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BA4588C-3A1F-9245-B96A-D3C46C4CFD5C}"/>
              </a:ext>
            </a:extLst>
          </p:cNvPr>
          <p:cNvPicPr>
            <a:picLocks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8644" y="3274815"/>
            <a:ext cx="1851356" cy="14191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62BAAA1-AD8E-3F45-A015-9AA4E960DA79}"/>
              </a:ext>
            </a:extLst>
          </p:cNvPr>
          <p:cNvPicPr>
            <a:picLocks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7159" y="5201920"/>
            <a:ext cx="1922522" cy="139329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E707EFE-434E-A044-AD22-85FE63F53D26}"/>
              </a:ext>
            </a:extLst>
          </p:cNvPr>
          <p:cNvPicPr>
            <a:picLocks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735" y="1707429"/>
            <a:ext cx="2173746" cy="12389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96E96C7-067F-B04A-9A8E-3713BD15E152}"/>
              </a:ext>
            </a:extLst>
          </p:cNvPr>
          <p:cNvPicPr>
            <a:picLocks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84433" y="3312160"/>
            <a:ext cx="2262288" cy="13628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CD9801-F5EF-EC4E-B4D4-340D7DCB6EE3}"/>
              </a:ext>
            </a:extLst>
          </p:cNvPr>
          <p:cNvPicPr>
            <a:picLocks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8437" y="5225535"/>
            <a:ext cx="1995403" cy="148006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99D267-1C73-B54B-B7C4-72D007A8609B}"/>
              </a:ext>
            </a:extLst>
          </p:cNvPr>
          <p:cNvCxnSpPr/>
          <p:nvPr/>
        </p:nvCxnSpPr>
        <p:spPr>
          <a:xfrm>
            <a:off x="996564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4BC80319-D32A-6847-BFD5-EE8E167FF928}"/>
              </a:ext>
            </a:extLst>
          </p:cNvPr>
          <p:cNvPicPr>
            <a:picLocks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8640" y="1727199"/>
            <a:ext cx="1645920" cy="123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8040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8050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-312194" y="360022"/>
            <a:ext cx="6892214" cy="795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3600" dirty="0"/>
              <a:t>Agricultural Education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5CC61F95-1FE4-E841-8607-7B41857E7D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4200" y="1617785"/>
            <a:ext cx="2246161" cy="13012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146518-4508-AF49-BD3D-ED9C2E6E7C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85340" y="1635369"/>
            <a:ext cx="1916722" cy="141131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DBD9D8B-F7C3-A74C-ACAE-5C62402C57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137" y="4994032"/>
            <a:ext cx="2104293" cy="169094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970501-F396-0442-BAEE-714E211AE5F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2479" y="3253154"/>
            <a:ext cx="2263644" cy="145952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CBD83BE-F431-C244-B5C7-30A9DBEDABC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079" y="3288324"/>
            <a:ext cx="2221521" cy="142984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376F43B-E0C3-7D41-A12B-69AA69BBEE5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8338" y="5029200"/>
            <a:ext cx="2368062" cy="16763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60D38DA-7039-104C-A93C-9B53495FC4D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48" y="1688123"/>
            <a:ext cx="2487331" cy="12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2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8040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8050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-312194" y="406286"/>
            <a:ext cx="7566434" cy="65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2900" dirty="0"/>
              <a:t>Agricultural Economics and Rural Sociology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CF554C-6E01-5E47-A2A3-D1637E04A3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221" y="3175827"/>
            <a:ext cx="2559467" cy="1557180"/>
          </a:xfrm>
          <a:prstGeom prst="rect">
            <a:avLst/>
          </a:prstGeo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7895AAC-7739-2443-B9F2-6AB7FC22B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4948" y="1573969"/>
            <a:ext cx="2393274" cy="1493031"/>
          </a:xfrm>
          <a:prstGeom prst="rect">
            <a:avLst/>
          </a:prstGeom>
        </p:spPr>
      </p:pic>
      <p:pic>
        <p:nvPicPr>
          <p:cNvPr id="23" name="Picture 2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FBA6F9A-CAA8-4C41-925D-64A2ECC89B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331" y="1622991"/>
            <a:ext cx="2504364" cy="1414263"/>
          </a:xfrm>
          <a:prstGeom prst="rect">
            <a:avLst/>
          </a:prstGeom>
        </p:spPr>
      </p:pic>
      <p:pic>
        <p:nvPicPr>
          <p:cNvPr id="24" name="Picture 2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249F8F7-24E7-AF4F-AA21-B4D01EB0642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721" y="1619221"/>
            <a:ext cx="2532600" cy="1415737"/>
          </a:xfrm>
          <a:prstGeom prst="rect">
            <a:avLst/>
          </a:prstGeom>
        </p:spPr>
      </p:pic>
      <p:pic>
        <p:nvPicPr>
          <p:cNvPr id="28" name="Picture 2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E3EE38-71D7-8349-AD6A-1CD4B4F5A3D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4352" y="3255196"/>
            <a:ext cx="2348991" cy="1386903"/>
          </a:xfrm>
          <a:prstGeom prst="rect">
            <a:avLst/>
          </a:prstGeom>
        </p:spPr>
      </p:pic>
      <p:pic>
        <p:nvPicPr>
          <p:cNvPr id="29" name="Picture 2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2A5B48-BB59-BF4C-9228-DD14BCAE410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8294" y="3188990"/>
            <a:ext cx="2507990" cy="145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0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8040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8050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-312194" y="406286"/>
            <a:ext cx="7566434" cy="65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2900" dirty="0"/>
              <a:t>Animal Sciences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D6AFF3-824C-2B42-B225-2BED0F9E0B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3583" y="1568021"/>
            <a:ext cx="2356406" cy="1246772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592D7C-4CDA-844A-8E84-63124D534AA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885" y="3207663"/>
            <a:ext cx="2357046" cy="1566653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100ADB-2B12-744D-81BA-CC61B6676E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2758" y="1495385"/>
            <a:ext cx="2522404" cy="1471602"/>
          </a:xfrm>
          <a:prstGeom prst="rect">
            <a:avLst/>
          </a:prstGeom>
        </p:spPr>
      </p:pic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74AE28-1F7C-7644-A906-F1B76B0E7BB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340" y="1495384"/>
            <a:ext cx="2522403" cy="14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2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8040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8050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-312194" y="406286"/>
            <a:ext cx="7566434" cy="65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2900" dirty="0"/>
              <a:t>Agricultural Engineering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Graphical user interface, application, Word, Teams&#10;&#10;Description automatically generated">
            <a:extLst>
              <a:ext uri="{FF2B5EF4-FFF2-40B4-BE49-F238E27FC236}">
                <a16:creationId xmlns:a16="http://schemas.microsoft.com/office/drawing/2014/main" id="{2FB05651-33FC-9740-8D20-468C6609B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208" y="1573969"/>
            <a:ext cx="2359085" cy="1438652"/>
          </a:xfrm>
          <a:prstGeom prst="rect">
            <a:avLst/>
          </a:prstGeom>
        </p:spPr>
      </p:pic>
      <p:pic>
        <p:nvPicPr>
          <p:cNvPr id="19" name="Picture 18" descr="Graphical user interface, application, Word, Teams&#10;&#10;Description automatically generated">
            <a:extLst>
              <a:ext uri="{FF2B5EF4-FFF2-40B4-BE49-F238E27FC236}">
                <a16:creationId xmlns:a16="http://schemas.microsoft.com/office/drawing/2014/main" id="{AB96F9B7-B0BE-3342-BDB6-A07971BBE9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6846" y="1569820"/>
            <a:ext cx="2116839" cy="148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7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412</Words>
  <Application>Microsoft Macintosh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Colon-Carrion, Nicole - (ncoloncarrion)</dc:creator>
  <cp:lastModifiedBy>Colon-Carrion, Nicole - (ncoloncarrion)</cp:lastModifiedBy>
  <cp:revision>33</cp:revision>
  <dcterms:created xsi:type="dcterms:W3CDTF">2022-01-16T16:03:08Z</dcterms:created>
  <dcterms:modified xsi:type="dcterms:W3CDTF">2022-11-21T21:08:22Z</dcterms:modified>
</cp:coreProperties>
</file>