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8" r:id="rId3"/>
    <p:sldId id="257" r:id="rId4"/>
    <p:sldId id="357" r:id="rId5"/>
    <p:sldId id="358" r:id="rId6"/>
    <p:sldId id="279" r:id="rId7"/>
    <p:sldId id="340" r:id="rId8"/>
    <p:sldId id="341" r:id="rId9"/>
    <p:sldId id="359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2" r:id="rId20"/>
    <p:sldId id="353" r:id="rId21"/>
    <p:sldId id="354" r:id="rId22"/>
    <p:sldId id="355" r:id="rId23"/>
    <p:sldId id="356" r:id="rId24"/>
    <p:sldId id="339" r:id="rId25"/>
    <p:sldId id="3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29"/>
  </p:normalViewPr>
  <p:slideViewPr>
    <p:cSldViewPr snapToGrid="0" snapToObjects="1">
      <p:cViewPr varScale="1">
        <p:scale>
          <a:sx n="106" d="100"/>
          <a:sy n="106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5DF0-DD62-6E40-8CB7-410903CF5F3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1348D-2B49-0E49-9E81-9FBE2A1D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5237-CF0C-7647-91B4-C5CA4BB0A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C5D93-BDDF-1B4C-B097-DA32F06B5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5089D-610C-9C4A-B2D5-DBDA6D26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4DD86-C7BE-7847-8F75-F59FB705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E938C-0652-5B4A-A6E3-BB30C83B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0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15D2-7C00-2F4D-81DF-1373D23C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44AF6-9908-FB43-BC94-0F9368C64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6E18B-79E1-8D4C-BAA3-20A7F976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451B3-0956-F744-A6AB-FA25CC1E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BF25F-CF26-8D41-895D-B252578A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1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D2C64-234E-FF4A-B07E-A0F58D124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BDB83-C373-DF42-BD19-7F103043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C138C-07EE-D742-B21C-CB905450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8D518-DECE-4845-8655-ED5A5124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0D29-607F-DA42-B387-C5CC58D3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5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E8F6C87-6185-4DC9-BC9D-D65FF562D8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343400"/>
            <a:ext cx="2514599" cy="2514600"/>
          </a:xfrm>
          <a:custGeom>
            <a:avLst/>
            <a:gdLst>
              <a:gd name="connsiteX0" fmla="*/ 0 w 2514599"/>
              <a:gd name="connsiteY0" fmla="*/ 0 h 2514600"/>
              <a:gd name="connsiteX1" fmla="*/ 2514599 w 2514599"/>
              <a:gd name="connsiteY1" fmla="*/ 0 h 2514600"/>
              <a:gd name="connsiteX2" fmla="*/ 2514599 w 2514599"/>
              <a:gd name="connsiteY2" fmla="*/ 2514600 h 2514600"/>
              <a:gd name="connsiteX3" fmla="*/ 0 w 2514599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600">
                <a:moveTo>
                  <a:pt x="0" y="0"/>
                </a:moveTo>
                <a:lnTo>
                  <a:pt x="2514599" y="0"/>
                </a:lnTo>
                <a:lnTo>
                  <a:pt x="2514599" y="2514600"/>
                </a:lnTo>
                <a:lnTo>
                  <a:pt x="0" y="25146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8015DFE-ACEB-4380-8037-5E68C5E829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56822" y="4343401"/>
            <a:ext cx="2514599" cy="2514599"/>
          </a:xfrm>
          <a:custGeom>
            <a:avLst/>
            <a:gdLst>
              <a:gd name="connsiteX0" fmla="*/ 0 w 2514599"/>
              <a:gd name="connsiteY0" fmla="*/ 0 h 2514599"/>
              <a:gd name="connsiteX1" fmla="*/ 2514599 w 2514599"/>
              <a:gd name="connsiteY1" fmla="*/ 0 h 2514599"/>
              <a:gd name="connsiteX2" fmla="*/ 2514599 w 2514599"/>
              <a:gd name="connsiteY2" fmla="*/ 2514599 h 2514599"/>
              <a:gd name="connsiteX3" fmla="*/ 0 w 2514599"/>
              <a:gd name="connsiteY3" fmla="*/ 2514599 h 251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599">
                <a:moveTo>
                  <a:pt x="0" y="0"/>
                </a:moveTo>
                <a:lnTo>
                  <a:pt x="2514599" y="0"/>
                </a:lnTo>
                <a:lnTo>
                  <a:pt x="2514599" y="2514599"/>
                </a:lnTo>
                <a:lnTo>
                  <a:pt x="0" y="25145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7C4EC4-29DC-4F9B-86B1-71CB658380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3644" y="4343401"/>
            <a:ext cx="2514599" cy="2514599"/>
          </a:xfrm>
          <a:custGeom>
            <a:avLst/>
            <a:gdLst>
              <a:gd name="connsiteX0" fmla="*/ 0 w 2514599"/>
              <a:gd name="connsiteY0" fmla="*/ 0 h 2514599"/>
              <a:gd name="connsiteX1" fmla="*/ 2514599 w 2514599"/>
              <a:gd name="connsiteY1" fmla="*/ 0 h 2514599"/>
              <a:gd name="connsiteX2" fmla="*/ 2514599 w 2514599"/>
              <a:gd name="connsiteY2" fmla="*/ 2514599 h 2514599"/>
              <a:gd name="connsiteX3" fmla="*/ 0 w 2514599"/>
              <a:gd name="connsiteY3" fmla="*/ 2514599 h 251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599">
                <a:moveTo>
                  <a:pt x="0" y="0"/>
                </a:moveTo>
                <a:lnTo>
                  <a:pt x="2514599" y="0"/>
                </a:lnTo>
                <a:lnTo>
                  <a:pt x="2514599" y="2514599"/>
                </a:lnTo>
                <a:lnTo>
                  <a:pt x="0" y="25145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632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A217-C296-D149-BF26-46593069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1B00-D461-4D4C-B18D-77345D8E3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FF886-A5B0-AE40-8C66-3F1B8BD8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E507-3138-874D-8E79-E9861E1C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CA252-FCDD-6046-97AD-12D6073C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0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8D1A-EA93-7445-A15F-C039E807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F46DC-2132-F04A-ADBC-1887FE3A0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A309-F929-5147-B859-C2D7954C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06746-AB5A-C04C-985F-0A8FB722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0559-C922-E940-A579-E1790AF5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A4B7-E750-E845-8E9A-70998534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1E3B-2357-0342-8A21-04F096EA5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DD2C7-053E-C442-9C4D-8BAB1249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66A3-E309-0844-951E-652297A5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85C78-805A-464D-8876-B59542DC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110AA-9EFC-E14C-886D-0DAD9527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3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42D2-5EA8-3542-91CC-ABD879FB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420B-9BF6-E148-9952-DEF64F57A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B7598-B99D-AF4F-A6C9-3FF8689E9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0EC62-925F-624C-AEED-3FD4F9C71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77750-847F-DB44-B8E7-ECE86D54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9BCA2-0859-9A43-8813-75C82B3F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BEEE6-6015-1E4F-9822-2F70C439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EFC1D-38F1-3C45-B831-2C1652FB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305B-52AA-074F-B66E-DF91EDDD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B661A-3D71-F54B-968C-6EB83477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B654C-D274-5947-BC18-D7A8FF3A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3787C-3CB1-EB42-A60E-9F2C30D3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9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F91B6-73ED-D042-B0EA-D39F416E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DF4C1-6B90-6843-96F9-F1B98C90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59AA3-CD88-E943-BECB-97611E76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8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28BE-6100-1742-A590-67BBC3B3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2A121-9488-1346-89A5-B2819BD7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A9391-EC22-FD46-8C6D-6034E1AF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E4EE6-CECD-3544-BA6F-CA0D9FBA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6C156-BF31-3247-92F2-5777A0F6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367EA-742F-C147-84FD-3552D9A4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9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4FE2-A76A-C44C-86AD-632382DA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E74A5-B558-7D45-B11D-9A4C33035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7D0EA-8F4D-9947-8656-5EBA6E742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24D3A-6B3F-D845-A139-C7EFAB85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8FBE5-212E-504E-9F63-01E90872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D2AB5-E38C-814F-9FF1-A4C95B3B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584A6-6B5A-C649-98E6-7B71B0B9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3BB83-F185-2646-827A-61B738612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E18F9-D56C-9F43-81CC-AA8B47755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AD01-D889-C044-B0FA-33C894E49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EA58-762A-B440-9CD7-559B40BE4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4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wikipedia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ountain scenery with tea fields">
            <a:extLst>
              <a:ext uri="{FF2B5EF4-FFF2-40B4-BE49-F238E27FC236}">
                <a16:creationId xmlns:a16="http://schemas.microsoft.com/office/drawing/2014/main" id="{609E9401-F47E-0844-9308-FE42C7CB63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057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E3A254-1806-4B45-8A22-070E2EB74BBF}"/>
              </a:ext>
            </a:extLst>
          </p:cNvPr>
          <p:cNvSpPr txBox="1"/>
          <p:nvPr/>
        </p:nvSpPr>
        <p:spPr>
          <a:xfrm>
            <a:off x="566296" y="5119826"/>
            <a:ext cx="9591870" cy="914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4800" dirty="0">
                <a:solidFill>
                  <a:srgbClr val="191919"/>
                </a:solidFill>
                <a:ea typeface="Arial"/>
                <a:cs typeface="Arial"/>
                <a:sym typeface="Arial"/>
              </a:rPr>
              <a:t>Control Practices</a:t>
            </a:r>
            <a:endParaRPr lang="en-US" sz="4800" dirty="0"/>
          </a:p>
        </p:txBody>
      </p:sp>
      <p:sp>
        <p:nvSpPr>
          <p:cNvPr id="10" name="Google Shape;88;p1">
            <a:extLst>
              <a:ext uri="{FF2B5EF4-FFF2-40B4-BE49-F238E27FC236}">
                <a16:creationId xmlns:a16="http://schemas.microsoft.com/office/drawing/2014/main" id="{996CC7DB-362F-8942-8FBA-182762742F6D}"/>
              </a:ext>
            </a:extLst>
          </p:cNvPr>
          <p:cNvSpPr txBox="1"/>
          <p:nvPr/>
        </p:nvSpPr>
        <p:spPr>
          <a:xfrm>
            <a:off x="719079" y="6058007"/>
            <a:ext cx="87162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Created by: </a:t>
            </a:r>
            <a:r>
              <a:rPr lang="en-US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Nicole Colón-</a:t>
            </a:r>
            <a:r>
              <a:rPr lang="en-US" dirty="0" err="1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Carrión</a:t>
            </a:r>
            <a:endParaRPr lang="en-US" dirty="0">
              <a:solidFill>
                <a:srgbClr val="191919"/>
              </a:solidFill>
              <a:latin typeface="+mj-l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Revised by: </a:t>
            </a:r>
            <a:r>
              <a:rPr lang="en-US" b="0" i="0" u="none" strike="noStrike" cap="none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Sof</a:t>
            </a:r>
            <a:r>
              <a:rPr lang="en-US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í</a:t>
            </a:r>
            <a:r>
              <a:rPr lang="en-US" b="0" i="0" u="none" strike="noStrike" cap="none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a </a:t>
            </a:r>
            <a:r>
              <a:rPr lang="en-US" b="0" i="0" u="none" strike="noStrike" cap="none" dirty="0" err="1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Macchiavelli</a:t>
            </a:r>
            <a:r>
              <a:rPr lang="en-US" dirty="0" err="1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-Girón</a:t>
            </a:r>
            <a:r>
              <a:rPr lang="en-US" b="0" i="0" u="none" strike="noStrike" cap="none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 </a:t>
            </a:r>
            <a:endParaRPr b="0" i="0" u="none" strike="noStrike" cap="none" dirty="0">
              <a:solidFill>
                <a:srgbClr val="191919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pic>
        <p:nvPicPr>
          <p:cNvPr id="11" name="Google Shape;89;p1">
            <a:extLst>
              <a:ext uri="{FF2B5EF4-FFF2-40B4-BE49-F238E27FC236}">
                <a16:creationId xmlns:a16="http://schemas.microsoft.com/office/drawing/2014/main" id="{FBB977FD-B79E-554C-8221-AD583DB9F6AE}"/>
              </a:ext>
            </a:extLst>
          </p:cNvPr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3755" y="5155700"/>
            <a:ext cx="2326751" cy="170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928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97041"/>
            <a:ext cx="5642144" cy="326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Regulatory control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 are practices that exclude a pathogen from a host or a geographical area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Prevent import or spread of pathogens into absent areas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The logistic behind this practice is based on the disease triangle (no pathogen = no disease)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923125"/>
            <a:chOff x="7015396" y="359765"/>
            <a:chExt cx="5176604" cy="19231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684583"/>
              <a:chOff x="6786260" y="774348"/>
              <a:chExt cx="4572000" cy="168458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084841" y="1584846"/>
                <a:ext cx="4113456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Regulatory Control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Scientist examining plants in laboratory">
            <a:extLst>
              <a:ext uri="{FF2B5EF4-FFF2-40B4-BE49-F238E27FC236}">
                <a16:creationId xmlns:a16="http://schemas.microsoft.com/office/drawing/2014/main" id="{1B9BCB3C-2E0F-6249-B5B7-D60D280081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6699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97041"/>
            <a:ext cx="5642144" cy="326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Plant Quarantine Act 1912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Restricts the entry or passage of plants, plant products, soil, or other agricultural material to the US from foreign countries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Plant material is grown and tested to ensure disease-free plants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897818"/>
            <a:chOff x="7015396" y="359765"/>
            <a:chExt cx="5176604" cy="18978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16621" y="598307"/>
              <a:ext cx="4729277" cy="1659276"/>
              <a:chOff x="6748939" y="774348"/>
              <a:chExt cx="4729277" cy="165927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748939" y="1752797"/>
                <a:ext cx="4729277" cy="680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32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Quarantine &amp; Inspection</a:t>
                </a:r>
                <a:endParaRPr lang="en-US" sz="32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Scientist examining plants in laboratory">
            <a:extLst>
              <a:ext uri="{FF2B5EF4-FFF2-40B4-BE49-F238E27FC236}">
                <a16:creationId xmlns:a16="http://schemas.microsoft.com/office/drawing/2014/main" id="{1B9BCB3C-2E0F-6249-B5B7-D60D280081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6699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97041"/>
            <a:ext cx="5642144" cy="326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Voluntary or compulsory inspections to ensure disease-free plants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Grower or seller submits material to the state's regulatory agency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Material is subjected to a series of tests. If no pathogen is detected, a certificate is provided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894549"/>
            <a:chOff x="7015396" y="359765"/>
            <a:chExt cx="5176604" cy="189454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16621" y="598307"/>
              <a:ext cx="4729277" cy="1656007"/>
              <a:chOff x="6748939" y="774348"/>
              <a:chExt cx="4729277" cy="165600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748939" y="1752797"/>
                <a:ext cx="4729277" cy="67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32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Crop Certification</a:t>
                </a:r>
                <a:endParaRPr lang="en-US" sz="32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Scientist examining plants in laboratory">
            <a:extLst>
              <a:ext uri="{FF2B5EF4-FFF2-40B4-BE49-F238E27FC236}">
                <a16:creationId xmlns:a16="http://schemas.microsoft.com/office/drawing/2014/main" id="{1B9BCB3C-2E0F-6249-B5B7-D60D280081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6699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97041"/>
            <a:ext cx="5642144" cy="366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Cultural control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are practices that help the plant avoid contact with a pathogen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Some of them creates unfavorable environmental conditions for the pathogen or vectors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The logistic behind this practice is based on the disease triangle 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923125"/>
            <a:chOff x="7015396" y="359765"/>
            <a:chExt cx="5176604" cy="19231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684583"/>
              <a:chOff x="6786260" y="774348"/>
              <a:chExt cx="4572000" cy="168458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084841" y="1584846"/>
                <a:ext cx="4113456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Cultural Control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Picture 3" descr="Rice saplings">
            <a:extLst>
              <a:ext uri="{FF2B5EF4-FFF2-40B4-BE49-F238E27FC236}">
                <a16:creationId xmlns:a16="http://schemas.microsoft.com/office/drawing/2014/main" id="{BB3BC45C-DCC0-CE45-B702-2CF54DC724B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6811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277533"/>
            <a:ext cx="5642144" cy="44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Many of these control practices depends on the grower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Some of them include: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Crop rotation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Tillage farming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Selecting proper plant dates and sites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Maintaining distance between the fields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Growing material tested for diseases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Removal of infected plants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Use of traps </a:t>
            </a:r>
            <a:endParaRPr lang="id-ID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867141"/>
            <a:chOff x="7015396" y="359765"/>
            <a:chExt cx="5176604" cy="18671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628599"/>
              <a:chOff x="6786260" y="774348"/>
              <a:chExt cx="4572000" cy="162859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047518" y="1528862"/>
                <a:ext cx="4113456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Cultural Control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Picture 3" descr="Rice saplings">
            <a:extLst>
              <a:ext uri="{FF2B5EF4-FFF2-40B4-BE49-F238E27FC236}">
                <a16:creationId xmlns:a16="http://schemas.microsoft.com/office/drawing/2014/main" id="{BB3BC45C-DCC0-CE45-B702-2CF54DC724B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6811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4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277533"/>
            <a:ext cx="5642144" cy="365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Crop rotation </a:t>
            </a: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is a process of growing plant species that are not susceptible to the pathogen across a sequence of growing seasons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Benefits: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Improves soil quality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Prevent nutrient depletion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Prevents built up of disease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	Improves production</a:t>
            </a:r>
            <a:endParaRPr lang="id-ID" sz="2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817000"/>
            <a:chOff x="7015396" y="359765"/>
            <a:chExt cx="5176604" cy="1817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578458"/>
              <a:chOff x="6786260" y="774348"/>
              <a:chExt cx="4572000" cy="157845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047518" y="1528862"/>
                <a:ext cx="4113456" cy="823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Crop Rotation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Bird's eye view of a person's hand planting">
            <a:extLst>
              <a:ext uri="{FF2B5EF4-FFF2-40B4-BE49-F238E27FC236}">
                <a16:creationId xmlns:a16="http://schemas.microsoft.com/office/drawing/2014/main" id="{4BA2DFF4-D049-5B48-B616-A0404429F7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755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1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755129" y="2296194"/>
            <a:ext cx="5642144" cy="438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Tillage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is a process where the soil structure and properties are manipulated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Main goal: prepare the soil for seed planting and germination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Benefits: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Kills weeds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Manage crop residue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Destroy pathogen debris or inoculum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Reduce soil erosion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Improves soil health</a:t>
            </a:r>
            <a:endParaRPr lang="id-ID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817000"/>
            <a:chOff x="7015396" y="359765"/>
            <a:chExt cx="5176604" cy="1817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578458"/>
              <a:chOff x="6786260" y="774348"/>
              <a:chExt cx="4572000" cy="157845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047518" y="1528862"/>
                <a:ext cx="4113456" cy="823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Tillage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Bird's eye view of a person's hand planting">
            <a:extLst>
              <a:ext uri="{FF2B5EF4-FFF2-40B4-BE49-F238E27FC236}">
                <a16:creationId xmlns:a16="http://schemas.microsoft.com/office/drawing/2014/main" id="{4BA2DFF4-D049-5B48-B616-A0404429F7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755363" cy="6858000"/>
          </a:xfrm>
          <a:prstGeom prst="rect">
            <a:avLst/>
          </a:prstGeom>
        </p:spPr>
      </p:pic>
      <p:pic>
        <p:nvPicPr>
          <p:cNvPr id="6" name="Picture 5" descr="Top view of a tractor on a farm">
            <a:extLst>
              <a:ext uri="{FF2B5EF4-FFF2-40B4-BE49-F238E27FC236}">
                <a16:creationId xmlns:a16="http://schemas.microsoft.com/office/drawing/2014/main" id="{8291AAF3-17E0-2341-A4BA-5076B063C2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8335"/>
            <a:ext cx="6798907" cy="684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16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73595"/>
            <a:ext cx="5642144" cy="438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Physical control 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are practices that protect plants from inoculum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Physical practices depend on physical factors (heat/cold)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Some of them include: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Soil solarization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Radiation treatments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Hot-water treatments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Hot-air treatments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Refrigeration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979298" y="359765"/>
            <a:ext cx="5212702" cy="1923125"/>
            <a:chOff x="6979298" y="359765"/>
            <a:chExt cx="5212702" cy="19231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979298" y="598307"/>
              <a:ext cx="4646644" cy="1684583"/>
              <a:chOff x="6711616" y="774348"/>
              <a:chExt cx="4646644" cy="168458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711616" y="1584846"/>
                <a:ext cx="4113456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>
                  <a:lnSpc>
                    <a:spcPct val="140006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Physical Control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" name="Picture 29" descr="Person planting rice">
            <a:extLst>
              <a:ext uri="{FF2B5EF4-FFF2-40B4-BE49-F238E27FC236}">
                <a16:creationId xmlns:a16="http://schemas.microsoft.com/office/drawing/2014/main" id="{D424290F-9A76-6042-A337-F91ECBECC4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792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501467"/>
            <a:ext cx="5642144" cy="269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Soil solarization </a:t>
            </a: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is a process that uses energy from the sun to eradicate the inoculum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200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Soil is covered with plastic traps that increase soil temperature and inactivate soil pathogens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817000"/>
            <a:chOff x="7015396" y="359765"/>
            <a:chExt cx="5176604" cy="1817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578458"/>
              <a:chOff x="6786260" y="774348"/>
              <a:chExt cx="4572000" cy="157845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047518" y="1528862"/>
                <a:ext cx="4113456" cy="823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0"/>
                      </a:ext>
                    </a:extLst>
                  </a:rPr>
                  <a:t>Soil</a:t>
                </a: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 Solarization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" name="Picture 27" descr="Fishponds">
            <a:extLst>
              <a:ext uri="{FF2B5EF4-FFF2-40B4-BE49-F238E27FC236}">
                <a16:creationId xmlns:a16="http://schemas.microsoft.com/office/drawing/2014/main" id="{EB52FBED-6DA4-CB4D-871C-A54849DAB8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755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9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501467"/>
            <a:ext cx="5642144" cy="366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Hot-water treatment 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is a process where dormant plant organs are treated in hot water to kill pathogens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Dormant plant organs are known to withstand higher temperatures 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Commonly used for seeds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Selection of temperatures must be based on the pathogens capacity to withstand those conditions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952703"/>
            <a:chOff x="7015396" y="359765"/>
            <a:chExt cx="5176604" cy="19527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714161"/>
              <a:chOff x="6786260" y="774348"/>
              <a:chExt cx="4572000" cy="17141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860907" y="1734135"/>
                <a:ext cx="4393374" cy="754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36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Hot-water Treatments</a:t>
                </a:r>
                <a:endParaRPr lang="en-US" sz="36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Machine planting rice">
            <a:extLst>
              <a:ext uri="{FF2B5EF4-FFF2-40B4-BE49-F238E27FC236}">
                <a16:creationId xmlns:a16="http://schemas.microsoft.com/office/drawing/2014/main" id="{958FBABF-1877-FB45-ABB7-267AD63393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662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7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1D15D3F-D8BB-B84E-A594-6D83D7E7109F}"/>
              </a:ext>
            </a:extLst>
          </p:cNvPr>
          <p:cNvGrpSpPr/>
          <p:nvPr/>
        </p:nvGrpSpPr>
        <p:grpSpPr>
          <a:xfrm>
            <a:off x="6070097" y="374756"/>
            <a:ext cx="5726245" cy="1034319"/>
            <a:chOff x="7330189" y="419727"/>
            <a:chExt cx="5726245" cy="10343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87B875-412F-0D46-B8C9-57EB8755A53D}"/>
                </a:ext>
              </a:extLst>
            </p:cNvPr>
            <p:cNvSpPr txBox="1"/>
            <p:nvPr/>
          </p:nvSpPr>
          <p:spPr>
            <a:xfrm>
              <a:off x="7639142" y="605649"/>
              <a:ext cx="4562851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7" name="Google Shape;89;p1">
              <a:extLst>
                <a:ext uri="{FF2B5EF4-FFF2-40B4-BE49-F238E27FC236}">
                  <a16:creationId xmlns:a16="http://schemas.microsoft.com/office/drawing/2014/main" id="{87C6D30E-22C6-C346-9B0C-5865E8585099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45684" y="419727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B2991C-345B-004B-ABDA-3C6961FD4146}"/>
                </a:ext>
              </a:extLst>
            </p:cNvPr>
            <p:cNvCxnSpPr>
              <a:cxnSpLocks/>
            </p:cNvCxnSpPr>
            <p:nvPr/>
          </p:nvCxnSpPr>
          <p:spPr>
            <a:xfrm>
              <a:off x="7330189" y="1454046"/>
              <a:ext cx="57262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DB2560-2E9B-4EF1-89B7-E17849049FA8}"/>
              </a:ext>
            </a:extLst>
          </p:cNvPr>
          <p:cNvSpPr txBox="1"/>
          <p:nvPr/>
        </p:nvSpPr>
        <p:spPr>
          <a:xfrm>
            <a:off x="6167705" y="2903654"/>
            <a:ext cx="5895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19050">
                  <a:noFill/>
                </a:ln>
                <a:latin typeface="+mj-lt"/>
              </a:rPr>
              <a:t>1</a:t>
            </a:r>
            <a:r>
              <a:rPr lang="id-ID" sz="2400" dirty="0">
                <a:ln w="19050">
                  <a:noFill/>
                </a:ln>
                <a:latin typeface="+mj-lt"/>
              </a:rPr>
              <a:t>. </a:t>
            </a:r>
            <a:r>
              <a:rPr lang="en-US" sz="2400" dirty="0">
                <a:ln w="19050">
                  <a:noFill/>
                </a:ln>
                <a:solidFill>
                  <a:srgbClr val="191919"/>
                </a:solidFill>
                <a:latin typeface="+mj-lt"/>
                <a:cs typeface="Arial"/>
                <a:sym typeface="Arial"/>
              </a:rPr>
              <a:t>Discuss approaches for the control of plant diseases</a:t>
            </a:r>
            <a:endParaRPr lang="en-US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05917-A899-C241-A3BE-87A4DD5B1771}"/>
              </a:ext>
            </a:extLst>
          </p:cNvPr>
          <p:cNvSpPr txBox="1"/>
          <p:nvPr/>
        </p:nvSpPr>
        <p:spPr>
          <a:xfrm>
            <a:off x="6155982" y="4008255"/>
            <a:ext cx="589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19050">
                  <a:noFill/>
                </a:ln>
                <a:latin typeface="+mj-lt"/>
              </a:rPr>
              <a:t>2</a:t>
            </a:r>
            <a:r>
              <a:rPr lang="id-ID" sz="2400" dirty="0">
                <a:ln w="19050">
                  <a:noFill/>
                </a:ln>
                <a:latin typeface="+mj-lt"/>
              </a:rPr>
              <a:t>. </a:t>
            </a:r>
            <a:r>
              <a:rPr lang="en-US" sz="2400" dirty="0">
                <a:ln w="19050">
                  <a:noFill/>
                </a:ln>
                <a:solidFill>
                  <a:srgbClr val="191919"/>
                </a:solidFill>
                <a:latin typeface="+mj-lt"/>
                <a:cs typeface="Arial"/>
                <a:sym typeface="Arial"/>
              </a:rPr>
              <a:t>Develop strategies to manage plant diseases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0CB63D-8057-CC40-8854-67AB04BEDA1F}"/>
              </a:ext>
            </a:extLst>
          </p:cNvPr>
          <p:cNvSpPr txBox="1"/>
          <p:nvPr/>
        </p:nvSpPr>
        <p:spPr>
          <a:xfrm>
            <a:off x="6179428" y="4937012"/>
            <a:ext cx="589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19050">
                  <a:noFill/>
                </a:ln>
                <a:latin typeface="+mj-lt"/>
              </a:rPr>
              <a:t>3</a:t>
            </a:r>
            <a:r>
              <a:rPr lang="id-ID" sz="2400" dirty="0">
                <a:ln w="19050">
                  <a:noFill/>
                </a:ln>
                <a:latin typeface="+mj-lt"/>
              </a:rPr>
              <a:t>. </a:t>
            </a:r>
            <a:r>
              <a:rPr lang="en-US" sz="2400" dirty="0">
                <a:ln w="19050">
                  <a:noFill/>
                </a:ln>
                <a:solidFill>
                  <a:srgbClr val="191919"/>
                </a:solidFill>
                <a:latin typeface="+mj-lt"/>
                <a:cs typeface="Arial"/>
                <a:sym typeface="Arial"/>
              </a:rPr>
              <a:t>Network with Extension agents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194DD-7548-D645-A25D-54CA518B4F36}"/>
              </a:ext>
            </a:extLst>
          </p:cNvPr>
          <p:cNvSpPr txBox="1"/>
          <p:nvPr/>
        </p:nvSpPr>
        <p:spPr>
          <a:xfrm>
            <a:off x="6870966" y="1825094"/>
            <a:ext cx="3643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9050">
                  <a:noFill/>
                </a:ln>
                <a:latin typeface="+mj-lt"/>
              </a:rPr>
              <a:t>Learning Goals</a:t>
            </a:r>
            <a:endParaRPr lang="id-ID" sz="4000" b="1" dirty="0">
              <a:ln w="19050">
                <a:noFill/>
              </a:ln>
              <a:latin typeface="+mj-lt"/>
            </a:endParaRPr>
          </a:p>
        </p:txBody>
      </p:sp>
      <p:pic>
        <p:nvPicPr>
          <p:cNvPr id="3" name="Picture 2" descr="Person writing on notebook">
            <a:extLst>
              <a:ext uri="{FF2B5EF4-FFF2-40B4-BE49-F238E27FC236}">
                <a16:creationId xmlns:a16="http://schemas.microsoft.com/office/drawing/2014/main" id="{601489E5-3FEB-D24D-8661-300DCE97A6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710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8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598367" y="2165565"/>
            <a:ext cx="6593633" cy="438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5442" lvl="1">
              <a:lnSpc>
                <a:spcPct val="130000"/>
              </a:lnSpc>
              <a:buClr>
                <a:srgbClr val="C14929"/>
              </a:buClr>
              <a:buSzPts val="3200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Biological control 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are practices that improve the resistance of the host or favor the activity of antagonistic microorganisms to the pathogen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191919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45442" lvl="1">
              <a:lnSpc>
                <a:spcPct val="130000"/>
              </a:lnSpc>
              <a:buClr>
                <a:srgbClr val="191919"/>
              </a:buClr>
              <a:buSzPts val="32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Total or partial destruction of the pathogen by other organisms 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191919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45442" lvl="1">
              <a:lnSpc>
                <a:spcPct val="130000"/>
              </a:lnSpc>
              <a:buClr>
                <a:srgbClr val="191919"/>
              </a:buClr>
              <a:buSzPts val="32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Some of them include:</a:t>
            </a:r>
            <a:endParaRPr lang="en-US" dirty="0">
              <a:latin typeface="+mj-lt"/>
            </a:endParaRPr>
          </a:p>
          <a:p>
            <a:pPr marL="921174" lvl="2">
              <a:lnSpc>
                <a:spcPct val="130000"/>
              </a:lnSpc>
              <a:buClr>
                <a:srgbClr val="191919"/>
              </a:buClr>
              <a:buSzPts val="32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Antagonistic plants</a:t>
            </a:r>
            <a:endParaRPr lang="en-US" dirty="0">
              <a:latin typeface="+mj-lt"/>
            </a:endParaRPr>
          </a:p>
          <a:p>
            <a:pPr marL="921174" lvl="2">
              <a:lnSpc>
                <a:spcPct val="130000"/>
              </a:lnSpc>
              <a:buClr>
                <a:srgbClr val="191919"/>
              </a:buClr>
              <a:buSzPts val="32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Suppressive soils</a:t>
            </a:r>
            <a:endParaRPr lang="en-US" dirty="0">
              <a:latin typeface="+mj-lt"/>
            </a:endParaRPr>
          </a:p>
          <a:p>
            <a:pPr marL="921174" lvl="2">
              <a:lnSpc>
                <a:spcPct val="130000"/>
              </a:lnSpc>
              <a:buClr>
                <a:srgbClr val="191919"/>
              </a:buClr>
              <a:buSzPts val="32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Use of amendments that favors antagonistic microflora</a:t>
            </a:r>
            <a:endParaRPr lang="en-US" dirty="0">
              <a:latin typeface="+mj-lt"/>
            </a:endParaRPr>
          </a:p>
          <a:p>
            <a:pPr marL="921174" lvl="2">
              <a:lnSpc>
                <a:spcPct val="130000"/>
              </a:lnSpc>
              <a:buClr>
                <a:srgbClr val="191919"/>
              </a:buClr>
              <a:buSzPts val="32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Antagonistic microorganisms or their secondary products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191919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326155" y="0"/>
            <a:ext cx="5725936" cy="1993611"/>
            <a:chOff x="6326155" y="359765"/>
            <a:chExt cx="5725936" cy="19936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494107" y="616968"/>
              <a:ext cx="4851916" cy="1736408"/>
              <a:chOff x="6226425" y="793009"/>
              <a:chExt cx="4851916" cy="173640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226425" y="1734135"/>
                <a:ext cx="4393374" cy="79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>
                  <a:lnSpc>
                    <a:spcPct val="140006"/>
                  </a:lnSpc>
                </a:pPr>
                <a:r>
                  <a:rPr lang="en-US" sz="36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Biological Control</a:t>
                </a:r>
                <a:endParaRPr lang="en-US" sz="36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506341" y="793009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27644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326155" y="1409076"/>
              <a:ext cx="5725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" name="Picture 19" descr="Researcher examining growth in a petrie dish">
            <a:extLst>
              <a:ext uri="{FF2B5EF4-FFF2-40B4-BE49-F238E27FC236}">
                <a16:creationId xmlns:a16="http://schemas.microsoft.com/office/drawing/2014/main" id="{F41FE6D5-FA11-7C4A-83FD-B2AC9D5A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822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64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204807" y="0"/>
            <a:ext cx="5987193" cy="1185474"/>
            <a:chOff x="7015396" y="359765"/>
            <a:chExt cx="5036695" cy="9526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313014" y="635629"/>
              <a:ext cx="3643290" cy="34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61462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312392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8DC7668-A99D-0649-BDDC-88DEE6C2C825}"/>
              </a:ext>
            </a:extLst>
          </p:cNvPr>
          <p:cNvSpPr txBox="1"/>
          <p:nvPr/>
        </p:nvSpPr>
        <p:spPr>
          <a:xfrm>
            <a:off x="-391883" y="611985"/>
            <a:ext cx="6892214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sz="2800" dirty="0">
                <a:solidFill>
                  <a:srgbClr val="191919"/>
                </a:solidFill>
                <a:ea typeface="Arial"/>
                <a:cs typeface="Arial"/>
                <a:sym typeface="Arial"/>
              </a:rPr>
              <a:t>Mechanisms of Biological Controls</a:t>
            </a:r>
            <a:endParaRPr lang="en-US" sz="2800" dirty="0"/>
          </a:p>
        </p:txBody>
      </p:sp>
      <p:pic>
        <p:nvPicPr>
          <p:cNvPr id="12" name="Google Shape;292;p20">
            <a:extLst>
              <a:ext uri="{FF2B5EF4-FFF2-40B4-BE49-F238E27FC236}">
                <a16:creationId xmlns:a16="http://schemas.microsoft.com/office/drawing/2014/main" id="{E34D2D3B-34CA-D24C-A408-FAB4CB7217A6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332" y="2024742"/>
            <a:ext cx="11366240" cy="3890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5906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113496"/>
            <a:ext cx="5642144" cy="438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Chemical control 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are practices that protect or cures infections in progress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Depends on the use and action of a chemical substance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Most of them work by activating the defenses of the plant against the pathogen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Some of them include: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Fumigation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dirty="0">
                <a:latin typeface="+mj-lt"/>
                <a:ea typeface="Arial"/>
                <a:cs typeface="Arial"/>
                <a:sym typeface="Arial"/>
              </a:rPr>
              <a:t>	Field Sanitation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191814"/>
            <a:ext cx="5176604" cy="1862982"/>
            <a:chOff x="7015396" y="359765"/>
            <a:chExt cx="5176604" cy="18629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624440"/>
              <a:chOff x="6786260" y="774348"/>
              <a:chExt cx="4572000" cy="162444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804924" y="1603506"/>
                <a:ext cx="4393374" cy="79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36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Chemical Control</a:t>
                </a:r>
                <a:endParaRPr lang="en-US" sz="36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9" name="Picture 18" descr="Beakers with solution on shelf in lab">
            <a:extLst>
              <a:ext uri="{FF2B5EF4-FFF2-40B4-BE49-F238E27FC236}">
                <a16:creationId xmlns:a16="http://schemas.microsoft.com/office/drawing/2014/main" id="{688B283C-6D60-974B-BA23-373D555B307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736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60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12076"/>
            <a:ext cx="5642144" cy="286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Soil fumigation </a:t>
            </a: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is a process aimed at protecting the plants from the pathogen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Benefit: Controls a wide range of pathogens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000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000" dirty="0">
                <a:latin typeface="+mj-lt"/>
                <a:ea typeface="Arial"/>
                <a:cs typeface="Arial"/>
                <a:sym typeface="Arial"/>
              </a:rPr>
              <a:t>Effects on soil microbial communities must be taken into consideration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191814"/>
            <a:ext cx="5176604" cy="1941785"/>
            <a:chOff x="7015396" y="359765"/>
            <a:chExt cx="5176604" cy="19417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703243"/>
              <a:chOff x="6786260" y="774348"/>
              <a:chExt cx="4572000" cy="170324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804924" y="1603506"/>
                <a:ext cx="4393374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400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Soil Fumigation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Garden soil">
            <a:extLst>
              <a:ext uri="{FF2B5EF4-FFF2-40B4-BE49-F238E27FC236}">
                <a16:creationId xmlns:a16="http://schemas.microsoft.com/office/drawing/2014/main" id="{D16DADE8-9145-6243-A90A-660AFFA2BF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130" y="0"/>
            <a:ext cx="6549856" cy="68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9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-722672" y="378597"/>
            <a:ext cx="12914672" cy="1147686"/>
            <a:chOff x="-334052" y="332877"/>
            <a:chExt cx="12914672" cy="11476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-334052" y="332877"/>
              <a:ext cx="11959994" cy="1147686"/>
              <a:chOff x="-601734" y="508918"/>
              <a:chExt cx="11959994" cy="114768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-601734" y="508918"/>
                <a:ext cx="7258493" cy="1147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5400" b="0" i="0" u="none" strike="noStrike" cap="none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References</a:t>
                </a:r>
                <a:endParaRPr lang="en-US" sz="54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951652" y="1317636"/>
              <a:ext cx="56289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F099B8-600F-B648-AD36-B3B550EF555F}"/>
              </a:ext>
            </a:extLst>
          </p:cNvPr>
          <p:cNvGrpSpPr/>
          <p:nvPr/>
        </p:nvGrpSpPr>
        <p:grpSpPr>
          <a:xfrm>
            <a:off x="755838" y="2158425"/>
            <a:ext cx="10647386" cy="3936651"/>
            <a:chOff x="8106519" y="1237560"/>
            <a:chExt cx="9035464" cy="4722445"/>
          </a:xfrm>
        </p:grpSpPr>
        <p:sp>
          <p:nvSpPr>
            <p:cNvPr id="14" name="Google Shape;825;p73">
              <a:extLst>
                <a:ext uri="{FF2B5EF4-FFF2-40B4-BE49-F238E27FC236}">
                  <a16:creationId xmlns:a16="http://schemas.microsoft.com/office/drawing/2014/main" id="{7D4246F5-81B9-DB44-A273-9B17888867DF}"/>
                </a:ext>
              </a:extLst>
            </p:cNvPr>
            <p:cNvSpPr txBox="1"/>
            <p:nvPr/>
          </p:nvSpPr>
          <p:spPr>
            <a:xfrm>
              <a:off x="8106519" y="1237560"/>
              <a:ext cx="9031904" cy="568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>
                <a:lnSpc>
                  <a:spcPct val="140011"/>
                </a:lnSpc>
              </a:pPr>
              <a:r>
                <a:rPr lang="en-US" sz="2200" b="0" i="0" u="none" strike="noStrike" cap="none" dirty="0" err="1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Agrios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, G. (2005). Plant Pathology. </a:t>
              </a: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5th edition. 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Editorial Elsevier Academic Press.</a:t>
              </a:r>
              <a:endParaRPr sz="2200" dirty="0">
                <a:latin typeface="+mj-lt"/>
              </a:endParaRPr>
            </a:p>
          </p:txBody>
        </p:sp>
        <p:sp>
          <p:nvSpPr>
            <p:cNvPr id="18" name="Google Shape;825;p73">
              <a:extLst>
                <a:ext uri="{FF2B5EF4-FFF2-40B4-BE49-F238E27FC236}">
                  <a16:creationId xmlns:a16="http://schemas.microsoft.com/office/drawing/2014/main" id="{893DC76C-6183-B94C-9554-379D11E01EEE}"/>
                </a:ext>
              </a:extLst>
            </p:cNvPr>
            <p:cNvSpPr txBox="1"/>
            <p:nvPr/>
          </p:nvSpPr>
          <p:spPr>
            <a:xfrm>
              <a:off x="8110079" y="3621053"/>
              <a:ext cx="9031904" cy="1137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>
                <a:lnSpc>
                  <a:spcPct val="140011"/>
                </a:lnSpc>
              </a:pP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Schumann &amp; D’Arcy 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(2009). </a:t>
              </a: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Essential Plant Pathology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. 2</a:t>
              </a:r>
              <a:r>
                <a:rPr lang="en-US" sz="2200" b="0" i="0" u="none" strike="noStrike" cap="none" baseline="30000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nd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 edition. American </a:t>
              </a:r>
              <a:r>
                <a:rPr lang="en-US" sz="2200" b="0" i="0" u="none" strike="noStrike" cap="none" dirty="0" err="1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Phytopathological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 Society. </a:t>
              </a:r>
              <a:endParaRPr sz="2200" dirty="0">
                <a:latin typeface="+mj-lt"/>
              </a:endParaRPr>
            </a:p>
          </p:txBody>
        </p:sp>
        <p:sp>
          <p:nvSpPr>
            <p:cNvPr id="19" name="Google Shape;825;p73">
              <a:extLst>
                <a:ext uri="{FF2B5EF4-FFF2-40B4-BE49-F238E27FC236}">
                  <a16:creationId xmlns:a16="http://schemas.microsoft.com/office/drawing/2014/main" id="{49DD9337-9D7F-904F-AA9C-F95D6693B68F}"/>
                </a:ext>
              </a:extLst>
            </p:cNvPr>
            <p:cNvSpPr txBox="1"/>
            <p:nvPr/>
          </p:nvSpPr>
          <p:spPr>
            <a:xfrm>
              <a:off x="8110079" y="2363000"/>
              <a:ext cx="9031904" cy="568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>
                <a:lnSpc>
                  <a:spcPct val="140011"/>
                </a:lnSpc>
              </a:pP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Burchett &amp; Burchett 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(2018). Plant Pathology. 1st</a:t>
              </a: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 edition. 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Garland Science. </a:t>
              </a:r>
              <a:endParaRPr sz="2200" dirty="0">
                <a:latin typeface="+mj-lt"/>
              </a:endParaRPr>
            </a:p>
          </p:txBody>
        </p:sp>
        <p:sp>
          <p:nvSpPr>
            <p:cNvPr id="20" name="Google Shape;825;p73">
              <a:extLst>
                <a:ext uri="{FF2B5EF4-FFF2-40B4-BE49-F238E27FC236}">
                  <a16:creationId xmlns:a16="http://schemas.microsoft.com/office/drawing/2014/main" id="{D35B7420-0A47-344D-8A9A-593A81AD674B}"/>
                </a:ext>
              </a:extLst>
            </p:cNvPr>
            <p:cNvSpPr txBox="1"/>
            <p:nvPr/>
          </p:nvSpPr>
          <p:spPr>
            <a:xfrm>
              <a:off x="8107042" y="5391419"/>
              <a:ext cx="9031904" cy="568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>
                <a:lnSpc>
                  <a:spcPct val="140011"/>
                </a:lnSpc>
              </a:pP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Singh 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(2017). Introduction to Principles of Plant Pathology. </a:t>
              </a: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5th edition. </a:t>
              </a:r>
              <a:r>
                <a:rPr lang="en-US" sz="2200" b="0" i="0" u="none" strike="noStrike" cap="none" dirty="0" err="1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Medtech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. </a:t>
              </a:r>
              <a:endParaRPr sz="2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505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1D15D3F-D8BB-B84E-A594-6D83D7E7109F}"/>
              </a:ext>
            </a:extLst>
          </p:cNvPr>
          <p:cNvGrpSpPr/>
          <p:nvPr/>
        </p:nvGrpSpPr>
        <p:grpSpPr>
          <a:xfrm>
            <a:off x="6096000" y="76336"/>
            <a:ext cx="5726245" cy="991363"/>
            <a:chOff x="7356092" y="121307"/>
            <a:chExt cx="5726245" cy="99136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87B875-412F-0D46-B8C9-57EB8755A53D}"/>
                </a:ext>
              </a:extLst>
            </p:cNvPr>
            <p:cNvSpPr txBox="1"/>
            <p:nvPr/>
          </p:nvSpPr>
          <p:spPr>
            <a:xfrm>
              <a:off x="7671277" y="355276"/>
              <a:ext cx="4562851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7" name="Google Shape;89;p1">
              <a:extLst>
                <a:ext uri="{FF2B5EF4-FFF2-40B4-BE49-F238E27FC236}">
                  <a16:creationId xmlns:a16="http://schemas.microsoft.com/office/drawing/2014/main" id="{87C6D30E-22C6-C346-9B0C-5865E8585099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769201" y="121307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B2991C-345B-004B-ABDA-3C6961FD4146}"/>
                </a:ext>
              </a:extLst>
            </p:cNvPr>
            <p:cNvCxnSpPr>
              <a:cxnSpLocks/>
            </p:cNvCxnSpPr>
            <p:nvPr/>
          </p:nvCxnSpPr>
          <p:spPr>
            <a:xfrm>
              <a:off x="7356092" y="1112670"/>
              <a:ext cx="57262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DB2560-2E9B-4EF1-89B7-E17849049FA8}"/>
              </a:ext>
            </a:extLst>
          </p:cNvPr>
          <p:cNvSpPr txBox="1"/>
          <p:nvPr/>
        </p:nvSpPr>
        <p:spPr>
          <a:xfrm>
            <a:off x="688650" y="1357617"/>
            <a:ext cx="10814699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Vector: living organism that carries and transmit a pathogen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Susceptible: at a risk of getting infected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Dormancy: state of reduced metabolic activity adopted by many organisms under conditions of environmental stress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Antagonism: in ecology, an association between organisms in which one benefits at the expense of the other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Antibiosis: production of chemical products by one organism to inhibit the other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Parasitism: when an organism lives on or within another organism and gains its sustenance from it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Niche: in ecology, all of the interactions of a species with the other members of its community, including competition, predation, parasitism, and mutualism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194DD-7548-D645-A25D-54CA518B4F36}"/>
              </a:ext>
            </a:extLst>
          </p:cNvPr>
          <p:cNvSpPr txBox="1"/>
          <p:nvPr/>
        </p:nvSpPr>
        <p:spPr>
          <a:xfrm>
            <a:off x="828661" y="412180"/>
            <a:ext cx="3643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9050">
                  <a:noFill/>
                </a:ln>
                <a:latin typeface="+mj-lt"/>
              </a:rPr>
              <a:t>Glossary </a:t>
            </a:r>
            <a:endParaRPr lang="id-ID" sz="4000" b="1" dirty="0">
              <a:ln w="19050">
                <a:noFill/>
              </a:ln>
              <a:latin typeface="+mj-lt"/>
            </a:endParaRPr>
          </a:p>
        </p:txBody>
      </p:sp>
      <p:sp>
        <p:nvSpPr>
          <p:cNvPr id="11" name="Google Shape;509;p49">
            <a:extLst>
              <a:ext uri="{FF2B5EF4-FFF2-40B4-BE49-F238E27FC236}">
                <a16:creationId xmlns:a16="http://schemas.microsoft.com/office/drawing/2014/main" id="{33471075-1956-1C44-B433-A779A5B6D10E}"/>
              </a:ext>
            </a:extLst>
          </p:cNvPr>
          <p:cNvSpPr txBox="1"/>
          <p:nvPr/>
        </p:nvSpPr>
        <p:spPr>
          <a:xfrm>
            <a:off x="688650" y="6308810"/>
            <a:ext cx="101199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References: </a:t>
            </a:r>
            <a:r>
              <a: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https://www.britannica.com/</a:t>
            </a:r>
            <a:r>
              <a: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&amp;   </a:t>
            </a:r>
            <a:r>
              <a: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https://www.wikipedia.org/</a:t>
            </a:r>
            <a:r>
              <a: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97041"/>
            <a:ext cx="5817990" cy="3805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1700" dirty="0">
                <a:solidFill>
                  <a:srgbClr val="974806"/>
                </a:solidFill>
                <a:latin typeface="+mj-lt"/>
                <a:ea typeface="Arial"/>
                <a:cs typeface="Arial"/>
                <a:sym typeface="Arial"/>
              </a:rPr>
              <a:t>Control practices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are practices that increase the quantity and improve the quality of plants and their products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They are aimed at protecting populations of plants from getting diseased rather than curing them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Methods vary depending on: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Type of disease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Pathogen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Host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Environmental conditions</a:t>
            </a:r>
            <a:endParaRPr lang="id-ID" sz="17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960448"/>
            <a:chOff x="7015396" y="359765"/>
            <a:chExt cx="5176604" cy="196044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721906"/>
              <a:chOff x="6786260" y="774348"/>
              <a:chExt cx="4572000" cy="172190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331072" y="1622169"/>
                <a:ext cx="3643290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>
                  <a:lnSpc>
                    <a:spcPct val="140006"/>
                  </a:lnSpc>
                </a:pPr>
                <a:r>
                  <a:rPr lang="en-US" sz="4000" b="1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Control Practices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Picture 16" descr="Tractor in farmland">
            <a:extLst>
              <a:ext uri="{FF2B5EF4-FFF2-40B4-BE49-F238E27FC236}">
                <a16:creationId xmlns:a16="http://schemas.microsoft.com/office/drawing/2014/main" id="{19AE895C-5CF1-F640-A9B0-9768614D66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5738" y="0"/>
            <a:ext cx="691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2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1138335" y="2188141"/>
            <a:ext cx="10170367" cy="4017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ICD </a:t>
            </a: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is the control of plant diseases involving coordinated use of multiple practices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200" dirty="0">
              <a:latin typeface="+mj-lt"/>
              <a:ea typeface="Arial"/>
              <a:cs typeface="Arial"/>
              <a:sym typeface="Arial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Main goals: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	Eliminate or reduce initial inoculum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	Reduce the effectiveness of initial inoculum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	Increase resistance of the host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	Delay onset of disease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200" dirty="0">
                <a:latin typeface="+mj-lt"/>
                <a:ea typeface="Arial"/>
                <a:cs typeface="Arial"/>
                <a:sym typeface="Arial"/>
              </a:rPr>
              <a:t>	Slow secondary cycle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n-US" sz="2200" dirty="0"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191814"/>
            <a:ext cx="12192000" cy="1874402"/>
            <a:chOff x="0" y="359765"/>
            <a:chExt cx="12192000" cy="18744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1418253" y="598307"/>
              <a:ext cx="10207689" cy="1635860"/>
              <a:chOff x="1150571" y="774348"/>
              <a:chExt cx="10207689" cy="16358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1150571" y="1659490"/>
                <a:ext cx="9114666" cy="75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6"/>
                  </a:lnSpc>
                </a:pPr>
                <a:r>
                  <a:rPr lang="en-US" sz="36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Integrated Control of Plant Diseases</a:t>
                </a:r>
                <a:endParaRPr lang="en-US" sz="36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0520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29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53942" y="0"/>
            <a:ext cx="5138058" cy="1049311"/>
            <a:chOff x="7053942" y="359765"/>
            <a:chExt cx="5138058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91265" y="1409076"/>
              <a:ext cx="49608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Google Shape;322;p24">
            <a:extLst>
              <a:ext uri="{FF2B5EF4-FFF2-40B4-BE49-F238E27FC236}">
                <a16:creationId xmlns:a16="http://schemas.microsoft.com/office/drawing/2014/main" id="{FC4FC8F8-FF23-C748-AB6E-A9F99EC23333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291" y="0"/>
            <a:ext cx="64007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61639F-D2E2-7443-A31B-9268AE5B46C9}"/>
              </a:ext>
            </a:extLst>
          </p:cNvPr>
          <p:cNvSpPr txBox="1"/>
          <p:nvPr/>
        </p:nvSpPr>
        <p:spPr>
          <a:xfrm>
            <a:off x="3806890" y="1315497"/>
            <a:ext cx="11346025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6"/>
              </a:lnSpc>
            </a:pPr>
            <a:r>
              <a:rPr lang="en-US" sz="2800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Integrated Control of Plant Diseases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136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204807" y="0"/>
            <a:ext cx="5987193" cy="1185474"/>
            <a:chOff x="7015396" y="359765"/>
            <a:chExt cx="5036695" cy="9526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313014" y="635629"/>
              <a:ext cx="3643290" cy="34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61462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312392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Google Shape;150;p5">
            <a:extLst>
              <a:ext uri="{FF2B5EF4-FFF2-40B4-BE49-F238E27FC236}">
                <a16:creationId xmlns:a16="http://schemas.microsoft.com/office/drawing/2014/main" id="{80FDDFB1-4102-334E-9610-473E876E6580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20688"/>
            <a:ext cx="4236098" cy="391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50;p5">
            <a:extLst>
              <a:ext uri="{FF2B5EF4-FFF2-40B4-BE49-F238E27FC236}">
                <a16:creationId xmlns:a16="http://schemas.microsoft.com/office/drawing/2014/main" id="{C64EAC6C-52AE-4141-AC80-56BEE6CB288B}"/>
              </a:ext>
            </a:extLst>
          </p:cNvPr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28179" y="2556586"/>
            <a:ext cx="2948474" cy="171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50;p5">
            <a:extLst>
              <a:ext uri="{FF2B5EF4-FFF2-40B4-BE49-F238E27FC236}">
                <a16:creationId xmlns:a16="http://schemas.microsoft.com/office/drawing/2014/main" id="{F879813F-C348-DA4C-866B-E100D76E3B2B}"/>
              </a:ext>
            </a:extLst>
          </p:cNvPr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5469" y="2332652"/>
            <a:ext cx="2351315" cy="3956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50;p5">
            <a:extLst>
              <a:ext uri="{FF2B5EF4-FFF2-40B4-BE49-F238E27FC236}">
                <a16:creationId xmlns:a16="http://schemas.microsoft.com/office/drawing/2014/main" id="{065F5A8A-7C1F-B943-8B1B-2914A0C853B4}"/>
              </a:ext>
            </a:extLst>
          </p:cNvPr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478" y="2485052"/>
            <a:ext cx="1604865" cy="346787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DC7668-A99D-0649-BDDC-88DEE6C2C825}"/>
              </a:ext>
            </a:extLst>
          </p:cNvPr>
          <p:cNvSpPr txBox="1"/>
          <p:nvPr/>
        </p:nvSpPr>
        <p:spPr>
          <a:xfrm>
            <a:off x="-485189" y="574663"/>
            <a:ext cx="6892214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19050">
                  <a:noFill/>
                </a:ln>
                <a:latin typeface="+mj-lt"/>
              </a:rPr>
              <a:t>Types of Control Practices</a:t>
            </a:r>
            <a:endParaRPr lang="id-ID" sz="3600" b="1" dirty="0">
              <a:ln w="19050">
                <a:noFill/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590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97041"/>
            <a:ext cx="5642144" cy="3894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Each of these methods is based on one of these traditional principles: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Avoidance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Exclusion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Eradication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Protection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Resistance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Therapy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960448"/>
            <a:chOff x="7015396" y="359765"/>
            <a:chExt cx="5176604" cy="196044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721906"/>
              <a:chOff x="6786260" y="774348"/>
              <a:chExt cx="4572000" cy="172190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331072" y="1622169"/>
                <a:ext cx="3643290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>
                  <a:lnSpc>
                    <a:spcPct val="140006"/>
                  </a:lnSpc>
                </a:pPr>
                <a:r>
                  <a:rPr lang="en-US" sz="4000" b="1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Control Practices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Picture 16" descr="Tractor in farmland">
            <a:extLst>
              <a:ext uri="{FF2B5EF4-FFF2-40B4-BE49-F238E27FC236}">
                <a16:creationId xmlns:a16="http://schemas.microsoft.com/office/drawing/2014/main" id="{19AE895C-5CF1-F640-A9B0-9768614D66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5738" y="0"/>
            <a:ext cx="691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3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414424" y="4102861"/>
            <a:ext cx="5611770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191919"/>
              </a:buClr>
              <a:buSzPts val="4100"/>
            </a:pPr>
            <a:r>
              <a:rPr lang="en-US" sz="2000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Prevents the introduction of inoculum</a:t>
            </a:r>
            <a:endParaRPr lang="en-US" sz="2000" dirty="0">
              <a:solidFill>
                <a:srgbClr val="191919"/>
              </a:solidFill>
              <a:latin typeface="+mj-lt"/>
              <a:cs typeface="Arial"/>
              <a:sym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359765"/>
            <a:ext cx="12192000" cy="1049311"/>
            <a:chOff x="0" y="359765"/>
            <a:chExt cx="12192000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58421-7A91-EF48-BD84-A15D0C079277}"/>
              </a:ext>
            </a:extLst>
          </p:cNvPr>
          <p:cNvCxnSpPr/>
          <p:nvPr/>
        </p:nvCxnSpPr>
        <p:spPr>
          <a:xfrm>
            <a:off x="5962607" y="1422400"/>
            <a:ext cx="0" cy="543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115DB9-A779-514A-A613-2C4A77DB77DB}"/>
              </a:ext>
            </a:extLst>
          </p:cNvPr>
          <p:cNvSpPr txBox="1"/>
          <p:nvPr/>
        </p:nvSpPr>
        <p:spPr>
          <a:xfrm>
            <a:off x="599431" y="1508648"/>
            <a:ext cx="4859946" cy="873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ExtraBold"/>
                <a:cs typeface="Open Sans ExtraBold"/>
                <a:sym typeface="Open Sans ExtraBold"/>
              </a:rPr>
              <a:t>Avoidance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658F1-2499-6048-AC05-B6F9DD9090EF}"/>
              </a:ext>
            </a:extLst>
          </p:cNvPr>
          <p:cNvSpPr txBox="1"/>
          <p:nvPr/>
        </p:nvSpPr>
        <p:spPr>
          <a:xfrm>
            <a:off x="-261257" y="2372552"/>
            <a:ext cx="6363477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191919"/>
              </a:buClr>
              <a:buSzPts val="41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Creates or selects unfavorable conditions for the pathogen</a:t>
            </a:r>
            <a:endParaRPr lang="en-US" dirty="0">
              <a:solidFill>
                <a:srgbClr val="191919"/>
              </a:solidFill>
              <a:latin typeface="+mj-lt"/>
              <a:cs typeface="Arial"/>
              <a:sym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91B63-801D-CE4A-A039-5B75062400E4}"/>
              </a:ext>
            </a:extLst>
          </p:cNvPr>
          <p:cNvCxnSpPr>
            <a:cxnSpLocks/>
          </p:cNvCxnSpPr>
          <p:nvPr/>
        </p:nvCxnSpPr>
        <p:spPr>
          <a:xfrm>
            <a:off x="0" y="309169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1B0226-4C45-C946-95B2-10340C98ABDC}"/>
              </a:ext>
            </a:extLst>
          </p:cNvPr>
          <p:cNvSpPr txBox="1"/>
          <p:nvPr/>
        </p:nvSpPr>
        <p:spPr>
          <a:xfrm>
            <a:off x="154671" y="3097962"/>
            <a:ext cx="4859946" cy="82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 algn="ctr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Exclusion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FDEFD3-EE31-E74C-803F-A5A95335FD1A}"/>
              </a:ext>
            </a:extLst>
          </p:cNvPr>
          <p:cNvCxnSpPr>
            <a:cxnSpLocks/>
          </p:cNvCxnSpPr>
          <p:nvPr/>
        </p:nvCxnSpPr>
        <p:spPr>
          <a:xfrm>
            <a:off x="0" y="483030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526B05-1407-FF47-BA30-55924A866B79}"/>
              </a:ext>
            </a:extLst>
          </p:cNvPr>
          <p:cNvSpPr txBox="1"/>
          <p:nvPr/>
        </p:nvSpPr>
        <p:spPr>
          <a:xfrm>
            <a:off x="512345" y="4855228"/>
            <a:ext cx="4859946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Eradication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519F87-983F-5541-A42C-473536E51A04}"/>
              </a:ext>
            </a:extLst>
          </p:cNvPr>
          <p:cNvSpPr txBox="1"/>
          <p:nvPr/>
        </p:nvSpPr>
        <p:spPr>
          <a:xfrm>
            <a:off x="417534" y="5766820"/>
            <a:ext cx="5611770" cy="4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191919"/>
              </a:buClr>
              <a:buSzPts val="4100"/>
            </a:pPr>
            <a:r>
              <a:rPr lang="en-US" sz="2000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Kills or inactivate the pathogen's inoculum</a:t>
            </a:r>
            <a:endParaRPr lang="en-US" sz="2000" dirty="0">
              <a:solidFill>
                <a:srgbClr val="191919"/>
              </a:solidFill>
              <a:latin typeface="+mj-lt"/>
              <a:cs typeface="Arial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DC4447-A399-F447-9EC1-4A49E08BD424}"/>
              </a:ext>
            </a:extLst>
          </p:cNvPr>
          <p:cNvSpPr txBox="1"/>
          <p:nvPr/>
        </p:nvSpPr>
        <p:spPr>
          <a:xfrm>
            <a:off x="5977813" y="2412985"/>
            <a:ext cx="6363477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191919"/>
              </a:buClr>
              <a:buSzPts val="41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Creates a barrier that protects the plant from infection</a:t>
            </a:r>
            <a:endParaRPr lang="en-US" dirty="0">
              <a:solidFill>
                <a:srgbClr val="191919"/>
              </a:solidFill>
              <a:latin typeface="+mj-lt"/>
              <a:cs typeface="Arial"/>
              <a:sym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5467DB-576B-0242-BD6D-30BDFC76BE58}"/>
              </a:ext>
            </a:extLst>
          </p:cNvPr>
          <p:cNvSpPr txBox="1"/>
          <p:nvPr/>
        </p:nvSpPr>
        <p:spPr>
          <a:xfrm>
            <a:off x="6408600" y="3079301"/>
            <a:ext cx="4859946" cy="82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 algn="ctr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Resistance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8116A5-9EBE-2849-88E4-8EA74F13809B}"/>
              </a:ext>
            </a:extLst>
          </p:cNvPr>
          <p:cNvSpPr txBox="1"/>
          <p:nvPr/>
        </p:nvSpPr>
        <p:spPr>
          <a:xfrm>
            <a:off x="6449033" y="4855227"/>
            <a:ext cx="4859946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Therapy</a:t>
            </a:r>
            <a:endParaRPr lang="en-US" sz="4000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61AB83-94B4-3844-BC55-508D665294E0}"/>
              </a:ext>
            </a:extLst>
          </p:cNvPr>
          <p:cNvSpPr txBox="1"/>
          <p:nvPr/>
        </p:nvSpPr>
        <p:spPr>
          <a:xfrm>
            <a:off x="5828523" y="4058283"/>
            <a:ext cx="6363477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191919"/>
              </a:buClr>
              <a:buSzPts val="41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Selects plants that are tolerant or resistant to the pathogen</a:t>
            </a:r>
            <a:endParaRPr lang="en-US" dirty="0">
              <a:solidFill>
                <a:srgbClr val="191919"/>
              </a:solidFill>
              <a:latin typeface="+mj-lt"/>
              <a:cs typeface="Arial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E0893-FB2F-7441-A4A8-385050398C37}"/>
              </a:ext>
            </a:extLst>
          </p:cNvPr>
          <p:cNvSpPr txBox="1"/>
          <p:nvPr/>
        </p:nvSpPr>
        <p:spPr>
          <a:xfrm>
            <a:off x="5492621" y="5831100"/>
            <a:ext cx="6363477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 algn="ctr">
              <a:lnSpc>
                <a:spcPct val="130000"/>
              </a:lnSpc>
              <a:buClr>
                <a:srgbClr val="191919"/>
              </a:buClr>
              <a:buSzPts val="41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Cures infected plants</a:t>
            </a:r>
            <a:endParaRPr lang="en-US" dirty="0">
              <a:solidFill>
                <a:srgbClr val="191919"/>
              </a:solidFill>
              <a:latin typeface="+mj-lt"/>
              <a:cs typeface="Arial"/>
              <a:sym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B11A40-ECCF-B04A-910C-BAE491C2A429}"/>
              </a:ext>
            </a:extLst>
          </p:cNvPr>
          <p:cNvSpPr txBox="1"/>
          <p:nvPr/>
        </p:nvSpPr>
        <p:spPr>
          <a:xfrm>
            <a:off x="6518149" y="1455774"/>
            <a:ext cx="4859946" cy="873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ExtraBold"/>
                <a:cs typeface="Open Sans ExtraBold"/>
                <a:sym typeface="Open Sans ExtraBold"/>
              </a:rPr>
              <a:t>Protection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59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/>
      <p:bldP spid="14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204807" y="0"/>
            <a:ext cx="5987193" cy="1185474"/>
            <a:chOff x="7015396" y="359765"/>
            <a:chExt cx="5036695" cy="9526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313014" y="635629"/>
              <a:ext cx="3643290" cy="34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61462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312392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Google Shape;150;p5">
            <a:extLst>
              <a:ext uri="{FF2B5EF4-FFF2-40B4-BE49-F238E27FC236}">
                <a16:creationId xmlns:a16="http://schemas.microsoft.com/office/drawing/2014/main" id="{80FDDFB1-4102-334E-9610-473E876E6580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20688"/>
            <a:ext cx="4236098" cy="391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50;p5">
            <a:extLst>
              <a:ext uri="{FF2B5EF4-FFF2-40B4-BE49-F238E27FC236}">
                <a16:creationId xmlns:a16="http://schemas.microsoft.com/office/drawing/2014/main" id="{C64EAC6C-52AE-4141-AC80-56BEE6CB288B}"/>
              </a:ext>
            </a:extLst>
          </p:cNvPr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28179" y="2556586"/>
            <a:ext cx="2948474" cy="171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50;p5">
            <a:extLst>
              <a:ext uri="{FF2B5EF4-FFF2-40B4-BE49-F238E27FC236}">
                <a16:creationId xmlns:a16="http://schemas.microsoft.com/office/drawing/2014/main" id="{F879813F-C348-DA4C-866B-E100D76E3B2B}"/>
              </a:ext>
            </a:extLst>
          </p:cNvPr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5469" y="2332652"/>
            <a:ext cx="2351315" cy="3956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50;p5">
            <a:extLst>
              <a:ext uri="{FF2B5EF4-FFF2-40B4-BE49-F238E27FC236}">
                <a16:creationId xmlns:a16="http://schemas.microsoft.com/office/drawing/2014/main" id="{065F5A8A-7C1F-B943-8B1B-2914A0C853B4}"/>
              </a:ext>
            </a:extLst>
          </p:cNvPr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478" y="2485052"/>
            <a:ext cx="1604865" cy="346787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DC7668-A99D-0649-BDDC-88DEE6C2C825}"/>
              </a:ext>
            </a:extLst>
          </p:cNvPr>
          <p:cNvSpPr txBox="1"/>
          <p:nvPr/>
        </p:nvSpPr>
        <p:spPr>
          <a:xfrm>
            <a:off x="-485189" y="574663"/>
            <a:ext cx="6892214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19050">
                  <a:noFill/>
                </a:ln>
                <a:latin typeface="+mj-lt"/>
              </a:rPr>
              <a:t>Types of Control Practices</a:t>
            </a:r>
            <a:endParaRPr lang="id-ID" sz="3600" b="1" dirty="0">
              <a:ln w="19050">
                <a:noFill/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627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1126</Words>
  <Application>Microsoft Macintosh PowerPoint</Application>
  <PresentationFormat>Widescreen</PresentationFormat>
  <Paragraphs>191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Colon-Carrion, Nicole - (ncoloncarrion)</dc:creator>
  <cp:lastModifiedBy>Colon-Carrion, Nicole - (ncoloncarrion)</cp:lastModifiedBy>
  <cp:revision>25</cp:revision>
  <dcterms:created xsi:type="dcterms:W3CDTF">2022-01-16T16:03:08Z</dcterms:created>
  <dcterms:modified xsi:type="dcterms:W3CDTF">2022-09-12T00:29:42Z</dcterms:modified>
</cp:coreProperties>
</file>