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77" r:id="rId3"/>
    <p:sldId id="278" r:id="rId4"/>
    <p:sldId id="340" r:id="rId5"/>
    <p:sldId id="341" r:id="rId6"/>
    <p:sldId id="342" r:id="rId7"/>
    <p:sldId id="343" r:id="rId8"/>
    <p:sldId id="344" r:id="rId9"/>
    <p:sldId id="290" r:id="rId10"/>
    <p:sldId id="257"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291"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39" r:id="rId38"/>
    <p:sldId id="37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9"/>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35DF0-DD62-6E40-8CB7-410903CF5F38}" type="datetimeFigureOut">
              <a:rPr lang="en-US" smtClean="0"/>
              <a:t>9/11/22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1348D-2B49-0E49-9E81-9FBE2A1D4BFA}" type="slidenum">
              <a:rPr lang="en-US" smtClean="0"/>
              <a:t>‹#›</a:t>
            </a:fld>
            <a:endParaRPr lang="en-US"/>
          </a:p>
        </p:txBody>
      </p:sp>
    </p:spTree>
    <p:extLst>
      <p:ext uri="{BB962C8B-B14F-4D97-AF65-F5344CB8AC3E}">
        <p14:creationId xmlns:p14="http://schemas.microsoft.com/office/powerpoint/2010/main" val="349331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5237-CF0C-7647-91B4-C5CA4BB0A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CC5D93-BDDF-1B4C-B097-DA32F06B5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5089D-610C-9C4A-B2D5-DBDA6D26BA64}"/>
              </a:ext>
            </a:extLst>
          </p:cNvPr>
          <p:cNvSpPr>
            <a:spLocks noGrp="1"/>
          </p:cNvSpPr>
          <p:nvPr>
            <p:ph type="dt" sz="half" idx="10"/>
          </p:nvPr>
        </p:nvSpPr>
        <p:spPr/>
        <p:txBody>
          <a:bodyPr/>
          <a:lstStyle/>
          <a:p>
            <a:fld id="{94CFE1B4-1992-2943-B671-91002F453D34}" type="datetimeFigureOut">
              <a:rPr lang="en-US" smtClean="0"/>
              <a:t>9/11/22</a:t>
            </a:fld>
            <a:endParaRPr lang="en-US"/>
          </a:p>
        </p:txBody>
      </p:sp>
      <p:sp>
        <p:nvSpPr>
          <p:cNvPr id="5" name="Footer Placeholder 4">
            <a:extLst>
              <a:ext uri="{FF2B5EF4-FFF2-40B4-BE49-F238E27FC236}">
                <a16:creationId xmlns:a16="http://schemas.microsoft.com/office/drawing/2014/main" id="{67F4DD86-C7BE-7847-8F75-F59FB705E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E938C-0652-5B4A-A6E3-BB30C83B1E23}"/>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281450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15D2-7C00-2F4D-81DF-1373D23CBF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D44AF6-9908-FB43-BC94-0F9368C644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6E18B-79E1-8D4C-BAA3-20A7F9760F64}"/>
              </a:ext>
            </a:extLst>
          </p:cNvPr>
          <p:cNvSpPr>
            <a:spLocks noGrp="1"/>
          </p:cNvSpPr>
          <p:nvPr>
            <p:ph type="dt" sz="half" idx="10"/>
          </p:nvPr>
        </p:nvSpPr>
        <p:spPr/>
        <p:txBody>
          <a:bodyPr/>
          <a:lstStyle/>
          <a:p>
            <a:fld id="{94CFE1B4-1992-2943-B671-91002F453D34}" type="datetimeFigureOut">
              <a:rPr lang="en-US" smtClean="0"/>
              <a:t>9/11/22</a:t>
            </a:fld>
            <a:endParaRPr lang="en-US"/>
          </a:p>
        </p:txBody>
      </p:sp>
      <p:sp>
        <p:nvSpPr>
          <p:cNvPr id="5" name="Footer Placeholder 4">
            <a:extLst>
              <a:ext uri="{FF2B5EF4-FFF2-40B4-BE49-F238E27FC236}">
                <a16:creationId xmlns:a16="http://schemas.microsoft.com/office/drawing/2014/main" id="{FB8451B3-0956-F744-A6AB-FA25CC1E2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BF25F-CF26-8D41-895D-B252578A2568}"/>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59991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9D2C64-234E-FF4A-B07E-A0F58D124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BDB83-C373-DF42-BD19-7F103043DE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C138C-07EE-D742-B21C-CB9054505168}"/>
              </a:ext>
            </a:extLst>
          </p:cNvPr>
          <p:cNvSpPr>
            <a:spLocks noGrp="1"/>
          </p:cNvSpPr>
          <p:nvPr>
            <p:ph type="dt" sz="half" idx="10"/>
          </p:nvPr>
        </p:nvSpPr>
        <p:spPr/>
        <p:txBody>
          <a:bodyPr/>
          <a:lstStyle/>
          <a:p>
            <a:fld id="{94CFE1B4-1992-2943-B671-91002F453D34}" type="datetimeFigureOut">
              <a:rPr lang="en-US" smtClean="0"/>
              <a:t>9/11/22</a:t>
            </a:fld>
            <a:endParaRPr lang="en-US"/>
          </a:p>
        </p:txBody>
      </p:sp>
      <p:sp>
        <p:nvSpPr>
          <p:cNvPr id="5" name="Footer Placeholder 4">
            <a:extLst>
              <a:ext uri="{FF2B5EF4-FFF2-40B4-BE49-F238E27FC236}">
                <a16:creationId xmlns:a16="http://schemas.microsoft.com/office/drawing/2014/main" id="{DF48D518-DECE-4845-8655-ED5A51240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50D29-607F-DA42-B387-C5CC58D30300}"/>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1148952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E8F6C87-6185-4DC9-BC9D-D65FF562D874}"/>
              </a:ext>
            </a:extLst>
          </p:cNvPr>
          <p:cNvSpPr>
            <a:spLocks noGrp="1"/>
          </p:cNvSpPr>
          <p:nvPr>
            <p:ph type="pic" sz="quarter" idx="10"/>
          </p:nvPr>
        </p:nvSpPr>
        <p:spPr>
          <a:xfrm>
            <a:off x="0" y="4343400"/>
            <a:ext cx="2514599" cy="2514600"/>
          </a:xfrm>
          <a:custGeom>
            <a:avLst/>
            <a:gdLst>
              <a:gd name="connsiteX0" fmla="*/ 0 w 2514599"/>
              <a:gd name="connsiteY0" fmla="*/ 0 h 2514600"/>
              <a:gd name="connsiteX1" fmla="*/ 2514599 w 2514599"/>
              <a:gd name="connsiteY1" fmla="*/ 0 h 2514600"/>
              <a:gd name="connsiteX2" fmla="*/ 2514599 w 2514599"/>
              <a:gd name="connsiteY2" fmla="*/ 2514600 h 2514600"/>
              <a:gd name="connsiteX3" fmla="*/ 0 w 2514599"/>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599" h="2514600">
                <a:moveTo>
                  <a:pt x="0" y="0"/>
                </a:moveTo>
                <a:lnTo>
                  <a:pt x="2514599" y="0"/>
                </a:lnTo>
                <a:lnTo>
                  <a:pt x="2514599" y="2514600"/>
                </a:lnTo>
                <a:lnTo>
                  <a:pt x="0" y="2514600"/>
                </a:lnTo>
                <a:close/>
              </a:path>
            </a:pathLst>
          </a:custGeom>
          <a:pattFill prst="divot">
            <a:fgClr>
              <a:schemeClr val="accent1"/>
            </a:fgClr>
            <a:bgClr>
              <a:schemeClr val="bg1"/>
            </a:bgClr>
          </a:pattFill>
        </p:spPr>
        <p:txBody>
          <a:bodyPr wrap="square" anchor="ctr">
            <a:noAutofit/>
          </a:bodyPr>
          <a:lstStyle>
            <a:lvl1pPr marL="0" indent="0" algn="ctr">
              <a:buNone/>
              <a:defRPr sz="1200"/>
            </a:lvl1pPr>
          </a:lstStyle>
          <a:p>
            <a:endParaRPr lang="id-ID"/>
          </a:p>
        </p:txBody>
      </p:sp>
      <p:sp>
        <p:nvSpPr>
          <p:cNvPr id="14" name="Picture Placeholder 13">
            <a:extLst>
              <a:ext uri="{FF2B5EF4-FFF2-40B4-BE49-F238E27FC236}">
                <a16:creationId xmlns:a16="http://schemas.microsoft.com/office/drawing/2014/main" id="{D8015DFE-ACEB-4380-8037-5E68C5E829C7}"/>
              </a:ext>
            </a:extLst>
          </p:cNvPr>
          <p:cNvSpPr>
            <a:spLocks noGrp="1"/>
          </p:cNvSpPr>
          <p:nvPr>
            <p:ph type="pic" sz="quarter" idx="11"/>
          </p:nvPr>
        </p:nvSpPr>
        <p:spPr>
          <a:xfrm>
            <a:off x="2856822" y="4343401"/>
            <a:ext cx="2514599" cy="2514599"/>
          </a:xfrm>
          <a:custGeom>
            <a:avLst/>
            <a:gdLst>
              <a:gd name="connsiteX0" fmla="*/ 0 w 2514599"/>
              <a:gd name="connsiteY0" fmla="*/ 0 h 2514599"/>
              <a:gd name="connsiteX1" fmla="*/ 2514599 w 2514599"/>
              <a:gd name="connsiteY1" fmla="*/ 0 h 2514599"/>
              <a:gd name="connsiteX2" fmla="*/ 2514599 w 2514599"/>
              <a:gd name="connsiteY2" fmla="*/ 2514599 h 2514599"/>
              <a:gd name="connsiteX3" fmla="*/ 0 w 2514599"/>
              <a:gd name="connsiteY3" fmla="*/ 2514599 h 2514599"/>
            </a:gdLst>
            <a:ahLst/>
            <a:cxnLst>
              <a:cxn ang="0">
                <a:pos x="connsiteX0" y="connsiteY0"/>
              </a:cxn>
              <a:cxn ang="0">
                <a:pos x="connsiteX1" y="connsiteY1"/>
              </a:cxn>
              <a:cxn ang="0">
                <a:pos x="connsiteX2" y="connsiteY2"/>
              </a:cxn>
              <a:cxn ang="0">
                <a:pos x="connsiteX3" y="connsiteY3"/>
              </a:cxn>
            </a:cxnLst>
            <a:rect l="l" t="t" r="r" b="b"/>
            <a:pathLst>
              <a:path w="2514599" h="2514599">
                <a:moveTo>
                  <a:pt x="0" y="0"/>
                </a:moveTo>
                <a:lnTo>
                  <a:pt x="2514599" y="0"/>
                </a:lnTo>
                <a:lnTo>
                  <a:pt x="2514599" y="2514599"/>
                </a:lnTo>
                <a:lnTo>
                  <a:pt x="0" y="2514599"/>
                </a:lnTo>
                <a:close/>
              </a:path>
            </a:pathLst>
          </a:custGeom>
          <a:pattFill prst="divot">
            <a:fgClr>
              <a:schemeClr val="accent1"/>
            </a:fgClr>
            <a:bgClr>
              <a:schemeClr val="bg1"/>
            </a:bgClr>
          </a:pattFill>
        </p:spPr>
        <p:txBody>
          <a:bodyPr wrap="square" anchor="ctr">
            <a:noAutofit/>
          </a:bodyPr>
          <a:lstStyle>
            <a:lvl1pPr marL="0" indent="0" algn="ctr">
              <a:buNone/>
              <a:defRPr sz="1200"/>
            </a:lvl1pPr>
          </a:lstStyle>
          <a:p>
            <a:endParaRPr lang="id-ID"/>
          </a:p>
        </p:txBody>
      </p:sp>
      <p:sp>
        <p:nvSpPr>
          <p:cNvPr id="12" name="Picture Placeholder 11">
            <a:extLst>
              <a:ext uri="{FF2B5EF4-FFF2-40B4-BE49-F238E27FC236}">
                <a16:creationId xmlns:a16="http://schemas.microsoft.com/office/drawing/2014/main" id="{D37C4EC4-29DC-4F9B-86B1-71CB65838043}"/>
              </a:ext>
            </a:extLst>
          </p:cNvPr>
          <p:cNvSpPr>
            <a:spLocks noGrp="1"/>
          </p:cNvSpPr>
          <p:nvPr>
            <p:ph type="pic" sz="quarter" idx="12"/>
          </p:nvPr>
        </p:nvSpPr>
        <p:spPr>
          <a:xfrm>
            <a:off x="5713644" y="4343401"/>
            <a:ext cx="2514599" cy="2514599"/>
          </a:xfrm>
          <a:custGeom>
            <a:avLst/>
            <a:gdLst>
              <a:gd name="connsiteX0" fmla="*/ 0 w 2514599"/>
              <a:gd name="connsiteY0" fmla="*/ 0 h 2514599"/>
              <a:gd name="connsiteX1" fmla="*/ 2514599 w 2514599"/>
              <a:gd name="connsiteY1" fmla="*/ 0 h 2514599"/>
              <a:gd name="connsiteX2" fmla="*/ 2514599 w 2514599"/>
              <a:gd name="connsiteY2" fmla="*/ 2514599 h 2514599"/>
              <a:gd name="connsiteX3" fmla="*/ 0 w 2514599"/>
              <a:gd name="connsiteY3" fmla="*/ 2514599 h 2514599"/>
            </a:gdLst>
            <a:ahLst/>
            <a:cxnLst>
              <a:cxn ang="0">
                <a:pos x="connsiteX0" y="connsiteY0"/>
              </a:cxn>
              <a:cxn ang="0">
                <a:pos x="connsiteX1" y="connsiteY1"/>
              </a:cxn>
              <a:cxn ang="0">
                <a:pos x="connsiteX2" y="connsiteY2"/>
              </a:cxn>
              <a:cxn ang="0">
                <a:pos x="connsiteX3" y="connsiteY3"/>
              </a:cxn>
            </a:cxnLst>
            <a:rect l="l" t="t" r="r" b="b"/>
            <a:pathLst>
              <a:path w="2514599" h="2514599">
                <a:moveTo>
                  <a:pt x="0" y="0"/>
                </a:moveTo>
                <a:lnTo>
                  <a:pt x="2514599" y="0"/>
                </a:lnTo>
                <a:lnTo>
                  <a:pt x="2514599" y="2514599"/>
                </a:lnTo>
                <a:lnTo>
                  <a:pt x="0" y="2514599"/>
                </a:lnTo>
                <a:close/>
              </a:path>
            </a:pathLst>
          </a:custGeom>
          <a:pattFill prst="divot">
            <a:fgClr>
              <a:schemeClr val="accent1"/>
            </a:fgClr>
            <a:bgClr>
              <a:schemeClr val="bg1"/>
            </a:bgClr>
          </a:pattFill>
        </p:spPr>
        <p:txBody>
          <a:bodyPr wrap="square" anchor="ctr">
            <a:noAutofit/>
          </a:bodyPr>
          <a:lstStyle>
            <a:lvl1pPr marL="0" indent="0" algn="ctr">
              <a:buNone/>
              <a:defRPr sz="1200"/>
            </a:lvl1pPr>
          </a:lstStyle>
          <a:p>
            <a:endParaRPr lang="id-ID"/>
          </a:p>
        </p:txBody>
      </p:sp>
    </p:spTree>
    <p:extLst>
      <p:ext uri="{BB962C8B-B14F-4D97-AF65-F5344CB8AC3E}">
        <p14:creationId xmlns:p14="http://schemas.microsoft.com/office/powerpoint/2010/main" val="155632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A217-C296-D149-BF26-46593069B6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2D1B00-D461-4D4C-B18D-77345D8E33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FF886-A5B0-AE40-8C66-3F1B8BD80A36}"/>
              </a:ext>
            </a:extLst>
          </p:cNvPr>
          <p:cNvSpPr>
            <a:spLocks noGrp="1"/>
          </p:cNvSpPr>
          <p:nvPr>
            <p:ph type="dt" sz="half" idx="10"/>
          </p:nvPr>
        </p:nvSpPr>
        <p:spPr/>
        <p:txBody>
          <a:bodyPr/>
          <a:lstStyle/>
          <a:p>
            <a:fld id="{94CFE1B4-1992-2943-B671-91002F453D34}" type="datetimeFigureOut">
              <a:rPr lang="en-US" smtClean="0"/>
              <a:t>9/11/22</a:t>
            </a:fld>
            <a:endParaRPr lang="en-US"/>
          </a:p>
        </p:txBody>
      </p:sp>
      <p:sp>
        <p:nvSpPr>
          <p:cNvPr id="5" name="Footer Placeholder 4">
            <a:extLst>
              <a:ext uri="{FF2B5EF4-FFF2-40B4-BE49-F238E27FC236}">
                <a16:creationId xmlns:a16="http://schemas.microsoft.com/office/drawing/2014/main" id="{10BBE507-3138-874D-8E79-E9861E1C9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CA252-FCDD-6046-97AD-12D6073C3A96}"/>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159270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8D1A-EA93-7445-A15F-C039E8077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2F46DC-2132-F04A-ADBC-1887FE3A0F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0A309-F929-5147-B859-C2D7954CDCD5}"/>
              </a:ext>
            </a:extLst>
          </p:cNvPr>
          <p:cNvSpPr>
            <a:spLocks noGrp="1"/>
          </p:cNvSpPr>
          <p:nvPr>
            <p:ph type="dt" sz="half" idx="10"/>
          </p:nvPr>
        </p:nvSpPr>
        <p:spPr/>
        <p:txBody>
          <a:bodyPr/>
          <a:lstStyle/>
          <a:p>
            <a:fld id="{94CFE1B4-1992-2943-B671-91002F453D34}" type="datetimeFigureOut">
              <a:rPr lang="en-US" smtClean="0"/>
              <a:t>9/11/22</a:t>
            </a:fld>
            <a:endParaRPr lang="en-US"/>
          </a:p>
        </p:txBody>
      </p:sp>
      <p:sp>
        <p:nvSpPr>
          <p:cNvPr id="5" name="Footer Placeholder 4">
            <a:extLst>
              <a:ext uri="{FF2B5EF4-FFF2-40B4-BE49-F238E27FC236}">
                <a16:creationId xmlns:a16="http://schemas.microsoft.com/office/drawing/2014/main" id="{13F06746-AB5A-C04C-985F-0A8FB7225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10559-C922-E940-A579-E1790AF55344}"/>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84719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A4B7-E750-E845-8E9A-70998534B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41E3B-2357-0342-8A21-04F096EA5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BDD2C7-053E-C442-9C4D-8BAB1249D4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7F66A3-E309-0844-951E-652297A57E03}"/>
              </a:ext>
            </a:extLst>
          </p:cNvPr>
          <p:cNvSpPr>
            <a:spLocks noGrp="1"/>
          </p:cNvSpPr>
          <p:nvPr>
            <p:ph type="dt" sz="half" idx="10"/>
          </p:nvPr>
        </p:nvSpPr>
        <p:spPr/>
        <p:txBody>
          <a:bodyPr/>
          <a:lstStyle/>
          <a:p>
            <a:fld id="{94CFE1B4-1992-2943-B671-91002F453D34}" type="datetimeFigureOut">
              <a:rPr lang="en-US" smtClean="0"/>
              <a:t>9/11/22</a:t>
            </a:fld>
            <a:endParaRPr lang="en-US"/>
          </a:p>
        </p:txBody>
      </p:sp>
      <p:sp>
        <p:nvSpPr>
          <p:cNvPr id="6" name="Footer Placeholder 5">
            <a:extLst>
              <a:ext uri="{FF2B5EF4-FFF2-40B4-BE49-F238E27FC236}">
                <a16:creationId xmlns:a16="http://schemas.microsoft.com/office/drawing/2014/main" id="{44485C78-805A-464D-8876-B59542DCD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A110AA-9EFC-E14C-886D-0DAD9527BE4E}"/>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366433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42D2-5EA8-3542-91CC-ABD879FB53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26420B-9BF6-E148-9952-DEF64F57A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3B7598-B99D-AF4F-A6C9-3FF8689E9C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00EC62-925F-624C-AEED-3FD4F9C71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77750-847F-DB44-B8E7-ECE86D541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D9BCA2-0859-9A43-8813-75C82B3FEC84}"/>
              </a:ext>
            </a:extLst>
          </p:cNvPr>
          <p:cNvSpPr>
            <a:spLocks noGrp="1"/>
          </p:cNvSpPr>
          <p:nvPr>
            <p:ph type="dt" sz="half" idx="10"/>
          </p:nvPr>
        </p:nvSpPr>
        <p:spPr/>
        <p:txBody>
          <a:bodyPr/>
          <a:lstStyle/>
          <a:p>
            <a:fld id="{94CFE1B4-1992-2943-B671-91002F453D34}" type="datetimeFigureOut">
              <a:rPr lang="en-US" smtClean="0"/>
              <a:t>9/11/22</a:t>
            </a:fld>
            <a:endParaRPr lang="en-US"/>
          </a:p>
        </p:txBody>
      </p:sp>
      <p:sp>
        <p:nvSpPr>
          <p:cNvPr id="8" name="Footer Placeholder 7">
            <a:extLst>
              <a:ext uri="{FF2B5EF4-FFF2-40B4-BE49-F238E27FC236}">
                <a16:creationId xmlns:a16="http://schemas.microsoft.com/office/drawing/2014/main" id="{0E1BEEE6-6015-1E4F-9822-2F70C439EF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5EFC1D-38F1-3C45-B831-2C1652FBB63C}"/>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285710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305B-52AA-074F-B66E-DF91EDDD67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B661A-3D71-F54B-968C-6EB83477BEC0}"/>
              </a:ext>
            </a:extLst>
          </p:cNvPr>
          <p:cNvSpPr>
            <a:spLocks noGrp="1"/>
          </p:cNvSpPr>
          <p:nvPr>
            <p:ph type="dt" sz="half" idx="10"/>
          </p:nvPr>
        </p:nvSpPr>
        <p:spPr/>
        <p:txBody>
          <a:bodyPr/>
          <a:lstStyle/>
          <a:p>
            <a:fld id="{94CFE1B4-1992-2943-B671-91002F453D34}" type="datetimeFigureOut">
              <a:rPr lang="en-US" smtClean="0"/>
              <a:t>9/11/22</a:t>
            </a:fld>
            <a:endParaRPr lang="en-US"/>
          </a:p>
        </p:txBody>
      </p:sp>
      <p:sp>
        <p:nvSpPr>
          <p:cNvPr id="4" name="Footer Placeholder 3">
            <a:extLst>
              <a:ext uri="{FF2B5EF4-FFF2-40B4-BE49-F238E27FC236}">
                <a16:creationId xmlns:a16="http://schemas.microsoft.com/office/drawing/2014/main" id="{FF1B654C-D274-5947-BC18-D7A8FF3A4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23787C-3CB1-EB42-A60E-9F2C30D3715D}"/>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82519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7F91B6-73ED-D042-B0EA-D39F416E7F0E}"/>
              </a:ext>
            </a:extLst>
          </p:cNvPr>
          <p:cNvSpPr>
            <a:spLocks noGrp="1"/>
          </p:cNvSpPr>
          <p:nvPr>
            <p:ph type="dt" sz="half" idx="10"/>
          </p:nvPr>
        </p:nvSpPr>
        <p:spPr/>
        <p:txBody>
          <a:bodyPr/>
          <a:lstStyle/>
          <a:p>
            <a:fld id="{94CFE1B4-1992-2943-B671-91002F453D34}" type="datetimeFigureOut">
              <a:rPr lang="en-US" smtClean="0"/>
              <a:t>9/11/22</a:t>
            </a:fld>
            <a:endParaRPr lang="en-US"/>
          </a:p>
        </p:txBody>
      </p:sp>
      <p:sp>
        <p:nvSpPr>
          <p:cNvPr id="3" name="Footer Placeholder 2">
            <a:extLst>
              <a:ext uri="{FF2B5EF4-FFF2-40B4-BE49-F238E27FC236}">
                <a16:creationId xmlns:a16="http://schemas.microsoft.com/office/drawing/2014/main" id="{16BDF4C1-6B90-6843-96F9-F1B98C90CA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259AA3-CD88-E943-BECB-97611E76A790}"/>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243458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28BE-6100-1742-A590-67BBC3B32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52A121-9488-1346-89A5-B2819BD74C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CA9391-EC22-FD46-8C6D-6034E1AFB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E4EE6-CECD-3544-BA6F-CA0D9FBA14EE}"/>
              </a:ext>
            </a:extLst>
          </p:cNvPr>
          <p:cNvSpPr>
            <a:spLocks noGrp="1"/>
          </p:cNvSpPr>
          <p:nvPr>
            <p:ph type="dt" sz="half" idx="10"/>
          </p:nvPr>
        </p:nvSpPr>
        <p:spPr/>
        <p:txBody>
          <a:bodyPr/>
          <a:lstStyle/>
          <a:p>
            <a:fld id="{94CFE1B4-1992-2943-B671-91002F453D34}" type="datetimeFigureOut">
              <a:rPr lang="en-US" smtClean="0"/>
              <a:t>9/11/22</a:t>
            </a:fld>
            <a:endParaRPr lang="en-US"/>
          </a:p>
        </p:txBody>
      </p:sp>
      <p:sp>
        <p:nvSpPr>
          <p:cNvPr id="6" name="Footer Placeholder 5">
            <a:extLst>
              <a:ext uri="{FF2B5EF4-FFF2-40B4-BE49-F238E27FC236}">
                <a16:creationId xmlns:a16="http://schemas.microsoft.com/office/drawing/2014/main" id="{CBD6C156-BF31-3247-92F2-5777A0F61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367EA-742F-C147-84FD-3552D9A4176D}"/>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215039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4FE2-A76A-C44C-86AD-632382DA2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E74A5-B558-7D45-B11D-9A4C330359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7D0EA-8F4D-9947-8656-5EBA6E742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24D3A-6B3F-D845-A139-C7EFAB8535AB}"/>
              </a:ext>
            </a:extLst>
          </p:cNvPr>
          <p:cNvSpPr>
            <a:spLocks noGrp="1"/>
          </p:cNvSpPr>
          <p:nvPr>
            <p:ph type="dt" sz="half" idx="10"/>
          </p:nvPr>
        </p:nvSpPr>
        <p:spPr/>
        <p:txBody>
          <a:bodyPr/>
          <a:lstStyle/>
          <a:p>
            <a:fld id="{94CFE1B4-1992-2943-B671-91002F453D34}" type="datetimeFigureOut">
              <a:rPr lang="en-US" smtClean="0"/>
              <a:t>9/11/22</a:t>
            </a:fld>
            <a:endParaRPr lang="en-US"/>
          </a:p>
        </p:txBody>
      </p:sp>
      <p:sp>
        <p:nvSpPr>
          <p:cNvPr id="6" name="Footer Placeholder 5">
            <a:extLst>
              <a:ext uri="{FF2B5EF4-FFF2-40B4-BE49-F238E27FC236}">
                <a16:creationId xmlns:a16="http://schemas.microsoft.com/office/drawing/2014/main" id="{58A8FBE5-212E-504E-9F63-01E908725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D2AB5-E38C-814F-9FF1-A4C95B3BE843}"/>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352353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584A6-6B5A-C649-98E6-7B71B0B93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3BB83-F185-2646-827A-61B738612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E18F9-D56C-9F43-81CC-AA8B47755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FE1B4-1992-2943-B671-91002F453D34}" type="datetimeFigureOut">
              <a:rPr lang="en-US" smtClean="0"/>
              <a:t>9/11/22</a:t>
            </a:fld>
            <a:endParaRPr lang="en-US"/>
          </a:p>
        </p:txBody>
      </p:sp>
      <p:sp>
        <p:nvSpPr>
          <p:cNvPr id="5" name="Footer Placeholder 4">
            <a:extLst>
              <a:ext uri="{FF2B5EF4-FFF2-40B4-BE49-F238E27FC236}">
                <a16:creationId xmlns:a16="http://schemas.microsoft.com/office/drawing/2014/main" id="{1713AD01-D889-C044-B0FA-33C894E49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33EA58-762A-B440-9CD7-559B40BE4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87261-7247-D245-B213-F4A5168531F8}" type="slidenum">
              <a:rPr lang="en-US" smtClean="0"/>
              <a:t>‹#›</a:t>
            </a:fld>
            <a:endParaRPr lang="en-US"/>
          </a:p>
        </p:txBody>
      </p:sp>
    </p:spTree>
    <p:extLst>
      <p:ext uri="{BB962C8B-B14F-4D97-AF65-F5344CB8AC3E}">
        <p14:creationId xmlns:p14="http://schemas.microsoft.com/office/powerpoint/2010/main" val="2762149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www.apsnet.org/edcenter/resources/commonnames/Pages/Sweetpotato.aspx"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apsnet.org/edcenter/resources/commonnames/Pages/BananaandPlantain.aspx" TargetMode="External"/><Relationship Id="rId5" Type="http://schemas.openxmlformats.org/officeDocument/2006/relationships/hyperlink" Target="https://www.apsnet.org/edcenter/resources/commonnames/Pages/Pepper.aspx" TargetMode="External"/><Relationship Id="rId4" Type="http://schemas.openxmlformats.org/officeDocument/2006/relationships/hyperlink" Target="https://www.apsnet.org/edcenter/resources/commonnames/Pages/Cassava.aspx"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britannica.com/" TargetMode="External"/><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hyperlink" Target="https://www.wikipedia.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ountain scenery with tea fields">
            <a:extLst>
              <a:ext uri="{FF2B5EF4-FFF2-40B4-BE49-F238E27FC236}">
                <a16:creationId xmlns:a16="http://schemas.microsoft.com/office/drawing/2014/main" id="{609E9401-F47E-0844-9308-FE42C7CB639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5057192"/>
          </a:xfrm>
          <a:prstGeom prst="rect">
            <a:avLst/>
          </a:prstGeom>
        </p:spPr>
      </p:pic>
      <p:sp>
        <p:nvSpPr>
          <p:cNvPr id="9" name="TextBox 8">
            <a:extLst>
              <a:ext uri="{FF2B5EF4-FFF2-40B4-BE49-F238E27FC236}">
                <a16:creationId xmlns:a16="http://schemas.microsoft.com/office/drawing/2014/main" id="{C1E3A254-1806-4B45-8A22-070E2EB74BBF}"/>
              </a:ext>
            </a:extLst>
          </p:cNvPr>
          <p:cNvSpPr txBox="1"/>
          <p:nvPr/>
        </p:nvSpPr>
        <p:spPr>
          <a:xfrm>
            <a:off x="542850" y="5096380"/>
            <a:ext cx="9591870" cy="914802"/>
          </a:xfrm>
          <a:prstGeom prst="rect">
            <a:avLst/>
          </a:prstGeom>
          <a:noFill/>
        </p:spPr>
        <p:txBody>
          <a:bodyPr wrap="square">
            <a:spAutoFit/>
          </a:bodyPr>
          <a:lstStyle/>
          <a:p>
            <a:pPr lvl="0">
              <a:lnSpc>
                <a:spcPct val="120000"/>
              </a:lnSpc>
            </a:pPr>
            <a:r>
              <a:rPr lang="en-US" sz="4800" dirty="0">
                <a:solidFill>
                  <a:srgbClr val="191919"/>
                </a:solidFill>
                <a:ea typeface="Arial"/>
                <a:cs typeface="Arial"/>
                <a:sym typeface="Arial"/>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Diseases</a:t>
            </a:r>
            <a:r>
              <a:rPr lang="en-US" sz="4800" dirty="0">
                <a:solidFill>
                  <a:srgbClr val="191919"/>
                </a:solidFill>
                <a:ea typeface="Arial"/>
                <a:cs typeface="Arial"/>
                <a:sym typeface="Arial"/>
              </a:rPr>
              <a:t> in Tropical Crops</a:t>
            </a:r>
            <a:endParaRPr lang="en-US" sz="4800" dirty="0"/>
          </a:p>
        </p:txBody>
      </p:sp>
      <p:sp>
        <p:nvSpPr>
          <p:cNvPr id="10" name="Google Shape;88;p1">
            <a:extLst>
              <a:ext uri="{FF2B5EF4-FFF2-40B4-BE49-F238E27FC236}">
                <a16:creationId xmlns:a16="http://schemas.microsoft.com/office/drawing/2014/main" id="{996CC7DB-362F-8942-8FBA-182762742F6D}"/>
              </a:ext>
            </a:extLst>
          </p:cNvPr>
          <p:cNvSpPr txBox="1"/>
          <p:nvPr/>
        </p:nvSpPr>
        <p:spPr>
          <a:xfrm>
            <a:off x="719079" y="6058007"/>
            <a:ext cx="8716200" cy="55399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b="0" i="0" u="none" strike="noStrike" cap="none" dirty="0">
                <a:solidFill>
                  <a:srgbClr val="191919"/>
                </a:solidFill>
                <a:latin typeface="+mj-lt"/>
                <a:ea typeface="Open Sans Light"/>
                <a:cs typeface="Open Sans Light"/>
                <a:sym typeface="Open Sans Light"/>
              </a:rPr>
              <a:t>Created by: </a:t>
            </a:r>
            <a:r>
              <a:rPr lang="en-US" dirty="0">
                <a:solidFill>
                  <a:srgbClr val="191919"/>
                </a:solidFill>
                <a:latin typeface="+mj-lt"/>
                <a:ea typeface="Open Sans Light"/>
                <a:cs typeface="Open Sans Light"/>
                <a:sym typeface="Open Sans Light"/>
              </a:rPr>
              <a:t>Nicole Colón-</a:t>
            </a:r>
            <a:r>
              <a:rPr lang="en-US" dirty="0" err="1">
                <a:solidFill>
                  <a:srgbClr val="191919"/>
                </a:solidFill>
                <a:latin typeface="+mj-lt"/>
                <a:ea typeface="Open Sans Light"/>
                <a:cs typeface="Open Sans Light"/>
                <a:sym typeface="Open Sans Light"/>
              </a:rPr>
              <a:t>Carrión</a:t>
            </a:r>
            <a:endParaRPr lang="en-US" dirty="0">
              <a:solidFill>
                <a:srgbClr val="191919"/>
              </a:solidFill>
              <a:latin typeface="+mj-lt"/>
              <a:ea typeface="Open Sans Light"/>
              <a:cs typeface="Open Sans Light"/>
              <a:sym typeface="Open Sans Light"/>
            </a:endParaRPr>
          </a:p>
          <a:p>
            <a:pPr marL="0" marR="0" lvl="0" indent="0" algn="l" rtl="0">
              <a:spcBef>
                <a:spcPts val="0"/>
              </a:spcBef>
              <a:spcAft>
                <a:spcPts val="0"/>
              </a:spcAft>
              <a:buNone/>
            </a:pPr>
            <a:r>
              <a:rPr lang="en-US" dirty="0">
                <a:solidFill>
                  <a:srgbClr val="191919"/>
                </a:solidFill>
                <a:latin typeface="+mj-lt"/>
                <a:ea typeface="Open Sans Light"/>
                <a:cs typeface="Open Sans Light"/>
                <a:sym typeface="Open Sans Light"/>
              </a:rPr>
              <a:t>Revised by: </a:t>
            </a:r>
            <a:r>
              <a:rPr lang="en-US" b="0" i="0" u="none" strike="noStrike" cap="none" dirty="0">
                <a:solidFill>
                  <a:srgbClr val="191919"/>
                </a:solidFill>
                <a:latin typeface="+mj-lt"/>
                <a:ea typeface="Open Sans Light"/>
                <a:cs typeface="Open Sans Light"/>
                <a:sym typeface="Open Sans Light"/>
              </a:rPr>
              <a:t>Sof</a:t>
            </a:r>
            <a:r>
              <a:rPr lang="en-US" dirty="0">
                <a:solidFill>
                  <a:srgbClr val="191919"/>
                </a:solidFill>
                <a:latin typeface="+mj-lt"/>
                <a:ea typeface="Open Sans Light"/>
                <a:cs typeface="Open Sans Light"/>
                <a:sym typeface="Open Sans Light"/>
              </a:rPr>
              <a:t>í</a:t>
            </a:r>
            <a:r>
              <a:rPr lang="en-US" b="0" i="0" u="none" strike="noStrike" cap="none" dirty="0">
                <a:solidFill>
                  <a:srgbClr val="191919"/>
                </a:solidFill>
                <a:latin typeface="+mj-lt"/>
                <a:ea typeface="Open Sans Light"/>
                <a:cs typeface="Open Sans Light"/>
                <a:sym typeface="Open Sans Light"/>
              </a:rPr>
              <a:t>a </a:t>
            </a:r>
            <a:r>
              <a:rPr lang="en-US" b="0" i="0" u="none" strike="noStrike" cap="none" dirty="0" err="1">
                <a:solidFill>
                  <a:srgbClr val="191919"/>
                </a:solidFill>
                <a:latin typeface="+mj-lt"/>
                <a:ea typeface="Open Sans Light"/>
                <a:cs typeface="Open Sans Light"/>
                <a:sym typeface="Open Sans Light"/>
              </a:rPr>
              <a:t>Macchiavelli</a:t>
            </a:r>
            <a:r>
              <a:rPr lang="en-US" dirty="0" err="1">
                <a:solidFill>
                  <a:srgbClr val="191919"/>
                </a:solidFill>
                <a:latin typeface="+mj-lt"/>
                <a:ea typeface="Open Sans Light"/>
                <a:cs typeface="Open Sans Light"/>
                <a:sym typeface="Open Sans Light"/>
              </a:rPr>
              <a:t>-Girón</a:t>
            </a:r>
            <a:r>
              <a:rPr lang="en-US" b="0" i="0" u="none" strike="noStrike" cap="none" dirty="0">
                <a:solidFill>
                  <a:srgbClr val="191919"/>
                </a:solidFill>
                <a:latin typeface="+mj-lt"/>
                <a:ea typeface="Open Sans Light"/>
                <a:cs typeface="Open Sans Light"/>
                <a:sym typeface="Open Sans Light"/>
              </a:rPr>
              <a:t> </a:t>
            </a:r>
            <a:endParaRPr b="0" i="0" u="none" strike="noStrike" cap="none" dirty="0">
              <a:solidFill>
                <a:srgbClr val="191919"/>
              </a:solidFill>
              <a:latin typeface="+mj-lt"/>
              <a:ea typeface="Arimo"/>
              <a:cs typeface="Arimo"/>
              <a:sym typeface="Arimo"/>
            </a:endParaRPr>
          </a:p>
        </p:txBody>
      </p:sp>
      <p:pic>
        <p:nvPicPr>
          <p:cNvPr id="11" name="Google Shape;89;p1">
            <a:extLst>
              <a:ext uri="{FF2B5EF4-FFF2-40B4-BE49-F238E27FC236}">
                <a16:creationId xmlns:a16="http://schemas.microsoft.com/office/drawing/2014/main" id="{FBB977FD-B79E-554C-8221-AD583DB9F6AE}"/>
              </a:ext>
            </a:extLst>
          </p:cNvPr>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653755" y="5155700"/>
            <a:ext cx="2326751" cy="1702300"/>
          </a:xfrm>
          <a:prstGeom prst="rect">
            <a:avLst/>
          </a:prstGeom>
          <a:noFill/>
          <a:ln>
            <a:noFill/>
          </a:ln>
        </p:spPr>
      </p:pic>
    </p:spTree>
    <p:extLst>
      <p:ext uri="{BB962C8B-B14F-4D97-AF65-F5344CB8AC3E}">
        <p14:creationId xmlns:p14="http://schemas.microsoft.com/office/powerpoint/2010/main" val="2899287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3304110"/>
          </a:xfrm>
          <a:prstGeom prst="rect">
            <a:avLst/>
          </a:prstGeom>
          <a:noFill/>
        </p:spPr>
        <p:txBody>
          <a:bodyPr wrap="square" rtlCol="0">
            <a:spAutoFit/>
          </a:bodyPr>
          <a:lstStyle/>
          <a:p>
            <a:pPr marL="442596" lvl="1">
              <a:lnSpc>
                <a:spcPct val="130000"/>
              </a:lnSpc>
              <a:buClr>
                <a:srgbClr val="000000"/>
              </a:buClr>
              <a:buSzPts val="4100"/>
            </a:pPr>
            <a:r>
              <a:rPr lang="en-US" dirty="0">
                <a:solidFill>
                  <a:srgbClr val="000000"/>
                </a:solidFill>
                <a:latin typeface="+mj-lt"/>
                <a:ea typeface="Arial"/>
                <a:cs typeface="Arial"/>
                <a:sym typeface="Arial"/>
              </a:rPr>
              <a:t>Scientific name: </a:t>
            </a:r>
            <a:r>
              <a:rPr lang="en-US" i="1" dirty="0">
                <a:solidFill>
                  <a:srgbClr val="000000"/>
                </a:solidFill>
                <a:latin typeface="+mj-lt"/>
                <a:ea typeface="Arial"/>
                <a:cs typeface="Arial"/>
                <a:sym typeface="Arial"/>
              </a:rPr>
              <a:t>Ipomoea batatas</a:t>
            </a:r>
            <a:endParaRPr lang="en-US" i="1" dirty="0">
              <a:latin typeface="+mj-lt"/>
            </a:endParaRPr>
          </a:p>
          <a:p>
            <a:pPr lvl="0">
              <a:lnSpc>
                <a:spcPct val="130000"/>
              </a:lnSpc>
            </a:pPr>
            <a:endParaRPr lang="en-US" dirty="0">
              <a:solidFill>
                <a:srgbClr val="000000"/>
              </a:solidFill>
              <a:latin typeface="+mj-lt"/>
              <a:ea typeface="Arial"/>
              <a:cs typeface="Arial"/>
              <a:sym typeface="Arial"/>
            </a:endParaRPr>
          </a:p>
          <a:p>
            <a:pPr marL="442596" lvl="1">
              <a:lnSpc>
                <a:spcPct val="130000"/>
              </a:lnSpc>
              <a:buClr>
                <a:srgbClr val="000000"/>
              </a:buClr>
              <a:buSzPts val="4100"/>
            </a:pPr>
            <a:r>
              <a:rPr lang="en-US" dirty="0">
                <a:solidFill>
                  <a:srgbClr val="000000"/>
                </a:solidFill>
                <a:latin typeface="+mj-lt"/>
                <a:ea typeface="Arial"/>
                <a:cs typeface="Arial"/>
                <a:sym typeface="Arial"/>
              </a:rPr>
              <a:t>Perennial plant of the family Convolvulaceae </a:t>
            </a:r>
            <a:endParaRPr lang="en-US" dirty="0">
              <a:latin typeface="+mj-lt"/>
            </a:endParaRPr>
          </a:p>
          <a:p>
            <a:pPr lvl="0">
              <a:lnSpc>
                <a:spcPct val="130000"/>
              </a:lnSpc>
            </a:pPr>
            <a:endParaRPr lang="en-US" dirty="0">
              <a:solidFill>
                <a:srgbClr val="000000"/>
              </a:solidFill>
              <a:latin typeface="+mj-lt"/>
              <a:ea typeface="Arial"/>
              <a:cs typeface="Arial"/>
              <a:sym typeface="Arial"/>
            </a:endParaRPr>
          </a:p>
          <a:p>
            <a:pPr marL="442596" lvl="1">
              <a:lnSpc>
                <a:spcPct val="130000"/>
              </a:lnSpc>
              <a:buClr>
                <a:srgbClr val="000000"/>
              </a:buClr>
              <a:buSzPts val="4100"/>
            </a:pPr>
            <a:r>
              <a:rPr lang="en-US" dirty="0">
                <a:solidFill>
                  <a:srgbClr val="000000"/>
                </a:solidFill>
                <a:latin typeface="+mj-lt"/>
                <a:ea typeface="Arial"/>
                <a:cs typeface="Arial"/>
                <a:sym typeface="Arial"/>
              </a:rPr>
              <a:t>Cultivated for its edible tuberous root</a:t>
            </a:r>
            <a:endParaRPr lang="en-US" dirty="0">
              <a:latin typeface="+mj-lt"/>
            </a:endParaRPr>
          </a:p>
          <a:p>
            <a:pPr lvl="0">
              <a:lnSpc>
                <a:spcPct val="130000"/>
              </a:lnSpc>
            </a:pPr>
            <a:endParaRPr lang="en-US" dirty="0">
              <a:solidFill>
                <a:srgbClr val="000000"/>
              </a:solidFill>
              <a:latin typeface="+mj-lt"/>
              <a:ea typeface="Arial"/>
              <a:cs typeface="Arial"/>
              <a:sym typeface="Arial"/>
            </a:endParaRPr>
          </a:p>
          <a:p>
            <a:pPr marL="442596" lvl="1">
              <a:lnSpc>
                <a:spcPct val="130000"/>
              </a:lnSpc>
              <a:buClr>
                <a:srgbClr val="000000"/>
              </a:buClr>
              <a:buSzPts val="4100"/>
            </a:pPr>
            <a:r>
              <a:rPr lang="en-US" dirty="0">
                <a:solidFill>
                  <a:srgbClr val="000000"/>
                </a:solidFill>
                <a:latin typeface="+mj-lt"/>
                <a:ea typeface="Arial"/>
                <a:cs typeface="Arial"/>
                <a:sym typeface="Arial"/>
              </a:rPr>
              <a:t>Native to Tropical America</a:t>
            </a:r>
            <a:endParaRPr lang="en-US" dirty="0">
              <a:latin typeface="+mj-lt"/>
            </a:endParaRPr>
          </a:p>
          <a:p>
            <a:pPr lvl="0">
              <a:lnSpc>
                <a:spcPct val="130000"/>
              </a:lnSpc>
            </a:pPr>
            <a:endParaRPr lang="en-US" dirty="0">
              <a:solidFill>
                <a:srgbClr val="000000"/>
              </a:solidFill>
              <a:latin typeface="+mj-lt"/>
              <a:ea typeface="Arial"/>
              <a:cs typeface="Arial"/>
              <a:sym typeface="Arial"/>
            </a:endParaRPr>
          </a:p>
          <a:p>
            <a:pPr marL="442596" lvl="1">
              <a:lnSpc>
                <a:spcPct val="130000"/>
              </a:lnSpc>
              <a:buClr>
                <a:srgbClr val="000000"/>
              </a:buClr>
              <a:buSzPts val="4100"/>
            </a:pPr>
            <a:r>
              <a:rPr lang="en-US" dirty="0">
                <a:solidFill>
                  <a:srgbClr val="000000"/>
                </a:solidFill>
                <a:latin typeface="+mj-lt"/>
                <a:ea typeface="Arial"/>
                <a:cs typeface="Arial"/>
                <a:sym typeface="Arial"/>
              </a:rPr>
              <a:t>Numerous pathogens threaten its production</a:t>
            </a:r>
            <a:endParaRPr lang="en-US"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solidFill>
                      <a:srgbClr val="191919"/>
                    </a:solidFill>
                    <a:latin typeface="+mj-lt"/>
                    <a:ea typeface="Open Sans ExtraBold"/>
                    <a:cs typeface="Open Sans ExtraBold"/>
                    <a:sym typeface="Open Sans ExtraBold"/>
                  </a:rPr>
                  <a:t>Sweet Potato</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3242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3970318"/>
          </a:xfrm>
          <a:prstGeom prst="rect">
            <a:avLst/>
          </a:prstGeom>
          <a:noFill/>
        </p:spPr>
        <p:txBody>
          <a:bodyPr wrap="square" rtlCol="0">
            <a:spAutoFit/>
          </a:bodyPr>
          <a:lstStyle/>
          <a:p>
            <a:r>
              <a:rPr lang="en-US" dirty="0">
                <a:latin typeface="+mj-lt"/>
              </a:rPr>
              <a:t>Caused by </a:t>
            </a:r>
            <a:r>
              <a:rPr lang="en-US" i="1" dirty="0">
                <a:latin typeface="+mj-lt"/>
              </a:rPr>
              <a:t>Ceratocystis fimbriata </a:t>
            </a:r>
            <a:endParaRPr lang="en-US" dirty="0">
              <a:latin typeface="+mj-lt"/>
            </a:endParaRPr>
          </a:p>
          <a:p>
            <a:endParaRPr lang="en-US" dirty="0">
              <a:latin typeface="+mj-lt"/>
            </a:endParaRPr>
          </a:p>
          <a:p>
            <a:r>
              <a:rPr lang="en-US" i="1" dirty="0">
                <a:latin typeface="+mj-lt"/>
              </a:rPr>
              <a:t>Ceratocystis fimbriata </a:t>
            </a:r>
            <a:r>
              <a:rPr lang="en-US" dirty="0">
                <a:latin typeface="+mj-lt"/>
              </a:rPr>
              <a:t>have a wide host range and a large geographic distribution</a:t>
            </a:r>
          </a:p>
          <a:p>
            <a:endParaRPr lang="en-US" dirty="0">
              <a:latin typeface="+mj-lt"/>
            </a:endParaRPr>
          </a:p>
          <a:p>
            <a:r>
              <a:rPr lang="en-US" dirty="0">
                <a:latin typeface="+mj-lt"/>
              </a:rPr>
              <a:t>Symptoms can be observed in the field and post-harvest </a:t>
            </a:r>
          </a:p>
          <a:p>
            <a:endParaRPr lang="en-US" dirty="0">
              <a:solidFill>
                <a:srgbClr val="000000"/>
              </a:solidFill>
              <a:latin typeface="+mj-lt"/>
              <a:ea typeface="Arial"/>
              <a:cs typeface="Arial"/>
              <a:sym typeface="Arial"/>
            </a:endParaRPr>
          </a:p>
          <a:p>
            <a:r>
              <a:rPr lang="en-US" dirty="0">
                <a:solidFill>
                  <a:srgbClr val="000000"/>
                </a:solidFill>
                <a:latin typeface="+mj-lt"/>
                <a:ea typeface="Arial"/>
                <a:cs typeface="Arial"/>
                <a:sym typeface="Arial"/>
              </a:rPr>
              <a:t>Field symptoms include wilting, stunting, leaf chlorosis, and leaf drop </a:t>
            </a:r>
            <a:endParaRPr lang="en-US" dirty="0">
              <a:latin typeface="+mj-lt"/>
              <a:sym typeface="Arial"/>
            </a:endParaRPr>
          </a:p>
          <a:p>
            <a:endParaRPr lang="en-US" dirty="0">
              <a:solidFill>
                <a:srgbClr val="000000"/>
              </a:solidFill>
              <a:latin typeface="+mj-lt"/>
              <a:ea typeface="Arial"/>
              <a:cs typeface="Arial"/>
              <a:sym typeface="Arial"/>
            </a:endParaRPr>
          </a:p>
          <a:p>
            <a:r>
              <a:rPr lang="en-US" dirty="0">
                <a:solidFill>
                  <a:srgbClr val="000000"/>
                </a:solidFill>
                <a:latin typeface="+mj-lt"/>
                <a:ea typeface="Arial"/>
                <a:cs typeface="Arial"/>
                <a:sym typeface="Arial"/>
              </a:rPr>
              <a:t>Post-harvest causes a circular, brown/black spots on sweet potato root</a:t>
            </a:r>
            <a:endParaRPr lang="en-US" dirty="0">
              <a:latin typeface="+mj-lt"/>
            </a:endParaRPr>
          </a:p>
          <a:p>
            <a:endParaRPr lang="en-US"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solidFill>
                      <a:srgbClr val="191919"/>
                    </a:solidFill>
                    <a:latin typeface="+mj-lt"/>
                    <a:ea typeface="Open Sans ExtraBold"/>
                    <a:cs typeface="Open Sans ExtraBold"/>
                    <a:sym typeface="Open Sans ExtraBold"/>
                  </a:rPr>
                  <a:t>Black Rot</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3609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44343" y="2771249"/>
            <a:ext cx="4937760" cy="2862322"/>
          </a:xfrm>
          <a:prstGeom prst="rect">
            <a:avLst/>
          </a:prstGeom>
          <a:noFill/>
        </p:spPr>
        <p:txBody>
          <a:bodyPr wrap="square" rtlCol="0">
            <a:spAutoFit/>
          </a:bodyPr>
          <a:lstStyle/>
          <a:p>
            <a:r>
              <a:rPr lang="en-US" sz="2000" dirty="0">
                <a:latin typeface="+mj-lt"/>
              </a:rPr>
              <a:t>Culture base isolation of the pathogen is necessary for morphological classification</a:t>
            </a:r>
          </a:p>
          <a:p>
            <a:endParaRPr lang="en-US" sz="2000" dirty="0">
              <a:latin typeface="+mj-lt"/>
            </a:endParaRPr>
          </a:p>
          <a:p>
            <a:endParaRPr lang="en-US" sz="2000" dirty="0">
              <a:latin typeface="+mj-lt"/>
            </a:endParaRPr>
          </a:p>
          <a:p>
            <a:r>
              <a:rPr lang="en-US" sz="2000" dirty="0">
                <a:latin typeface="+mj-lt"/>
              </a:rPr>
              <a:t>Molecular identification can be accomplished by extracting DNA from a pure sample </a:t>
            </a:r>
          </a:p>
          <a:p>
            <a:endParaRPr lang="en-US" sz="2000" dirty="0">
              <a:latin typeface="+mj-lt"/>
            </a:endParaRPr>
          </a:p>
          <a:p>
            <a:endParaRPr lang="en-US" sz="2000" dirty="0">
              <a:latin typeface="+mj-lt"/>
            </a:endParaRPr>
          </a:p>
          <a:p>
            <a:r>
              <a:rPr lang="en-US" sz="2000" dirty="0">
                <a:latin typeface="+mj-lt"/>
              </a:rPr>
              <a:t>Pathogenicity tests can also be used</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83494"/>
            <a:chOff x="7015396" y="359765"/>
            <a:chExt cx="5176604"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44952"/>
              <a:chOff x="6786260" y="774348"/>
              <a:chExt cx="4572000"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806886" y="1845215"/>
                <a:ext cx="4420139" cy="874085"/>
              </a:xfrm>
              <a:prstGeom prst="rect">
                <a:avLst/>
              </a:prstGeom>
              <a:noFill/>
            </p:spPr>
            <p:txBody>
              <a:bodyPr wrap="square" rtlCol="0">
                <a:spAutoFit/>
              </a:bodyPr>
              <a:lstStyle/>
              <a:p>
                <a:pPr lvl="0" algn="ctr">
                  <a:lnSpc>
                    <a:spcPct val="140005"/>
                  </a:lnSpc>
                </a:pPr>
                <a:r>
                  <a:rPr lang="en-US" sz="4000" b="1" dirty="0">
                    <a:solidFill>
                      <a:srgbClr val="191919"/>
                    </a:solidFill>
                    <a:latin typeface="+mj-lt"/>
                    <a:ea typeface="Open Sans ExtraBold"/>
                    <a:cs typeface="Open Sans ExtraBold"/>
                    <a:sym typeface="Open Sans ExtraBold"/>
                  </a:rPr>
                  <a:t>Black Rot: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28523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64518" y="2598549"/>
            <a:ext cx="4937760" cy="3970318"/>
          </a:xfrm>
          <a:prstGeom prst="rect">
            <a:avLst/>
          </a:prstGeom>
          <a:noFill/>
        </p:spPr>
        <p:txBody>
          <a:bodyPr wrap="square" rtlCol="0">
            <a:spAutoFit/>
          </a:bodyPr>
          <a:lstStyle/>
          <a:p>
            <a:r>
              <a:rPr lang="en-US" dirty="0">
                <a:latin typeface="+mj-lt"/>
              </a:rPr>
              <a:t>Caused by </a:t>
            </a:r>
            <a:r>
              <a:rPr lang="en-US" i="1" dirty="0">
                <a:latin typeface="+mj-lt"/>
              </a:rPr>
              <a:t>Fusarium </a:t>
            </a:r>
            <a:r>
              <a:rPr lang="en-US" i="1" dirty="0" err="1">
                <a:latin typeface="+mj-lt"/>
              </a:rPr>
              <a:t>oxysporum</a:t>
            </a:r>
            <a:r>
              <a:rPr lang="en-US" i="1" dirty="0">
                <a:latin typeface="+mj-lt"/>
              </a:rPr>
              <a:t> </a:t>
            </a:r>
            <a:r>
              <a:rPr lang="en-US" dirty="0" err="1">
                <a:latin typeface="+mj-lt"/>
              </a:rPr>
              <a:t>f.sp</a:t>
            </a:r>
            <a:r>
              <a:rPr lang="en-US" i="1" dirty="0">
                <a:latin typeface="+mj-lt"/>
              </a:rPr>
              <a:t>. batatas</a:t>
            </a:r>
            <a:endParaRPr lang="en-US" dirty="0">
              <a:latin typeface="+mj-lt"/>
            </a:endParaRPr>
          </a:p>
          <a:p>
            <a:endParaRPr lang="en-US" dirty="0">
              <a:latin typeface="+mj-lt"/>
            </a:endParaRPr>
          </a:p>
          <a:p>
            <a:r>
              <a:rPr lang="en-US" dirty="0">
                <a:latin typeface="+mj-lt"/>
              </a:rPr>
              <a:t>Soil-borne fungi</a:t>
            </a:r>
          </a:p>
          <a:p>
            <a:endParaRPr lang="en-US" dirty="0">
              <a:latin typeface="+mj-lt"/>
            </a:endParaRPr>
          </a:p>
          <a:p>
            <a:r>
              <a:rPr lang="en-US" dirty="0">
                <a:latin typeface="+mj-lt"/>
              </a:rPr>
              <a:t>Can persist in the soil for long periods of time</a:t>
            </a:r>
          </a:p>
          <a:p>
            <a:endParaRPr lang="en-US" dirty="0">
              <a:latin typeface="+mj-lt"/>
            </a:endParaRPr>
          </a:p>
          <a:p>
            <a:r>
              <a:rPr lang="en-US" dirty="0">
                <a:latin typeface="+mj-lt"/>
              </a:rPr>
              <a:t>Mostly present in subtropical regions of the world</a:t>
            </a:r>
          </a:p>
          <a:p>
            <a:endParaRPr lang="en-US" dirty="0">
              <a:latin typeface="+mj-lt"/>
            </a:endParaRPr>
          </a:p>
          <a:p>
            <a:r>
              <a:rPr lang="en-US" dirty="0">
                <a:latin typeface="+mj-lt"/>
              </a:rPr>
              <a:t>The pathogen blocks the vascular system of the plant preventing the movement of water and nutrients</a:t>
            </a:r>
          </a:p>
          <a:p>
            <a:endParaRPr lang="en-US" dirty="0">
              <a:latin typeface="+mj-lt"/>
            </a:endParaRPr>
          </a:p>
          <a:p>
            <a:r>
              <a:rPr lang="en-US" dirty="0">
                <a:latin typeface="+mj-lt"/>
              </a:rPr>
              <a:t>Causes symptoms such as wilting, leaf yellowing, and blackening of the vascular tissue</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1987942"/>
            <a:chOff x="7015396" y="359765"/>
            <a:chExt cx="5176604" cy="198794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749400"/>
              <a:chOff x="6786260" y="774348"/>
              <a:chExt cx="4572000" cy="1749400"/>
            </a:xfrm>
          </p:grpSpPr>
          <p:sp>
            <p:nvSpPr>
              <p:cNvPr id="8" name="TextBox 7">
                <a:extLst>
                  <a:ext uri="{FF2B5EF4-FFF2-40B4-BE49-F238E27FC236}">
                    <a16:creationId xmlns:a16="http://schemas.microsoft.com/office/drawing/2014/main" id="{573CA644-6D91-EA4A-97E3-64299D35C0A9}"/>
                  </a:ext>
                </a:extLst>
              </p:cNvPr>
              <p:cNvSpPr txBox="1"/>
              <p:nvPr/>
            </p:nvSpPr>
            <p:spPr>
              <a:xfrm>
                <a:off x="6906505" y="1650304"/>
                <a:ext cx="4166330" cy="873444"/>
              </a:xfrm>
              <a:prstGeom prst="rect">
                <a:avLst/>
              </a:prstGeom>
              <a:noFill/>
            </p:spPr>
            <p:txBody>
              <a:bodyPr wrap="square" rtlCol="0">
                <a:spAutoFit/>
              </a:bodyPr>
              <a:lstStyle/>
              <a:p>
                <a:pPr lvl="0" algn="ctr">
                  <a:lnSpc>
                    <a:spcPct val="140005"/>
                  </a:lnSpc>
                </a:pPr>
                <a:r>
                  <a:rPr lang="en-US" sz="4000" b="1" i="1" dirty="0">
                    <a:solidFill>
                      <a:srgbClr val="191919"/>
                    </a:solidFill>
                    <a:latin typeface="+mj-lt"/>
                    <a:ea typeface="Open Sans ExtraBold"/>
                    <a:cs typeface="Open Sans ExtraBold"/>
                    <a:sym typeface="Open Sans ExtraBold"/>
                  </a:rPr>
                  <a:t>Fusarium</a:t>
                </a:r>
                <a:r>
                  <a:rPr lang="en-US" sz="4000" b="1" dirty="0">
                    <a:solidFill>
                      <a:srgbClr val="191919"/>
                    </a:solidFill>
                    <a:latin typeface="+mj-lt"/>
                    <a:ea typeface="Open Sans ExtraBold"/>
                    <a:cs typeface="Open Sans ExtraBold"/>
                    <a:sym typeface="Open Sans ExtraBold"/>
                  </a:rPr>
                  <a:t> Wilt</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4905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3170099"/>
          </a:xfrm>
          <a:prstGeom prst="rect">
            <a:avLst/>
          </a:prstGeom>
          <a:noFill/>
        </p:spPr>
        <p:txBody>
          <a:bodyPr wrap="square" rtlCol="0">
            <a:spAutoFit/>
          </a:bodyPr>
          <a:lstStyle/>
          <a:p>
            <a:r>
              <a:rPr lang="en-US" sz="2000" dirty="0">
                <a:latin typeface="+mj-lt"/>
              </a:rPr>
              <a:t>Initial symptoms can be perceived by a transverse section of the vascular tissue </a:t>
            </a:r>
          </a:p>
          <a:p>
            <a:endParaRPr lang="en-US" sz="2000" dirty="0">
              <a:latin typeface="+mj-lt"/>
            </a:endParaRPr>
          </a:p>
          <a:p>
            <a:endParaRPr lang="en-US" sz="2000" dirty="0">
              <a:latin typeface="+mj-lt"/>
            </a:endParaRPr>
          </a:p>
          <a:p>
            <a:r>
              <a:rPr lang="en-US" sz="2000" dirty="0">
                <a:latin typeface="+mj-lt"/>
              </a:rPr>
              <a:t>Culture base isolation of the pathogen is necessary for morphological classification</a:t>
            </a:r>
          </a:p>
          <a:p>
            <a:endParaRPr lang="en-US" sz="2000" dirty="0">
              <a:latin typeface="+mj-lt"/>
            </a:endParaRPr>
          </a:p>
          <a:p>
            <a:endParaRPr lang="en-US" sz="2000" dirty="0">
              <a:latin typeface="+mj-lt"/>
            </a:endParaRPr>
          </a:p>
          <a:p>
            <a:r>
              <a:rPr lang="en-US" sz="2000" dirty="0">
                <a:latin typeface="+mj-lt"/>
              </a:rPr>
              <a:t>Molecular identification can be accomplished by extracting DNA from a pure sample </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57072" y="359765"/>
            <a:ext cx="5992836" cy="2183494"/>
            <a:chOff x="6457072" y="359765"/>
            <a:chExt cx="5992836"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944952"/>
              <a:chOff x="6189390" y="774348"/>
              <a:chExt cx="5992836"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874085"/>
              </a:xfrm>
              <a:prstGeom prst="rect">
                <a:avLst/>
              </a:prstGeom>
              <a:noFill/>
            </p:spPr>
            <p:txBody>
              <a:bodyPr wrap="square" rtlCol="0">
                <a:spAutoFit/>
              </a:bodyPr>
              <a:lstStyle/>
              <a:p>
                <a:pPr algn="ctr">
                  <a:lnSpc>
                    <a:spcPct val="140005"/>
                  </a:lnSpc>
                </a:pPr>
                <a:r>
                  <a:rPr lang="en-US" sz="4000" b="1" i="1" dirty="0">
                    <a:solidFill>
                      <a:srgbClr val="191919"/>
                    </a:solidFill>
                    <a:latin typeface="+mj-lt"/>
                    <a:ea typeface="Open Sans ExtraBold"/>
                    <a:cs typeface="Open Sans ExtraBold"/>
                    <a:sym typeface="Open Sans ExtraBold"/>
                  </a:rPr>
                  <a:t>Fusarium</a:t>
                </a:r>
                <a:r>
                  <a:rPr lang="en-US" sz="4000" b="1" dirty="0">
                    <a:solidFill>
                      <a:srgbClr val="191919"/>
                    </a:solidFill>
                    <a:latin typeface="+mj-lt"/>
                    <a:ea typeface="Open Sans ExtraBold"/>
                    <a:cs typeface="Open Sans ExtraBold"/>
                    <a:sym typeface="Open Sans ExtraBold"/>
                  </a:rPr>
                  <a:t> Wilt: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1243424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7020789" y="2457872"/>
            <a:ext cx="4937760" cy="4247317"/>
          </a:xfrm>
          <a:prstGeom prst="rect">
            <a:avLst/>
          </a:prstGeom>
          <a:noFill/>
        </p:spPr>
        <p:txBody>
          <a:bodyPr wrap="square" rtlCol="0">
            <a:spAutoFit/>
          </a:bodyPr>
          <a:lstStyle/>
          <a:p>
            <a:r>
              <a:rPr lang="en-US" dirty="0">
                <a:latin typeface="+mj-lt"/>
              </a:rPr>
              <a:t>Caused commonly by the root-knot nematode, </a:t>
            </a:r>
            <a:r>
              <a:rPr lang="en-US" i="1" dirty="0">
                <a:latin typeface="+mj-lt"/>
              </a:rPr>
              <a:t>Meloidogyne incognita </a:t>
            </a:r>
          </a:p>
          <a:p>
            <a:endParaRPr lang="en-US" dirty="0">
              <a:latin typeface="+mj-lt"/>
            </a:endParaRPr>
          </a:p>
          <a:p>
            <a:r>
              <a:rPr lang="en-US" dirty="0">
                <a:latin typeface="+mj-lt"/>
              </a:rPr>
              <a:t>Can also be caused by other root-knot nematodes</a:t>
            </a:r>
          </a:p>
          <a:p>
            <a:endParaRPr lang="en-US" dirty="0">
              <a:latin typeface="+mj-lt"/>
            </a:endParaRPr>
          </a:p>
          <a:p>
            <a:r>
              <a:rPr lang="en-US" i="1" dirty="0">
                <a:latin typeface="+mj-lt"/>
              </a:rPr>
              <a:t>Meloidogyne incognita </a:t>
            </a:r>
            <a:r>
              <a:rPr lang="en-US" dirty="0">
                <a:latin typeface="+mj-lt"/>
              </a:rPr>
              <a:t>has a broad host range</a:t>
            </a:r>
          </a:p>
          <a:p>
            <a:endParaRPr lang="en-US" dirty="0">
              <a:latin typeface="+mj-lt"/>
            </a:endParaRPr>
          </a:p>
          <a:p>
            <a:r>
              <a:rPr lang="en-US" dirty="0">
                <a:latin typeface="+mj-lt"/>
              </a:rPr>
              <a:t>Commonly found in all sweet potato growing regions</a:t>
            </a:r>
          </a:p>
          <a:p>
            <a:endParaRPr lang="en-US" dirty="0">
              <a:latin typeface="+mj-lt"/>
            </a:endParaRPr>
          </a:p>
          <a:p>
            <a:r>
              <a:rPr lang="en-US" dirty="0">
                <a:latin typeface="+mj-lt"/>
              </a:rPr>
              <a:t>Symptoms depend on the cultivar</a:t>
            </a:r>
          </a:p>
          <a:p>
            <a:endParaRPr lang="en-US" dirty="0">
              <a:latin typeface="+mj-lt"/>
            </a:endParaRPr>
          </a:p>
          <a:p>
            <a:r>
              <a:rPr lang="en-US" dirty="0">
                <a:latin typeface="+mj-lt"/>
              </a:rPr>
              <a:t>Symptoms include the formation of galls, cracking of tubers, and blistering of the storage root. Can cause stunting, chlorosis, and death of the plants</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1987942"/>
            <a:chOff x="7015396" y="359765"/>
            <a:chExt cx="5176604" cy="198794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749400"/>
              <a:chOff x="6786260" y="774348"/>
              <a:chExt cx="4572000" cy="1749400"/>
            </a:xfrm>
          </p:grpSpPr>
          <p:sp>
            <p:nvSpPr>
              <p:cNvPr id="8" name="TextBox 7">
                <a:extLst>
                  <a:ext uri="{FF2B5EF4-FFF2-40B4-BE49-F238E27FC236}">
                    <a16:creationId xmlns:a16="http://schemas.microsoft.com/office/drawing/2014/main" id="{573CA644-6D91-EA4A-97E3-64299D35C0A9}"/>
                  </a:ext>
                </a:extLst>
              </p:cNvPr>
              <p:cNvSpPr txBox="1"/>
              <p:nvPr/>
            </p:nvSpPr>
            <p:spPr>
              <a:xfrm>
                <a:off x="6906505" y="1650304"/>
                <a:ext cx="4166330" cy="873444"/>
              </a:xfrm>
              <a:prstGeom prst="rect">
                <a:avLst/>
              </a:prstGeom>
              <a:noFill/>
            </p:spPr>
            <p:txBody>
              <a:bodyPr wrap="square" rtlCol="0">
                <a:spAutoFit/>
              </a:bodyPr>
              <a:lstStyle/>
              <a:p>
                <a:pPr lvl="0" algn="ctr">
                  <a:lnSpc>
                    <a:spcPct val="140006"/>
                  </a:lnSpc>
                </a:pPr>
                <a:r>
                  <a:rPr lang="en-US" sz="4000" b="1" dirty="0">
                    <a:solidFill>
                      <a:srgbClr val="191919"/>
                    </a:solidFill>
                    <a:latin typeface="+mj-lt"/>
                    <a:ea typeface="Open Sans ExtraBold"/>
                    <a:cs typeface="Open Sans ExtraBold"/>
                    <a:sym typeface="Open Sans ExtraBold"/>
                  </a:rPr>
                  <a:t>Root Knot</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6420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2862322"/>
          </a:xfrm>
          <a:prstGeom prst="rect">
            <a:avLst/>
          </a:prstGeom>
          <a:noFill/>
        </p:spPr>
        <p:txBody>
          <a:bodyPr wrap="square" rtlCol="0">
            <a:spAutoFit/>
          </a:bodyPr>
          <a:lstStyle/>
          <a:p>
            <a:r>
              <a:rPr lang="en-US" sz="2000" dirty="0">
                <a:latin typeface="+mj-lt"/>
              </a:rPr>
              <a:t>Initial symptoms can be perceived through visual inspection of galls</a:t>
            </a:r>
          </a:p>
          <a:p>
            <a:endParaRPr lang="en-US" sz="2000" dirty="0">
              <a:latin typeface="+mj-lt"/>
            </a:endParaRPr>
          </a:p>
          <a:p>
            <a:r>
              <a:rPr lang="en-US" sz="2000" dirty="0">
                <a:latin typeface="+mj-lt"/>
              </a:rPr>
              <a:t>Species detection requires a combination of morphological features and molecular identification </a:t>
            </a:r>
          </a:p>
          <a:p>
            <a:endParaRPr lang="en-US" sz="2000" dirty="0">
              <a:latin typeface="+mj-lt"/>
            </a:endParaRPr>
          </a:p>
          <a:p>
            <a:r>
              <a:rPr lang="en-US" sz="2000" dirty="0">
                <a:latin typeface="+mj-lt"/>
              </a:rPr>
              <a:t>Biochemical methods are also used for the identification of a single young egg-laid</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57072" y="359765"/>
            <a:ext cx="5992836" cy="2183494"/>
            <a:chOff x="6457072" y="359765"/>
            <a:chExt cx="5992836"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944952"/>
              <a:chOff x="6189390" y="774348"/>
              <a:chExt cx="5992836"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874085"/>
              </a:xfrm>
              <a:prstGeom prst="rect">
                <a:avLst/>
              </a:prstGeom>
              <a:noFill/>
            </p:spPr>
            <p:txBody>
              <a:bodyPr wrap="square" rtlCol="0">
                <a:spAutoFit/>
              </a:bodyPr>
              <a:lstStyle/>
              <a:p>
                <a:pPr algn="ctr">
                  <a:lnSpc>
                    <a:spcPct val="140005"/>
                  </a:lnSpc>
                </a:pPr>
                <a:r>
                  <a:rPr lang="en-US" sz="4000" b="1" dirty="0">
                    <a:solidFill>
                      <a:srgbClr val="191919"/>
                    </a:solidFill>
                    <a:latin typeface="+mj-lt"/>
                    <a:ea typeface="Open Sans ExtraBold"/>
                    <a:cs typeface="Open Sans ExtraBold"/>
                    <a:sym typeface="Open Sans ExtraBold"/>
                  </a:rPr>
                  <a:t>Root Knot: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2636042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7020789" y="2457872"/>
            <a:ext cx="4937760" cy="3970318"/>
          </a:xfrm>
          <a:prstGeom prst="rect">
            <a:avLst/>
          </a:prstGeom>
          <a:noFill/>
        </p:spPr>
        <p:txBody>
          <a:bodyPr wrap="square" rtlCol="0">
            <a:spAutoFit/>
          </a:bodyPr>
          <a:lstStyle/>
          <a:p>
            <a:endParaRPr lang="en-US" dirty="0">
              <a:latin typeface="+mj-lt"/>
            </a:endParaRPr>
          </a:p>
          <a:p>
            <a:r>
              <a:rPr lang="en-US" dirty="0">
                <a:latin typeface="+mj-lt"/>
              </a:rPr>
              <a:t>Caused by a virus belonging to the </a:t>
            </a:r>
            <a:r>
              <a:rPr lang="en-US" dirty="0" err="1">
                <a:latin typeface="+mj-lt"/>
              </a:rPr>
              <a:t>Begomovirus</a:t>
            </a:r>
            <a:r>
              <a:rPr lang="en-US" dirty="0">
                <a:latin typeface="+mj-lt"/>
              </a:rPr>
              <a:t> group </a:t>
            </a:r>
          </a:p>
          <a:p>
            <a:endParaRPr lang="en-US" dirty="0">
              <a:latin typeface="+mj-lt"/>
            </a:endParaRPr>
          </a:p>
          <a:p>
            <a:r>
              <a:rPr lang="en-US" dirty="0">
                <a:latin typeface="+mj-lt"/>
              </a:rPr>
              <a:t>Scientific name: </a:t>
            </a:r>
            <a:r>
              <a:rPr lang="en-US" dirty="0" err="1">
                <a:latin typeface="+mj-lt"/>
              </a:rPr>
              <a:t>Sweetpotato</a:t>
            </a:r>
            <a:r>
              <a:rPr lang="en-US" dirty="0">
                <a:latin typeface="+mj-lt"/>
              </a:rPr>
              <a:t> leaf curl (SPLCV)</a:t>
            </a:r>
          </a:p>
          <a:p>
            <a:endParaRPr lang="en-US" dirty="0">
              <a:latin typeface="+mj-lt"/>
            </a:endParaRPr>
          </a:p>
          <a:p>
            <a:r>
              <a:rPr lang="en-US" dirty="0">
                <a:latin typeface="+mj-lt"/>
              </a:rPr>
              <a:t>Worldwide distribution</a:t>
            </a:r>
          </a:p>
          <a:p>
            <a:endParaRPr lang="en-US" dirty="0">
              <a:latin typeface="+mj-lt"/>
            </a:endParaRPr>
          </a:p>
          <a:p>
            <a:r>
              <a:rPr lang="en-US" dirty="0">
                <a:latin typeface="+mj-lt"/>
              </a:rPr>
              <a:t>Vector: whiteflies</a:t>
            </a:r>
          </a:p>
          <a:p>
            <a:endParaRPr lang="en-US" dirty="0">
              <a:latin typeface="+mj-lt"/>
            </a:endParaRPr>
          </a:p>
          <a:p>
            <a:r>
              <a:rPr lang="en-US" dirty="0">
                <a:latin typeface="+mj-lt"/>
              </a:rPr>
              <a:t>Usual symptoms include vein swelling, yellowing,  and upward curling of the leaves</a:t>
            </a:r>
          </a:p>
          <a:p>
            <a:endParaRPr lang="en-US" dirty="0">
              <a:latin typeface="+mj-lt"/>
            </a:endParaRPr>
          </a:p>
          <a:p>
            <a:r>
              <a:rPr lang="en-US" dirty="0">
                <a:latin typeface="+mj-lt"/>
              </a:rPr>
              <a:t>Plants do not always show symptoms</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1987942"/>
            <a:chOff x="7015396" y="359765"/>
            <a:chExt cx="5176604" cy="198794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749400"/>
              <a:chOff x="6786260" y="774348"/>
              <a:chExt cx="4572000" cy="1749400"/>
            </a:xfrm>
          </p:grpSpPr>
          <p:sp>
            <p:nvSpPr>
              <p:cNvPr id="8" name="TextBox 7">
                <a:extLst>
                  <a:ext uri="{FF2B5EF4-FFF2-40B4-BE49-F238E27FC236}">
                    <a16:creationId xmlns:a16="http://schemas.microsoft.com/office/drawing/2014/main" id="{573CA644-6D91-EA4A-97E3-64299D35C0A9}"/>
                  </a:ext>
                </a:extLst>
              </p:cNvPr>
              <p:cNvSpPr txBox="1"/>
              <p:nvPr/>
            </p:nvSpPr>
            <p:spPr>
              <a:xfrm>
                <a:off x="6906505" y="1650304"/>
                <a:ext cx="4166330" cy="873444"/>
              </a:xfrm>
              <a:prstGeom prst="rect">
                <a:avLst/>
              </a:prstGeom>
              <a:noFill/>
            </p:spPr>
            <p:txBody>
              <a:bodyPr wrap="square" rtlCol="0">
                <a:spAutoFit/>
              </a:bodyPr>
              <a:lstStyle/>
              <a:p>
                <a:pPr lvl="0" algn="ctr">
                  <a:lnSpc>
                    <a:spcPct val="140006"/>
                  </a:lnSpc>
                </a:pPr>
                <a:r>
                  <a:rPr lang="en-US" sz="4000" b="1" dirty="0">
                    <a:solidFill>
                      <a:srgbClr val="191919"/>
                    </a:solidFill>
                    <a:latin typeface="+mj-lt"/>
                    <a:ea typeface="Open Sans ExtraBold"/>
                    <a:cs typeface="Open Sans ExtraBold"/>
                    <a:sym typeface="Open Sans ExtraBold"/>
                  </a:rPr>
                  <a:t>Leaf Curl</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70744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1660455"/>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Difficult to detect as plants do not always show symptoms</a:t>
            </a:r>
            <a:endParaRPr lang="en-US" sz="2000" dirty="0">
              <a:latin typeface="+mj-lt"/>
            </a:endParaRPr>
          </a:p>
          <a:p>
            <a:pPr lvl="0">
              <a:lnSpc>
                <a:spcPct val="130000"/>
              </a:lnSpc>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Detection through molecular identification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57072" y="359765"/>
            <a:ext cx="5992836" cy="2183494"/>
            <a:chOff x="6457072" y="359765"/>
            <a:chExt cx="5992836"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944952"/>
              <a:chOff x="6189390" y="774348"/>
              <a:chExt cx="5992836"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874085"/>
              </a:xfrm>
              <a:prstGeom prst="rect">
                <a:avLst/>
              </a:prstGeom>
              <a:noFill/>
            </p:spPr>
            <p:txBody>
              <a:bodyPr wrap="square" rtlCol="0">
                <a:spAutoFit/>
              </a:bodyPr>
              <a:lstStyle/>
              <a:p>
                <a:pPr algn="ctr">
                  <a:lnSpc>
                    <a:spcPct val="140005"/>
                  </a:lnSpc>
                </a:pPr>
                <a:r>
                  <a:rPr lang="en-US" sz="4000" b="1" dirty="0">
                    <a:solidFill>
                      <a:srgbClr val="191919"/>
                    </a:solidFill>
                    <a:latin typeface="+mj-lt"/>
                    <a:ea typeface="Open Sans ExtraBold"/>
                    <a:cs typeface="Open Sans ExtraBold"/>
                    <a:sym typeface="Open Sans ExtraBold"/>
                  </a:rPr>
                  <a:t>Leaf Curl: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361252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387741" y="2457872"/>
            <a:ext cx="5260307" cy="4247317"/>
          </a:xfrm>
          <a:prstGeom prst="rect">
            <a:avLst/>
          </a:prstGeom>
          <a:noFill/>
        </p:spPr>
        <p:txBody>
          <a:bodyPr wrap="square" rtlCol="0">
            <a:spAutoFit/>
          </a:bodyPr>
          <a:lstStyle/>
          <a:p>
            <a:r>
              <a:rPr lang="en-US" dirty="0">
                <a:latin typeface="+mj-lt"/>
              </a:rPr>
              <a:t>Weevil in the beetle family Brentidae</a:t>
            </a:r>
          </a:p>
          <a:p>
            <a:endParaRPr lang="en-US" dirty="0">
              <a:latin typeface="+mj-lt"/>
            </a:endParaRPr>
          </a:p>
          <a:p>
            <a:r>
              <a:rPr lang="en-US" dirty="0">
                <a:latin typeface="+mj-lt"/>
              </a:rPr>
              <a:t>Also known as "</a:t>
            </a:r>
            <a:r>
              <a:rPr lang="en-US" dirty="0" err="1">
                <a:latin typeface="+mj-lt"/>
              </a:rPr>
              <a:t>piche</a:t>
            </a:r>
            <a:r>
              <a:rPr lang="en-US" dirty="0">
                <a:latin typeface="+mj-lt"/>
              </a:rPr>
              <a:t> de la batata"</a:t>
            </a:r>
          </a:p>
          <a:p>
            <a:endParaRPr lang="en-US" dirty="0">
              <a:latin typeface="+mj-lt"/>
            </a:endParaRPr>
          </a:p>
          <a:p>
            <a:r>
              <a:rPr lang="en-US" dirty="0">
                <a:latin typeface="+mj-lt"/>
              </a:rPr>
              <a:t>Destructive pest of sweet potato </a:t>
            </a:r>
          </a:p>
          <a:p>
            <a:endParaRPr lang="en-US" dirty="0">
              <a:latin typeface="+mj-lt"/>
            </a:endParaRPr>
          </a:p>
          <a:p>
            <a:r>
              <a:rPr lang="en-US" dirty="0">
                <a:latin typeface="+mj-lt"/>
              </a:rPr>
              <a:t>Present in most of the tropical and subtropical regions</a:t>
            </a:r>
          </a:p>
          <a:p>
            <a:endParaRPr lang="en-US" dirty="0">
              <a:latin typeface="+mj-lt"/>
            </a:endParaRPr>
          </a:p>
          <a:p>
            <a:r>
              <a:rPr lang="en-US" dirty="0">
                <a:latin typeface="+mj-lt"/>
              </a:rPr>
              <a:t>Destruction can be caused by larvae and adult stage (both feed on the tubers)</a:t>
            </a:r>
          </a:p>
          <a:p>
            <a:endParaRPr lang="en-US" dirty="0">
              <a:latin typeface="+mj-lt"/>
            </a:endParaRPr>
          </a:p>
          <a:p>
            <a:r>
              <a:rPr lang="en-US" dirty="0">
                <a:latin typeface="+mj-lt"/>
              </a:rPr>
              <a:t>Cause yellowing of the vines, cavities in the tuber, and a spongy and dark appearance of tubers</a:t>
            </a:r>
          </a:p>
          <a:p>
            <a:endParaRPr lang="en-US" dirty="0">
              <a:latin typeface="+mj-lt"/>
            </a:endParaRPr>
          </a:p>
          <a:p>
            <a:r>
              <a:rPr lang="en-US" dirty="0">
                <a:latin typeface="+mj-lt"/>
              </a:rPr>
              <a:t>The taste of the tuber is affected (sour taste) </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2259"/>
            <a:chOff x="5739618" y="359765"/>
            <a:chExt cx="6452382" cy="1832259"/>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717"/>
              <a:chOff x="5471936" y="774348"/>
              <a:chExt cx="6105379" cy="1593717"/>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761"/>
              </a:xfrm>
              <a:prstGeom prst="rect">
                <a:avLst/>
              </a:prstGeom>
              <a:noFill/>
            </p:spPr>
            <p:txBody>
              <a:bodyPr wrap="square" rtlCol="0">
                <a:spAutoFit/>
              </a:bodyPr>
              <a:lstStyle/>
              <a:p>
                <a:pPr lvl="0" algn="r">
                  <a:lnSpc>
                    <a:spcPct val="140000"/>
                  </a:lnSpc>
                </a:pPr>
                <a:r>
                  <a:rPr lang="en-US" sz="3200" b="1" i="1" dirty="0" err="1">
                    <a:solidFill>
                      <a:srgbClr val="191919"/>
                    </a:solidFill>
                    <a:latin typeface="+mj-lt"/>
                    <a:ea typeface="Open Sans ExtraBold"/>
                    <a:cs typeface="Open Sans ExtraBold"/>
                    <a:sym typeface="Open Sans ExtraBold"/>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Cylas</a:t>
                </a:r>
                <a:r>
                  <a:rPr lang="en-US" sz="3200" b="1" i="1" dirty="0">
                    <a:solidFill>
                      <a:srgbClr val="191919"/>
                    </a:solidFill>
                    <a:latin typeface="+mj-lt"/>
                    <a:ea typeface="Open Sans ExtraBold"/>
                    <a:cs typeface="Open Sans ExtraBold"/>
                    <a:sym typeface="Open Sans ExtraBold"/>
                  </a:rPr>
                  <a:t> </a:t>
                </a:r>
                <a:r>
                  <a:rPr lang="en-US" sz="3200" b="1" i="1" dirty="0" err="1">
                    <a:solidFill>
                      <a:srgbClr val="191919"/>
                    </a:solidFill>
                    <a:latin typeface="+mj-lt"/>
                    <a:ea typeface="Open Sans ExtraBold"/>
                    <a:cs typeface="Open Sans ExtraBold"/>
                    <a:sym typeface="Open Sans ExtraBold"/>
                  </a:rPr>
                  <a:t>formicarius</a:t>
                </a:r>
                <a:r>
                  <a:rPr lang="en-US" sz="3200" b="1" i="1" dirty="0">
                    <a:solidFill>
                      <a:srgbClr val="191919"/>
                    </a:solidFill>
                    <a:latin typeface="+mj-lt"/>
                    <a:ea typeface="Open Sans ExtraBold"/>
                    <a:cs typeface="Open Sans ExtraBold"/>
                    <a:sym typeface="Open Sans ExtraBold"/>
                  </a:rPr>
                  <a:t> var. </a:t>
                </a:r>
                <a:r>
                  <a:rPr lang="en-US" sz="3200" b="1" i="1" dirty="0" err="1">
                    <a:solidFill>
                      <a:srgbClr val="191919"/>
                    </a:solidFill>
                    <a:latin typeface="+mj-lt"/>
                    <a:ea typeface="Open Sans ExtraBold"/>
                    <a:cs typeface="Open Sans ExtraBold"/>
                    <a:sym typeface="Open Sans ExtraBold"/>
                  </a:rPr>
                  <a:t>elegantulus</a:t>
                </a:r>
                <a:endParaRPr lang="en-US" sz="3200" b="1" i="1" dirty="0">
                  <a:solidFill>
                    <a:srgbClr val="191919"/>
                  </a:solidFill>
                  <a:latin typeface="+mj-lt"/>
                  <a:ea typeface="Open Sans ExtraBold"/>
                  <a:cs typeface="Open Sans ExtraBold"/>
                  <a:sym typeface="Open Sans ExtraBold"/>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0626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grpSp>
        <p:nvGrpSpPr>
          <p:cNvPr id="46" name="Group 45">
            <a:extLst>
              <a:ext uri="{FF2B5EF4-FFF2-40B4-BE49-F238E27FC236}">
                <a16:creationId xmlns:a16="http://schemas.microsoft.com/office/drawing/2014/main" id="{3C45CC58-93E3-7246-9C41-800CCA76820E}"/>
              </a:ext>
            </a:extLst>
          </p:cNvPr>
          <p:cNvGrpSpPr/>
          <p:nvPr/>
        </p:nvGrpSpPr>
        <p:grpSpPr>
          <a:xfrm>
            <a:off x="6187138" y="2019639"/>
            <a:ext cx="6207636" cy="2377425"/>
            <a:chOff x="522948" y="2168928"/>
            <a:chExt cx="6207636" cy="2377425"/>
          </a:xfrm>
        </p:grpSpPr>
        <p:grpSp>
          <p:nvGrpSpPr>
            <p:cNvPr id="19" name="Group 18">
              <a:extLst>
                <a:ext uri="{FF2B5EF4-FFF2-40B4-BE49-F238E27FC236}">
                  <a16:creationId xmlns:a16="http://schemas.microsoft.com/office/drawing/2014/main" id="{B579841D-6665-4364-9FFE-9A4E5B514771}"/>
                </a:ext>
              </a:extLst>
            </p:cNvPr>
            <p:cNvGrpSpPr/>
            <p:nvPr/>
          </p:nvGrpSpPr>
          <p:grpSpPr>
            <a:xfrm>
              <a:off x="550429" y="2168928"/>
              <a:ext cx="5895341" cy="890900"/>
              <a:chOff x="1725758" y="2827676"/>
              <a:chExt cx="4876010" cy="890900"/>
            </a:xfrm>
          </p:grpSpPr>
          <p:sp>
            <p:nvSpPr>
              <p:cNvPr id="20" name="TextBox 19">
                <a:extLst>
                  <a:ext uri="{FF2B5EF4-FFF2-40B4-BE49-F238E27FC236}">
                    <a16:creationId xmlns:a16="http://schemas.microsoft.com/office/drawing/2014/main" id="{15DB2560-2E9B-4EF1-89B7-E17849049FA8}"/>
                  </a:ext>
                </a:extLst>
              </p:cNvPr>
              <p:cNvSpPr txBox="1"/>
              <p:nvPr/>
            </p:nvSpPr>
            <p:spPr>
              <a:xfrm>
                <a:off x="1725758" y="2827676"/>
                <a:ext cx="4876010" cy="830997"/>
              </a:xfrm>
              <a:prstGeom prst="rect">
                <a:avLst/>
              </a:prstGeom>
              <a:noFill/>
            </p:spPr>
            <p:txBody>
              <a:bodyPr wrap="square" rtlCol="0">
                <a:spAutoFit/>
              </a:bodyPr>
              <a:lstStyle/>
              <a:p>
                <a:r>
                  <a:rPr lang="en-US" sz="2400" b="1" dirty="0">
                    <a:ln w="19050">
                      <a:noFill/>
                    </a:ln>
                    <a:latin typeface="+mj-lt"/>
                  </a:rPr>
                  <a:t>Session 1</a:t>
                </a:r>
                <a:r>
                  <a:rPr lang="id-ID" sz="2400" b="1" dirty="0">
                    <a:ln w="19050">
                      <a:noFill/>
                    </a:ln>
                    <a:latin typeface="+mj-lt"/>
                  </a:rPr>
                  <a:t>. </a:t>
                </a:r>
                <a:r>
                  <a:rPr lang="en-US" sz="2400" dirty="0">
                    <a:solidFill>
                      <a:srgbClr val="191919"/>
                    </a:solidFill>
                    <a:latin typeface="Arial"/>
                    <a:ea typeface="Arial"/>
                    <a:cs typeface="Arial"/>
                    <a:sym typeface="Arial"/>
                  </a:rPr>
                  <a:t>Vegetables</a:t>
                </a:r>
                <a:r>
                  <a:rPr lang="id-ID" sz="2400" b="1" dirty="0">
                    <a:ln w="19050">
                      <a:noFill/>
                    </a:ln>
                    <a:latin typeface="+mj-lt"/>
                  </a:rPr>
                  <a:t> </a:t>
                </a:r>
                <a:endParaRPr lang="en-US" sz="2400" b="1" dirty="0">
                  <a:solidFill>
                    <a:srgbClr val="191919"/>
                  </a:solidFill>
                  <a:latin typeface="+mj-lt"/>
                  <a:ea typeface="Arial"/>
                  <a:cs typeface="Arial"/>
                  <a:sym typeface="Arial"/>
                </a:endParaRPr>
              </a:p>
              <a:p>
                <a:r>
                  <a:rPr lang="id-ID" sz="2400" b="1" dirty="0">
                    <a:ln w="19050">
                      <a:noFill/>
                    </a:ln>
                    <a:latin typeface="+mj-lt"/>
                  </a:rPr>
                  <a:t> </a:t>
                </a:r>
              </a:p>
            </p:txBody>
          </p:sp>
          <p:sp>
            <p:nvSpPr>
              <p:cNvPr id="21" name="TextBox 20">
                <a:extLst>
                  <a:ext uri="{FF2B5EF4-FFF2-40B4-BE49-F238E27FC236}">
                    <a16:creationId xmlns:a16="http://schemas.microsoft.com/office/drawing/2014/main" id="{9F805F46-DE3C-4C52-A273-DC529D95C1BB}"/>
                  </a:ext>
                </a:extLst>
              </p:cNvPr>
              <p:cNvSpPr txBox="1"/>
              <p:nvPr/>
            </p:nvSpPr>
            <p:spPr>
              <a:xfrm>
                <a:off x="2799045" y="3274480"/>
                <a:ext cx="1797080" cy="444096"/>
              </a:xfrm>
              <a:prstGeom prst="rect">
                <a:avLst/>
              </a:prstGeom>
              <a:noFill/>
            </p:spPr>
            <p:txBody>
              <a:bodyPr wrap="square" rtlCol="0">
                <a:spAutoFit/>
              </a:bodyPr>
              <a:lstStyle/>
              <a:p>
                <a:pPr lvl="0">
                  <a:lnSpc>
                    <a:spcPct val="140016"/>
                  </a:lnSpc>
                </a:pPr>
                <a:r>
                  <a:rPr lang="en-US" dirty="0">
                    <a:solidFill>
                      <a:srgbClr val="191919"/>
                    </a:solidFill>
                    <a:latin typeface="+mj-lt"/>
                    <a:cs typeface="Arial"/>
                    <a:sym typeface="Arial"/>
                  </a:rPr>
                  <a:t>Time: </a:t>
                </a:r>
                <a:r>
                  <a:rPr lang="en-US" dirty="0">
                    <a:solidFill>
                      <a:srgbClr val="191919"/>
                    </a:solidFill>
                    <a:latin typeface="+mj-lt"/>
                  </a:rPr>
                  <a:t>40 minutes</a:t>
                </a:r>
                <a:r>
                  <a:rPr lang="id-ID" b="1" dirty="0">
                    <a:ln w="19050">
                      <a:noFill/>
                    </a:ln>
                    <a:latin typeface="+mj-lt"/>
                  </a:rPr>
                  <a:t> </a:t>
                </a:r>
              </a:p>
            </p:txBody>
          </p:sp>
        </p:grpSp>
        <p:sp>
          <p:nvSpPr>
            <p:cNvPr id="41" name="TextBox 40">
              <a:extLst>
                <a:ext uri="{FF2B5EF4-FFF2-40B4-BE49-F238E27FC236}">
                  <a16:creationId xmlns:a16="http://schemas.microsoft.com/office/drawing/2014/main" id="{26612E03-385B-9A48-B6A6-DBB9C6636449}"/>
                </a:ext>
              </a:extLst>
            </p:cNvPr>
            <p:cNvSpPr txBox="1"/>
            <p:nvPr/>
          </p:nvSpPr>
          <p:spPr>
            <a:xfrm>
              <a:off x="522948" y="3610481"/>
              <a:ext cx="6207636" cy="830997"/>
            </a:xfrm>
            <a:prstGeom prst="rect">
              <a:avLst/>
            </a:prstGeom>
            <a:noFill/>
          </p:spPr>
          <p:txBody>
            <a:bodyPr wrap="square" rtlCol="0">
              <a:spAutoFit/>
            </a:bodyPr>
            <a:lstStyle/>
            <a:p>
              <a:r>
                <a:rPr lang="en-US" sz="2400" b="1" dirty="0">
                  <a:ln w="19050">
                    <a:noFill/>
                  </a:ln>
                  <a:latin typeface="+mj-lt"/>
                </a:rPr>
                <a:t>Session 2</a:t>
              </a:r>
              <a:r>
                <a:rPr lang="id-ID" sz="2400" b="1" dirty="0">
                  <a:ln w="19050">
                    <a:noFill/>
                  </a:ln>
                  <a:latin typeface="+mj-lt"/>
                </a:rPr>
                <a:t>. </a:t>
              </a:r>
              <a:r>
                <a:rPr lang="en-US" sz="2400" b="1" dirty="0">
                  <a:latin typeface="+mj-lt"/>
                  <a:ea typeface="Arial"/>
                  <a:cs typeface="Arial"/>
                  <a:sym typeface="Arial"/>
                </a:rPr>
                <a:t>Fruits</a:t>
              </a:r>
              <a:endParaRPr lang="en-US" sz="2400" b="1" dirty="0">
                <a:solidFill>
                  <a:srgbClr val="191919"/>
                </a:solidFill>
                <a:latin typeface="+mj-lt"/>
                <a:ea typeface="Arial"/>
                <a:cs typeface="Arial"/>
                <a:sym typeface="Arial"/>
              </a:endParaRPr>
            </a:p>
            <a:p>
              <a:r>
                <a:rPr lang="id-ID" sz="2400" b="1" dirty="0">
                  <a:ln w="19050">
                    <a:noFill/>
                  </a:ln>
                  <a:latin typeface="+mj-lt"/>
                </a:rPr>
                <a:t> </a:t>
              </a:r>
            </a:p>
          </p:txBody>
        </p:sp>
        <p:sp>
          <p:nvSpPr>
            <p:cNvPr id="42" name="TextBox 41">
              <a:extLst>
                <a:ext uri="{FF2B5EF4-FFF2-40B4-BE49-F238E27FC236}">
                  <a16:creationId xmlns:a16="http://schemas.microsoft.com/office/drawing/2014/main" id="{81E6F396-C663-2443-8ABB-93AEB5BB1781}"/>
                </a:ext>
              </a:extLst>
            </p:cNvPr>
            <p:cNvSpPr txBox="1"/>
            <p:nvPr/>
          </p:nvSpPr>
          <p:spPr>
            <a:xfrm>
              <a:off x="1850584" y="4102257"/>
              <a:ext cx="3024272" cy="444096"/>
            </a:xfrm>
            <a:prstGeom prst="rect">
              <a:avLst/>
            </a:prstGeom>
            <a:noFill/>
          </p:spPr>
          <p:txBody>
            <a:bodyPr wrap="square" rtlCol="0">
              <a:spAutoFit/>
            </a:bodyPr>
            <a:lstStyle/>
            <a:p>
              <a:pPr lvl="0">
                <a:lnSpc>
                  <a:spcPct val="140016"/>
                </a:lnSpc>
              </a:pPr>
              <a:r>
                <a:rPr lang="en-US" dirty="0">
                  <a:solidFill>
                    <a:srgbClr val="191919"/>
                  </a:solidFill>
                  <a:latin typeface="+mj-lt"/>
                  <a:cs typeface="Arial"/>
                  <a:sym typeface="Arial"/>
                </a:rPr>
                <a:t>Time: </a:t>
              </a:r>
              <a:r>
                <a:rPr lang="en-US" dirty="0">
                  <a:solidFill>
                    <a:srgbClr val="191919"/>
                  </a:solidFill>
                  <a:latin typeface="+mj-lt"/>
                </a:rPr>
                <a:t>1 hour &amp; 10 minutes</a:t>
              </a:r>
              <a:endParaRPr lang="id-ID" b="1" dirty="0">
                <a:ln w="19050">
                  <a:noFill/>
                </a:ln>
                <a:latin typeface="+mj-lt"/>
              </a:endParaRPr>
            </a:p>
          </p:txBody>
        </p:sp>
      </p:grpSp>
      <p:pic>
        <p:nvPicPr>
          <p:cNvPr id="50" name="Picture 49" descr="Aerial view of a tractor driving on a field with green and pink plants">
            <a:extLst>
              <a:ext uri="{FF2B5EF4-FFF2-40B4-BE49-F238E27FC236}">
                <a16:creationId xmlns:a16="http://schemas.microsoft.com/office/drawing/2014/main" id="{DD17E74E-EC58-9A4D-9FCD-661D787AC97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0"/>
            <a:ext cx="5784981" cy="6857999"/>
          </a:xfrm>
          <a:prstGeom prst="rect">
            <a:avLst/>
          </a:prstGeom>
        </p:spPr>
      </p:pic>
    </p:spTree>
    <p:extLst>
      <p:ext uri="{BB962C8B-B14F-4D97-AF65-F5344CB8AC3E}">
        <p14:creationId xmlns:p14="http://schemas.microsoft.com/office/powerpoint/2010/main" val="255240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Visual presence of the larvae</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Species detection requires a combination of morphological features and molecular identification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183494"/>
            <a:chOff x="6457072" y="359765"/>
            <a:chExt cx="5992836"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944952"/>
              <a:chOff x="6189390" y="774348"/>
              <a:chExt cx="5992836"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874085"/>
              </a:xfrm>
              <a:prstGeom prst="rect">
                <a:avLst/>
              </a:prstGeom>
              <a:noFill/>
            </p:spPr>
            <p:txBody>
              <a:bodyPr wrap="square" rtlCol="0">
                <a:spAutoFit/>
              </a:bodyPr>
              <a:lstStyle/>
              <a:p>
                <a:pPr algn="ctr">
                  <a:lnSpc>
                    <a:spcPct val="140005"/>
                  </a:lnSpc>
                </a:pPr>
                <a:r>
                  <a:rPr lang="en-US" sz="4000" b="1" i="1" dirty="0" err="1">
                    <a:latin typeface="+mj-lt"/>
                    <a:ea typeface="Open Sans ExtraBold"/>
                    <a:cs typeface="Open Sans ExtraBold"/>
                    <a:sym typeface="Open Sans ExtraBold"/>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Cylas</a:t>
                </a:r>
                <a:r>
                  <a:rPr lang="en-US" sz="4000" b="1" dirty="0">
                    <a:latin typeface="+mj-lt"/>
                    <a:ea typeface="Open Sans ExtraBold"/>
                    <a:cs typeface="Open Sans ExtraBold"/>
                    <a:sym typeface="Open Sans ExtraBold"/>
                  </a:rPr>
                  <a:t>: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297091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3785652"/>
          </a:xfrm>
          <a:prstGeom prst="rect">
            <a:avLst/>
          </a:prstGeom>
          <a:noFill/>
        </p:spPr>
        <p:txBody>
          <a:bodyPr wrap="square" rtlCol="0">
            <a:spAutoFit/>
          </a:bodyPr>
          <a:lstStyle/>
          <a:p>
            <a:r>
              <a:rPr lang="en-US" sz="2000" dirty="0">
                <a:latin typeface="+mj-lt"/>
              </a:rPr>
              <a:t>Scientific name: </a:t>
            </a:r>
            <a:r>
              <a:rPr lang="en-US" sz="2000" i="1" dirty="0">
                <a:latin typeface="+mj-lt"/>
              </a:rPr>
              <a:t>Manihot esculenta</a:t>
            </a:r>
            <a:endParaRPr lang="en-US" sz="2000" dirty="0">
              <a:latin typeface="+mj-lt"/>
            </a:endParaRPr>
          </a:p>
          <a:p>
            <a:endParaRPr lang="en-US" sz="2000" dirty="0">
              <a:latin typeface="+mj-lt"/>
            </a:endParaRPr>
          </a:p>
          <a:p>
            <a:r>
              <a:rPr lang="en-US" sz="2000" dirty="0">
                <a:latin typeface="+mj-lt"/>
              </a:rPr>
              <a:t>Also referred to as Yuca</a:t>
            </a:r>
          </a:p>
          <a:p>
            <a:endParaRPr lang="en-US" sz="2000" dirty="0">
              <a:latin typeface="+mj-lt"/>
            </a:endParaRPr>
          </a:p>
          <a:p>
            <a:r>
              <a:rPr lang="en-US" sz="2000" dirty="0">
                <a:latin typeface="+mj-lt"/>
              </a:rPr>
              <a:t>Woody shrub cultivated for its edible tuberous root</a:t>
            </a:r>
          </a:p>
          <a:p>
            <a:endParaRPr lang="en-US" sz="2000" dirty="0">
              <a:latin typeface="+mj-lt"/>
            </a:endParaRPr>
          </a:p>
          <a:p>
            <a:r>
              <a:rPr lang="en-US" sz="2000" dirty="0">
                <a:latin typeface="+mj-lt"/>
              </a:rPr>
              <a:t>Originated from Latin America and propagated to Africa </a:t>
            </a:r>
          </a:p>
          <a:p>
            <a:endParaRPr lang="en-US" sz="2000" dirty="0">
              <a:latin typeface="+mj-lt"/>
            </a:endParaRPr>
          </a:p>
          <a:p>
            <a:r>
              <a:rPr lang="en-US" sz="2000" dirty="0">
                <a:latin typeface="+mj-lt"/>
              </a:rPr>
              <a:t>Numerous pathogens threaten cassava production</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latin typeface="+mj-lt"/>
                    <a:ea typeface="Open Sans ExtraBold"/>
                    <a:cs typeface="Open Sans ExtraBold"/>
                    <a:sym typeface="Open Sans ExtraBold"/>
                  </a:rPr>
                  <a:t>Cassava</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5268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7237" y="2317195"/>
            <a:ext cx="5051312" cy="4401205"/>
          </a:xfrm>
          <a:prstGeom prst="rect">
            <a:avLst/>
          </a:prstGeom>
          <a:noFill/>
        </p:spPr>
        <p:txBody>
          <a:bodyPr wrap="square" rtlCol="0">
            <a:spAutoFit/>
          </a:bodyPr>
          <a:lstStyle/>
          <a:p>
            <a:r>
              <a:rPr lang="en-US" sz="2000" dirty="0">
                <a:latin typeface="+mj-lt"/>
              </a:rPr>
              <a:t>Caused by </a:t>
            </a:r>
            <a:r>
              <a:rPr lang="en-US" sz="2000" i="1" dirty="0" err="1">
                <a:latin typeface="+mj-lt"/>
              </a:rPr>
              <a:t>Cercospora</a:t>
            </a:r>
            <a:r>
              <a:rPr lang="en-US" sz="2000" i="1" dirty="0">
                <a:latin typeface="+mj-lt"/>
              </a:rPr>
              <a:t> </a:t>
            </a:r>
            <a:r>
              <a:rPr lang="en-US" sz="2000" i="1" dirty="0" err="1">
                <a:latin typeface="+mj-lt"/>
              </a:rPr>
              <a:t>caribaea</a:t>
            </a:r>
            <a:endParaRPr lang="en-US" sz="2000" dirty="0">
              <a:latin typeface="+mj-lt"/>
            </a:endParaRPr>
          </a:p>
          <a:p>
            <a:endParaRPr lang="en-US" sz="2000" dirty="0">
              <a:latin typeface="+mj-lt"/>
            </a:endParaRPr>
          </a:p>
          <a:p>
            <a:r>
              <a:rPr lang="en-US" sz="2000" dirty="0">
                <a:latin typeface="+mj-lt"/>
              </a:rPr>
              <a:t>Also refer to as "</a:t>
            </a:r>
            <a:r>
              <a:rPr lang="en-US" sz="2000" dirty="0" err="1">
                <a:latin typeface="+mj-lt"/>
              </a:rPr>
              <a:t>mancha</a:t>
            </a:r>
            <a:r>
              <a:rPr lang="en-US" sz="2000" dirty="0">
                <a:latin typeface="+mj-lt"/>
              </a:rPr>
              <a:t> </a:t>
            </a:r>
            <a:r>
              <a:rPr lang="en-US" sz="2000" dirty="0" err="1">
                <a:latin typeface="+mj-lt"/>
              </a:rPr>
              <a:t>blanca</a:t>
            </a:r>
            <a:r>
              <a:rPr lang="en-US" sz="2000" dirty="0">
                <a:latin typeface="+mj-lt"/>
              </a:rPr>
              <a:t>" or white spot</a:t>
            </a:r>
          </a:p>
          <a:p>
            <a:endParaRPr lang="en-US" sz="2000" dirty="0">
              <a:latin typeface="+mj-lt"/>
            </a:endParaRPr>
          </a:p>
          <a:p>
            <a:r>
              <a:rPr lang="en-US" sz="2000" dirty="0">
                <a:latin typeface="+mj-lt"/>
              </a:rPr>
              <a:t>Wide distribution</a:t>
            </a:r>
          </a:p>
          <a:p>
            <a:endParaRPr lang="en-US" sz="2000" dirty="0">
              <a:latin typeface="+mj-lt"/>
            </a:endParaRPr>
          </a:p>
          <a:p>
            <a:r>
              <a:rPr lang="en-US" sz="2000" dirty="0">
                <a:latin typeface="+mj-lt"/>
              </a:rPr>
              <a:t>Causing numerous diseases of cultivated plants</a:t>
            </a:r>
          </a:p>
          <a:p>
            <a:endParaRPr lang="en-US" sz="2000" dirty="0">
              <a:latin typeface="+mj-lt"/>
            </a:endParaRPr>
          </a:p>
          <a:p>
            <a:r>
              <a:rPr lang="en-US" sz="2000" dirty="0">
                <a:latin typeface="+mj-lt"/>
              </a:rPr>
              <a:t>Symptoms differ between cultivar</a:t>
            </a:r>
          </a:p>
          <a:p>
            <a:endParaRPr lang="en-US" sz="2000" dirty="0">
              <a:latin typeface="+mj-lt"/>
            </a:endParaRPr>
          </a:p>
          <a:p>
            <a:r>
              <a:rPr lang="en-US" sz="2000" dirty="0">
                <a:latin typeface="+mj-lt"/>
              </a:rPr>
              <a:t>Symptoms include circular chlorotic areas and white lesions</a:t>
            </a:r>
          </a:p>
          <a:p>
            <a:endParaRPr lang="en-US" sz="2000" dirty="0">
              <a:latin typeface="+mj-lt"/>
            </a:endParaRPr>
          </a:p>
          <a:p>
            <a:r>
              <a:rPr lang="en-US" sz="2000" dirty="0">
                <a:latin typeface="+mj-lt"/>
              </a:rPr>
              <a:t>Spores may become visible in the leaf</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Leaf-spot Disease</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36523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Culture base isolation of the pathogen is necessary for morphological classification</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Molecular identification can be accomplished by extracting DNA from a pure sample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66219"/>
            <a:chOff x="6457072" y="359765"/>
            <a:chExt cx="5992836" cy="2066219"/>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827677"/>
              <a:chOff x="6189390" y="774348"/>
              <a:chExt cx="5992836" cy="1827677"/>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56810"/>
              </a:xfrm>
              <a:prstGeom prst="rect">
                <a:avLst/>
              </a:prstGeom>
              <a:noFill/>
            </p:spPr>
            <p:txBody>
              <a:bodyPr wrap="square" rtlCol="0">
                <a:spAutoFit/>
              </a:bodyPr>
              <a:lstStyle/>
              <a:p>
                <a:pPr algn="ctr">
                  <a:lnSpc>
                    <a:spcPct val="140005"/>
                  </a:lnSpc>
                </a:pPr>
                <a:r>
                  <a:rPr lang="en-US" sz="3400" b="1" dirty="0">
                    <a:latin typeface="+mj-lt"/>
                    <a:ea typeface="Open Sans ExtraBold"/>
                    <a:cs typeface="Open Sans ExtraBold"/>
                    <a:sym typeface="Open Sans ExtraBold"/>
                  </a:rPr>
                  <a:t>Leaf-spot Disease: Detection</a:t>
                </a:r>
                <a:endParaRPr lang="en-US" sz="34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17569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ountain scenery with tea fields">
            <a:extLst>
              <a:ext uri="{FF2B5EF4-FFF2-40B4-BE49-F238E27FC236}">
                <a16:creationId xmlns:a16="http://schemas.microsoft.com/office/drawing/2014/main" id="{609E9401-F47E-0844-9308-FE42C7CB639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5057192"/>
          </a:xfrm>
          <a:prstGeom prst="rect">
            <a:avLst/>
          </a:prstGeom>
        </p:spPr>
      </p:pic>
      <p:sp>
        <p:nvSpPr>
          <p:cNvPr id="9" name="TextBox 8">
            <a:extLst>
              <a:ext uri="{FF2B5EF4-FFF2-40B4-BE49-F238E27FC236}">
                <a16:creationId xmlns:a16="http://schemas.microsoft.com/office/drawing/2014/main" id="{C1E3A254-1806-4B45-8A22-070E2EB74BBF}"/>
              </a:ext>
            </a:extLst>
          </p:cNvPr>
          <p:cNvSpPr txBox="1"/>
          <p:nvPr/>
        </p:nvSpPr>
        <p:spPr>
          <a:xfrm>
            <a:off x="499276" y="5137078"/>
            <a:ext cx="9591870" cy="850682"/>
          </a:xfrm>
          <a:prstGeom prst="rect">
            <a:avLst/>
          </a:prstGeom>
          <a:noFill/>
        </p:spPr>
        <p:txBody>
          <a:bodyPr wrap="square">
            <a:spAutoFit/>
          </a:bodyPr>
          <a:lstStyle/>
          <a:p>
            <a:pPr lvl="0">
              <a:lnSpc>
                <a:spcPct val="120000"/>
              </a:lnSpc>
            </a:pPr>
            <a:r>
              <a:rPr lang="en-US" sz="4400" b="0" i="0" u="none" strike="noStrike" cap="none" dirty="0">
                <a:solidFill>
                  <a:srgbClr val="191919"/>
                </a:solidFill>
                <a:ea typeface="Arial"/>
                <a:cs typeface="Arial"/>
                <a:sym typeface="Arial"/>
              </a:rPr>
              <a:t>Fruits</a:t>
            </a:r>
            <a:endParaRPr lang="en-US" sz="4400" dirty="0"/>
          </a:p>
        </p:txBody>
      </p:sp>
      <p:sp>
        <p:nvSpPr>
          <p:cNvPr id="10" name="Google Shape;88;p1">
            <a:extLst>
              <a:ext uri="{FF2B5EF4-FFF2-40B4-BE49-F238E27FC236}">
                <a16:creationId xmlns:a16="http://schemas.microsoft.com/office/drawing/2014/main" id="{996CC7DB-362F-8942-8FBA-182762742F6D}"/>
              </a:ext>
            </a:extLst>
          </p:cNvPr>
          <p:cNvSpPr txBox="1"/>
          <p:nvPr/>
        </p:nvSpPr>
        <p:spPr>
          <a:xfrm>
            <a:off x="650067" y="6092512"/>
            <a:ext cx="8716200"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b="0" i="0" u="none" strike="noStrike" cap="none" dirty="0">
                <a:solidFill>
                  <a:srgbClr val="191919"/>
                </a:solidFill>
                <a:latin typeface="+mj-lt"/>
                <a:ea typeface="Open Sans Light"/>
                <a:cs typeface="Open Sans Light"/>
                <a:sym typeface="Open Sans Light"/>
              </a:rPr>
              <a:t>Session 2</a:t>
            </a:r>
            <a:endParaRPr sz="2800" b="0" i="0" u="none" strike="noStrike" cap="none" dirty="0">
              <a:solidFill>
                <a:srgbClr val="191919"/>
              </a:solidFill>
              <a:latin typeface="+mj-lt"/>
              <a:ea typeface="Arimo"/>
              <a:cs typeface="Arimo"/>
              <a:sym typeface="Arimo"/>
            </a:endParaRPr>
          </a:p>
        </p:txBody>
      </p:sp>
      <p:pic>
        <p:nvPicPr>
          <p:cNvPr id="11" name="Google Shape;89;p1">
            <a:extLst>
              <a:ext uri="{FF2B5EF4-FFF2-40B4-BE49-F238E27FC236}">
                <a16:creationId xmlns:a16="http://schemas.microsoft.com/office/drawing/2014/main" id="{FBB977FD-B79E-554C-8221-AD583DB9F6AE}"/>
              </a:ext>
            </a:extLst>
          </p:cNvPr>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653756" y="5155700"/>
            <a:ext cx="2095422" cy="1503892"/>
          </a:xfrm>
          <a:prstGeom prst="rect">
            <a:avLst/>
          </a:prstGeom>
          <a:noFill/>
          <a:ln>
            <a:noFill/>
          </a:ln>
        </p:spPr>
      </p:pic>
    </p:spTree>
    <p:extLst>
      <p:ext uri="{BB962C8B-B14F-4D97-AF65-F5344CB8AC3E}">
        <p14:creationId xmlns:p14="http://schemas.microsoft.com/office/powerpoint/2010/main" val="2855344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2862322"/>
          </a:xfrm>
          <a:prstGeom prst="rect">
            <a:avLst/>
          </a:prstGeom>
          <a:noFill/>
        </p:spPr>
        <p:txBody>
          <a:bodyPr wrap="square" rtlCol="0">
            <a:spAutoFit/>
          </a:bodyPr>
          <a:lstStyle/>
          <a:p>
            <a:br>
              <a:rPr lang="en-US" sz="2000" dirty="0">
                <a:latin typeface="+mj-lt"/>
              </a:rPr>
            </a:br>
            <a:r>
              <a:rPr lang="en-US" sz="2000" dirty="0">
                <a:latin typeface="+mj-lt"/>
              </a:rPr>
              <a:t>Scientific name:  </a:t>
            </a:r>
            <a:r>
              <a:rPr lang="en-US" sz="2000" i="1" dirty="0">
                <a:latin typeface="+mj-lt"/>
              </a:rPr>
              <a:t>Capsicum annuum</a:t>
            </a:r>
            <a:endParaRPr lang="en-US" sz="2000" dirty="0">
              <a:latin typeface="+mj-lt"/>
            </a:endParaRPr>
          </a:p>
          <a:p>
            <a:endParaRPr lang="en-US" sz="2000" dirty="0">
              <a:latin typeface="+mj-lt"/>
            </a:endParaRPr>
          </a:p>
          <a:p>
            <a:r>
              <a:rPr lang="en-US" sz="2000" dirty="0">
                <a:latin typeface="+mj-lt"/>
              </a:rPr>
              <a:t>Produce fruits in different colors</a:t>
            </a:r>
          </a:p>
          <a:p>
            <a:endParaRPr lang="en-US" sz="2000" dirty="0">
              <a:latin typeface="+mj-lt"/>
            </a:endParaRPr>
          </a:p>
          <a:p>
            <a:r>
              <a:rPr lang="en-US" sz="2000" dirty="0">
                <a:latin typeface="+mj-lt"/>
              </a:rPr>
              <a:t>Native to Mexico, Central America, and South America</a:t>
            </a:r>
          </a:p>
          <a:p>
            <a:endParaRPr lang="en-US" sz="2000" dirty="0">
              <a:latin typeface="+mj-lt"/>
            </a:endParaRPr>
          </a:p>
          <a:p>
            <a:r>
              <a:rPr lang="en-US" sz="2000" dirty="0">
                <a:latin typeface="+mj-lt"/>
              </a:rPr>
              <a:t>Numerous pathogens threaten its production</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latin typeface="+mj-lt"/>
                    <a:ea typeface="Open Sans ExtraBold"/>
                    <a:cs typeface="Open Sans ExtraBold"/>
                    <a:sym typeface="Open Sans ExtraBold"/>
                  </a:rPr>
                  <a:t>Bell Peppers</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79393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7237" y="2317195"/>
            <a:ext cx="5051312" cy="4093428"/>
          </a:xfrm>
          <a:prstGeom prst="rect">
            <a:avLst/>
          </a:prstGeom>
          <a:noFill/>
        </p:spPr>
        <p:txBody>
          <a:bodyPr wrap="square" rtlCol="0">
            <a:spAutoFit/>
          </a:bodyPr>
          <a:lstStyle/>
          <a:p>
            <a:r>
              <a:rPr lang="en-US" sz="2000" dirty="0">
                <a:latin typeface="+mj-lt"/>
              </a:rPr>
              <a:t>Caused by </a:t>
            </a:r>
            <a:r>
              <a:rPr lang="en-US" sz="2000" i="1" dirty="0" err="1">
                <a:latin typeface="+mj-lt"/>
              </a:rPr>
              <a:t>Leveillula</a:t>
            </a:r>
            <a:r>
              <a:rPr lang="en-US" sz="2000" i="1" dirty="0">
                <a:latin typeface="+mj-lt"/>
              </a:rPr>
              <a:t> </a:t>
            </a:r>
            <a:r>
              <a:rPr lang="en-US" sz="2000" i="1" dirty="0" err="1">
                <a:latin typeface="+mj-lt"/>
              </a:rPr>
              <a:t>taurica</a:t>
            </a:r>
            <a:r>
              <a:rPr lang="en-US" sz="2000" i="1" dirty="0">
                <a:latin typeface="+mj-lt"/>
              </a:rPr>
              <a:t> </a:t>
            </a:r>
            <a:endParaRPr lang="en-US" sz="2000" dirty="0">
              <a:latin typeface="+mj-lt"/>
            </a:endParaRPr>
          </a:p>
          <a:p>
            <a:endParaRPr lang="en-US" sz="2000" dirty="0">
              <a:latin typeface="+mj-lt"/>
            </a:endParaRPr>
          </a:p>
          <a:p>
            <a:r>
              <a:rPr lang="en-US" sz="2000" dirty="0">
                <a:latin typeface="+mj-lt"/>
              </a:rPr>
              <a:t>Wide host range</a:t>
            </a:r>
          </a:p>
          <a:p>
            <a:endParaRPr lang="en-US" sz="2000" dirty="0">
              <a:latin typeface="+mj-lt"/>
            </a:endParaRPr>
          </a:p>
          <a:p>
            <a:r>
              <a:rPr lang="en-US" sz="2000" dirty="0">
                <a:latin typeface="+mj-lt"/>
              </a:rPr>
              <a:t>Among the worst diseases for bell pepper</a:t>
            </a:r>
          </a:p>
          <a:p>
            <a:endParaRPr lang="en-US" sz="2000" dirty="0">
              <a:latin typeface="+mj-lt"/>
            </a:endParaRPr>
          </a:p>
          <a:p>
            <a:r>
              <a:rPr lang="en-US" sz="2000" dirty="0">
                <a:latin typeface="+mj-lt"/>
              </a:rPr>
              <a:t>The disease takes around 21 days to develop symptoms</a:t>
            </a:r>
          </a:p>
          <a:p>
            <a:endParaRPr lang="en-US" sz="2000" dirty="0">
              <a:latin typeface="+mj-lt"/>
            </a:endParaRPr>
          </a:p>
          <a:p>
            <a:r>
              <a:rPr lang="en-US" sz="2000" dirty="0">
                <a:latin typeface="+mj-lt"/>
              </a:rPr>
              <a:t>Infect only leaves</a:t>
            </a:r>
          </a:p>
          <a:p>
            <a:endParaRPr lang="en-US" sz="2000" dirty="0">
              <a:latin typeface="+mj-lt"/>
            </a:endParaRPr>
          </a:p>
          <a:p>
            <a:r>
              <a:rPr lang="en-US" sz="2000" dirty="0">
                <a:latin typeface="+mj-lt"/>
              </a:rPr>
              <a:t>Symptoms include fluffy and white patches under the leaves</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Powdery Mildew</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52103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46067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Zip lock bag with a moist paper towel for two days </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Culture based identification is needed</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Detection through molecular identification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66219"/>
            <a:chOff x="6457072" y="359765"/>
            <a:chExt cx="5992836" cy="2066219"/>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827677"/>
              <a:chOff x="6189390" y="774348"/>
              <a:chExt cx="5992836" cy="1827677"/>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56810"/>
              </a:xfrm>
              <a:prstGeom prst="rect">
                <a:avLst/>
              </a:prstGeom>
              <a:noFill/>
            </p:spPr>
            <p:txBody>
              <a:bodyPr wrap="square" rtlCol="0">
                <a:spAutoFit/>
              </a:bodyPr>
              <a:lstStyle/>
              <a:p>
                <a:pPr algn="ctr">
                  <a:lnSpc>
                    <a:spcPct val="140005"/>
                  </a:lnSpc>
                </a:pPr>
                <a:r>
                  <a:rPr lang="en-US" sz="3400" b="1" dirty="0">
                    <a:latin typeface="+mj-lt"/>
                    <a:ea typeface="Open Sans ExtraBold"/>
                    <a:cs typeface="Open Sans ExtraBold"/>
                    <a:sym typeface="Open Sans ExtraBold"/>
                  </a:rPr>
                  <a:t>Powdery Mildew: Detection</a:t>
                </a:r>
                <a:endParaRPr lang="en-US" sz="34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3168058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485206" y="2317195"/>
            <a:ext cx="5473343" cy="4093428"/>
          </a:xfrm>
          <a:prstGeom prst="rect">
            <a:avLst/>
          </a:prstGeom>
          <a:noFill/>
        </p:spPr>
        <p:txBody>
          <a:bodyPr wrap="square" rtlCol="0">
            <a:spAutoFit/>
          </a:bodyPr>
          <a:lstStyle/>
          <a:p>
            <a:r>
              <a:rPr lang="en-US" sz="2000" dirty="0">
                <a:latin typeface="+mj-lt"/>
              </a:rPr>
              <a:t>Caused by </a:t>
            </a:r>
            <a:r>
              <a:rPr lang="en-US" sz="2000" i="1" dirty="0">
                <a:latin typeface="+mj-lt"/>
              </a:rPr>
              <a:t>Xanthomonas campestris </a:t>
            </a:r>
            <a:r>
              <a:rPr lang="en-US" sz="2000" i="1" dirty="0" err="1">
                <a:latin typeface="+mj-lt"/>
              </a:rPr>
              <a:t>pv</a:t>
            </a:r>
            <a:r>
              <a:rPr lang="en-US" sz="2000" i="1" dirty="0">
                <a:latin typeface="+mj-lt"/>
              </a:rPr>
              <a:t>. </a:t>
            </a:r>
            <a:r>
              <a:rPr lang="en-US" sz="2000" i="1" dirty="0" err="1">
                <a:latin typeface="+mj-lt"/>
              </a:rPr>
              <a:t>vesicatoria</a:t>
            </a:r>
            <a:endParaRPr lang="en-US" sz="2000" i="1" dirty="0">
              <a:latin typeface="+mj-lt"/>
            </a:endParaRPr>
          </a:p>
          <a:p>
            <a:endParaRPr lang="en-US" sz="2000" dirty="0">
              <a:latin typeface="+mj-lt"/>
            </a:endParaRPr>
          </a:p>
          <a:p>
            <a:r>
              <a:rPr lang="en-US" sz="2000" dirty="0">
                <a:latin typeface="+mj-lt"/>
              </a:rPr>
              <a:t>Strains can be cultivar specific</a:t>
            </a:r>
          </a:p>
          <a:p>
            <a:endParaRPr lang="en-US" sz="2000" dirty="0">
              <a:latin typeface="+mj-lt"/>
            </a:endParaRPr>
          </a:p>
          <a:p>
            <a:r>
              <a:rPr lang="en-US" sz="2000" dirty="0">
                <a:latin typeface="+mj-lt"/>
              </a:rPr>
              <a:t>Among the most destructive disease of peppers</a:t>
            </a:r>
          </a:p>
          <a:p>
            <a:endParaRPr lang="en-US" sz="2000" dirty="0">
              <a:latin typeface="+mj-lt"/>
            </a:endParaRPr>
          </a:p>
          <a:p>
            <a:r>
              <a:rPr lang="en-US" sz="2000" dirty="0">
                <a:latin typeface="+mj-lt"/>
              </a:rPr>
              <a:t>Disease spread by water or farmer's activity</a:t>
            </a:r>
          </a:p>
          <a:p>
            <a:endParaRPr lang="en-US" sz="2000" dirty="0">
              <a:latin typeface="+mj-lt"/>
            </a:endParaRPr>
          </a:p>
          <a:p>
            <a:r>
              <a:rPr lang="en-US" sz="2000" dirty="0">
                <a:latin typeface="+mj-lt"/>
              </a:rPr>
              <a:t>Symptoms differ based on cultivar</a:t>
            </a:r>
          </a:p>
          <a:p>
            <a:endParaRPr lang="en-US" sz="2000" dirty="0">
              <a:latin typeface="+mj-lt"/>
            </a:endParaRPr>
          </a:p>
          <a:p>
            <a:r>
              <a:rPr lang="en-US" sz="2000" dirty="0">
                <a:latin typeface="+mj-lt"/>
              </a:rPr>
              <a:t>Symptoms include green to dark brown leaf and fruit spot, stem canker, and defoliation</a:t>
            </a:r>
          </a:p>
          <a:p>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Bacterial Leaf Spot</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36651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Culture base isolation of the pathogen is necessary for morphological classification</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Molecular identification can be accomplished by extracting DNA from a pure sample</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27170"/>
            <a:chOff x="6457072" y="359765"/>
            <a:chExt cx="5992836" cy="2027170"/>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788628"/>
              <a:chOff x="6189390" y="774348"/>
              <a:chExt cx="5992836" cy="1788628"/>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17761"/>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Bacterial Leaf Spot: Detection</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245197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6296659" y="2915378"/>
            <a:ext cx="5895341" cy="461665"/>
          </a:xfrm>
          <a:prstGeom prst="rect">
            <a:avLst/>
          </a:prstGeom>
          <a:noFill/>
        </p:spPr>
        <p:txBody>
          <a:bodyPr wrap="square" rtlCol="0">
            <a:spAutoFit/>
          </a:bodyPr>
          <a:lstStyle/>
          <a:p>
            <a:r>
              <a:rPr lang="en-US" sz="2400" dirty="0">
                <a:ln w="19050">
                  <a:noFill/>
                </a:ln>
                <a:latin typeface="+mj-lt"/>
              </a:rPr>
              <a:t>1</a:t>
            </a:r>
            <a:r>
              <a:rPr lang="id-ID" sz="2400" dirty="0">
                <a:ln w="19050">
                  <a:noFill/>
                </a:ln>
                <a:latin typeface="+mj-lt"/>
              </a:rPr>
              <a:t>. </a:t>
            </a:r>
            <a:r>
              <a:rPr lang="en-US" sz="2399" dirty="0">
                <a:ln w="19050">
                  <a:noFill/>
                </a:ln>
                <a:solidFill>
                  <a:srgbClr val="191919"/>
                </a:solidFill>
                <a:latin typeface="+mj-lt"/>
                <a:cs typeface="Arial"/>
                <a:sym typeface="Arial"/>
              </a:rPr>
              <a:t>D</a:t>
            </a:r>
            <a:r>
              <a:rPr lang="en-US" sz="2399" dirty="0">
                <a:solidFill>
                  <a:srgbClr val="191919"/>
                </a:solidFill>
                <a:latin typeface="+mj-lt"/>
                <a:ea typeface="Arial"/>
                <a:cs typeface="Arial"/>
                <a:sym typeface="Arial"/>
              </a:rPr>
              <a:t>escribe disease in tropical crops</a:t>
            </a:r>
            <a:endParaRPr lang="en-US" sz="2400" dirty="0">
              <a:latin typeface="+mj-lt"/>
            </a:endParaRPr>
          </a:p>
        </p:txBody>
      </p:sp>
      <p:sp>
        <p:nvSpPr>
          <p:cNvPr id="15" name="TextBox 14">
            <a:extLst>
              <a:ext uri="{FF2B5EF4-FFF2-40B4-BE49-F238E27FC236}">
                <a16:creationId xmlns:a16="http://schemas.microsoft.com/office/drawing/2014/main" id="{F4505917-A899-C241-A3BE-87A4DD5B1771}"/>
              </a:ext>
            </a:extLst>
          </p:cNvPr>
          <p:cNvSpPr txBox="1"/>
          <p:nvPr/>
        </p:nvSpPr>
        <p:spPr>
          <a:xfrm>
            <a:off x="6296659" y="3926194"/>
            <a:ext cx="5895341" cy="461665"/>
          </a:xfrm>
          <a:prstGeom prst="rect">
            <a:avLst/>
          </a:prstGeom>
          <a:noFill/>
        </p:spPr>
        <p:txBody>
          <a:bodyPr wrap="square" rtlCol="0">
            <a:spAutoFit/>
          </a:bodyPr>
          <a:lstStyle/>
          <a:p>
            <a:r>
              <a:rPr lang="en-US" sz="2400" dirty="0">
                <a:ln w="19050">
                  <a:noFill/>
                </a:ln>
                <a:latin typeface="+mj-lt"/>
              </a:rPr>
              <a:t>2</a:t>
            </a:r>
            <a:r>
              <a:rPr lang="id-ID" sz="2400" dirty="0">
                <a:ln w="19050">
                  <a:noFill/>
                </a:ln>
                <a:latin typeface="+mj-lt"/>
              </a:rPr>
              <a:t>. </a:t>
            </a:r>
            <a:r>
              <a:rPr lang="en-US" sz="2399" dirty="0">
                <a:ln w="19050">
                  <a:noFill/>
                </a:ln>
                <a:solidFill>
                  <a:srgbClr val="191919"/>
                </a:solidFill>
                <a:latin typeface="+mj-lt"/>
                <a:cs typeface="Arial"/>
                <a:sym typeface="Arial"/>
              </a:rPr>
              <a:t>L</a:t>
            </a:r>
            <a:r>
              <a:rPr lang="en-US" sz="2399" dirty="0">
                <a:solidFill>
                  <a:srgbClr val="191919"/>
                </a:solidFill>
                <a:latin typeface="+mj-lt"/>
                <a:ea typeface="Arial"/>
                <a:cs typeface="Arial"/>
                <a:sym typeface="Arial"/>
              </a:rPr>
              <a:t>earn about pathogen characteristics </a:t>
            </a:r>
            <a:endParaRPr lang="en-US" sz="2400" dirty="0">
              <a:latin typeface="+mj-lt"/>
            </a:endParaRPr>
          </a:p>
        </p:txBody>
      </p:sp>
      <p:sp>
        <p:nvSpPr>
          <p:cNvPr id="16" name="TextBox 15">
            <a:extLst>
              <a:ext uri="{FF2B5EF4-FFF2-40B4-BE49-F238E27FC236}">
                <a16:creationId xmlns:a16="http://schemas.microsoft.com/office/drawing/2014/main" id="{130CB63D-8057-CC40-8854-67AB04BEDA1F}"/>
              </a:ext>
            </a:extLst>
          </p:cNvPr>
          <p:cNvSpPr txBox="1"/>
          <p:nvPr/>
        </p:nvSpPr>
        <p:spPr>
          <a:xfrm>
            <a:off x="6296659" y="4937012"/>
            <a:ext cx="5895341" cy="461665"/>
          </a:xfrm>
          <a:prstGeom prst="rect">
            <a:avLst/>
          </a:prstGeom>
          <a:noFill/>
        </p:spPr>
        <p:txBody>
          <a:bodyPr wrap="square" rtlCol="0">
            <a:spAutoFit/>
          </a:bodyPr>
          <a:lstStyle/>
          <a:p>
            <a:r>
              <a:rPr lang="en-US" sz="2400" dirty="0">
                <a:ln w="19050">
                  <a:noFill/>
                </a:ln>
                <a:latin typeface="+mj-lt"/>
              </a:rPr>
              <a:t>3</a:t>
            </a:r>
            <a:r>
              <a:rPr lang="id-ID" sz="2400" dirty="0">
                <a:ln w="19050">
                  <a:noFill/>
                </a:ln>
                <a:latin typeface="+mj-lt"/>
              </a:rPr>
              <a:t>. </a:t>
            </a:r>
            <a:r>
              <a:rPr lang="en-US" sz="2400" dirty="0">
                <a:ln w="19050">
                  <a:noFill/>
                </a:ln>
                <a:solidFill>
                  <a:srgbClr val="191919"/>
                </a:solidFill>
                <a:latin typeface="+mj-lt"/>
                <a:cs typeface="Arial"/>
                <a:sym typeface="Arial"/>
              </a:rPr>
              <a:t>D</a:t>
            </a:r>
            <a:r>
              <a:rPr lang="en-US" sz="2400" dirty="0">
                <a:solidFill>
                  <a:srgbClr val="191919"/>
                </a:solidFill>
                <a:latin typeface="+mj-lt"/>
                <a:ea typeface="Arial"/>
                <a:cs typeface="Arial"/>
                <a:sym typeface="Arial"/>
              </a:rPr>
              <a:t>iscuss detection methods</a:t>
            </a:r>
            <a:endParaRPr lang="en-US" sz="2400" dirty="0">
              <a:latin typeface="+mj-lt"/>
            </a:endParaRPr>
          </a:p>
        </p:txBody>
      </p:sp>
      <p:sp>
        <p:nvSpPr>
          <p:cNvPr id="17" name="TextBox 16">
            <a:extLst>
              <a:ext uri="{FF2B5EF4-FFF2-40B4-BE49-F238E27FC236}">
                <a16:creationId xmlns:a16="http://schemas.microsoft.com/office/drawing/2014/main" id="{20A194DD-7548-D645-A25D-54CA518B4F36}"/>
              </a:ext>
            </a:extLst>
          </p:cNvPr>
          <p:cNvSpPr txBox="1"/>
          <p:nvPr/>
        </p:nvSpPr>
        <p:spPr>
          <a:xfrm>
            <a:off x="6870966" y="1825094"/>
            <a:ext cx="3643290" cy="707886"/>
          </a:xfrm>
          <a:prstGeom prst="rect">
            <a:avLst/>
          </a:prstGeom>
          <a:noFill/>
        </p:spPr>
        <p:txBody>
          <a:bodyPr wrap="square" rtlCol="0">
            <a:spAutoFit/>
          </a:bodyPr>
          <a:lstStyle/>
          <a:p>
            <a:pPr algn="ctr"/>
            <a:r>
              <a:rPr lang="en-US" sz="4000" b="1" dirty="0">
                <a:ln w="19050">
                  <a:noFill/>
                </a:ln>
                <a:latin typeface="+mj-lt"/>
              </a:rPr>
              <a:t>Learning Goals</a:t>
            </a:r>
            <a:endParaRPr lang="id-ID" sz="4000" b="1" dirty="0">
              <a:ln w="19050">
                <a:noFill/>
              </a:ln>
              <a:latin typeface="+mj-lt"/>
            </a:endParaRPr>
          </a:p>
        </p:txBody>
      </p:sp>
      <p:pic>
        <p:nvPicPr>
          <p:cNvPr id="3" name="Picture 2" descr="Person writing on notebook">
            <a:extLst>
              <a:ext uri="{FF2B5EF4-FFF2-40B4-BE49-F238E27FC236}">
                <a16:creationId xmlns:a16="http://schemas.microsoft.com/office/drawing/2014/main" id="{601489E5-3FEB-D24D-8661-300DCE97A61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5710335" cy="6858000"/>
          </a:xfrm>
          <a:prstGeom prst="rect">
            <a:avLst/>
          </a:prstGeom>
        </p:spPr>
      </p:pic>
    </p:spTree>
    <p:extLst>
      <p:ext uri="{BB962C8B-B14F-4D97-AF65-F5344CB8AC3E}">
        <p14:creationId xmlns:p14="http://schemas.microsoft.com/office/powerpoint/2010/main" val="3663088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485206" y="2317195"/>
            <a:ext cx="5473343" cy="4093428"/>
          </a:xfrm>
          <a:prstGeom prst="rect">
            <a:avLst/>
          </a:prstGeom>
          <a:noFill/>
        </p:spPr>
        <p:txBody>
          <a:bodyPr wrap="square" rtlCol="0">
            <a:spAutoFit/>
          </a:bodyPr>
          <a:lstStyle/>
          <a:p>
            <a:r>
              <a:rPr lang="en-US" sz="2000" dirty="0">
                <a:latin typeface="+mj-lt"/>
              </a:rPr>
              <a:t>Multiple strains can lead to mosaic viruses </a:t>
            </a:r>
          </a:p>
          <a:p>
            <a:endParaRPr lang="en-US" sz="2000" dirty="0">
              <a:latin typeface="+mj-lt"/>
            </a:endParaRPr>
          </a:p>
          <a:p>
            <a:r>
              <a:rPr lang="en-US" sz="2000" dirty="0">
                <a:latin typeface="+mj-lt"/>
              </a:rPr>
              <a:t>Around 35 viruses are known to affect pepper</a:t>
            </a:r>
          </a:p>
          <a:p>
            <a:endParaRPr lang="en-US" sz="2000" dirty="0">
              <a:latin typeface="+mj-lt"/>
            </a:endParaRPr>
          </a:p>
          <a:p>
            <a:r>
              <a:rPr lang="en-US" sz="2000" dirty="0">
                <a:latin typeface="+mj-lt"/>
              </a:rPr>
              <a:t>Among the most destructive disease of peppers</a:t>
            </a:r>
          </a:p>
          <a:p>
            <a:endParaRPr lang="en-US" sz="2000" dirty="0">
              <a:latin typeface="+mj-lt"/>
            </a:endParaRPr>
          </a:p>
          <a:p>
            <a:r>
              <a:rPr lang="en-US" sz="2000" dirty="0">
                <a:latin typeface="+mj-lt"/>
              </a:rPr>
              <a:t>Symptoms include stunting of the plant, clearing of leaf veins, wrinkling of the leaves, and malformation of the fruit</a:t>
            </a:r>
          </a:p>
          <a:p>
            <a:endParaRPr lang="en-US" sz="2000" dirty="0">
              <a:latin typeface="+mj-lt"/>
            </a:endParaRPr>
          </a:p>
          <a:p>
            <a:r>
              <a:rPr lang="en-US" sz="2000" dirty="0">
                <a:latin typeface="+mj-lt"/>
              </a:rPr>
              <a:t>Severity of symptoms depends on the age of the plant</a:t>
            </a:r>
          </a:p>
          <a:p>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Mosaic Viruses</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88160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Detection is based on immunological test and pathogenicity tests</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Visualization through electron microscopy</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27170"/>
            <a:chOff x="6457072" y="359765"/>
            <a:chExt cx="5992836" cy="2027170"/>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788628"/>
              <a:chOff x="6189390" y="774348"/>
              <a:chExt cx="5992836" cy="1788628"/>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17761"/>
              </a:xfrm>
              <a:prstGeom prst="rect">
                <a:avLst/>
              </a:prstGeom>
              <a:noFill/>
            </p:spPr>
            <p:txBody>
              <a:bodyPr wrap="square" rtlCol="0">
                <a:spAutoFit/>
              </a:bodyPr>
              <a:lstStyle/>
              <a:p>
                <a:pPr algn="ctr">
                  <a:lnSpc>
                    <a:spcPct val="140006"/>
                  </a:lnSpc>
                </a:pPr>
                <a:r>
                  <a:rPr lang="en-US" sz="3200" b="1" dirty="0">
                    <a:latin typeface="+mj-lt"/>
                    <a:ea typeface="Open Sans ExtraBold"/>
                    <a:cs typeface="Open Sans ExtraBold"/>
                    <a:sym typeface="Open Sans ExtraBold"/>
                  </a:rPr>
                  <a:t>Mosaic Viruses: Detection</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960252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2246769"/>
          </a:xfrm>
          <a:prstGeom prst="rect">
            <a:avLst/>
          </a:prstGeom>
          <a:noFill/>
        </p:spPr>
        <p:txBody>
          <a:bodyPr wrap="square" rtlCol="0">
            <a:spAutoFit/>
          </a:bodyPr>
          <a:lstStyle/>
          <a:p>
            <a:r>
              <a:rPr lang="en-US" sz="2000" dirty="0">
                <a:latin typeface="+mj-lt"/>
              </a:rPr>
              <a:t>Scientific name: </a:t>
            </a:r>
            <a:r>
              <a:rPr lang="en-US" sz="2000" i="1" dirty="0">
                <a:latin typeface="+mj-lt"/>
              </a:rPr>
              <a:t>Musa x paradisiaca</a:t>
            </a:r>
            <a:endParaRPr lang="en-US" sz="2000" dirty="0">
              <a:latin typeface="+mj-lt"/>
            </a:endParaRPr>
          </a:p>
          <a:p>
            <a:endParaRPr lang="en-US" sz="2000" dirty="0">
              <a:latin typeface="+mj-lt"/>
            </a:endParaRPr>
          </a:p>
          <a:p>
            <a:r>
              <a:rPr lang="en-US" sz="2000" dirty="0">
                <a:latin typeface="+mj-lt"/>
              </a:rPr>
              <a:t>Major food staple in Africa, Central, and South America, and the Caribbean islands</a:t>
            </a:r>
          </a:p>
          <a:p>
            <a:endParaRPr lang="en-US" sz="2000" dirty="0">
              <a:latin typeface="+mj-lt"/>
            </a:endParaRPr>
          </a:p>
          <a:p>
            <a:r>
              <a:rPr lang="en-US" sz="2000" dirty="0">
                <a:latin typeface="+mj-lt"/>
              </a:rPr>
              <a:t>They are boiled or fried when eaten and are an essential source of starch</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latin typeface="+mj-lt"/>
                    <a:ea typeface="Open Sans ExtraBold"/>
                    <a:cs typeface="Open Sans ExtraBold"/>
                    <a:sym typeface="Open Sans ExtraBold"/>
                  </a:rPr>
                  <a:t>Plantains</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83901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7237" y="2317195"/>
            <a:ext cx="5051312" cy="3477875"/>
          </a:xfrm>
          <a:prstGeom prst="rect">
            <a:avLst/>
          </a:prstGeom>
          <a:noFill/>
        </p:spPr>
        <p:txBody>
          <a:bodyPr wrap="square" rtlCol="0">
            <a:spAutoFit/>
          </a:bodyPr>
          <a:lstStyle/>
          <a:p>
            <a:r>
              <a:rPr lang="en-US" sz="2000" dirty="0">
                <a:latin typeface="+mj-lt"/>
              </a:rPr>
              <a:t>Caused by </a:t>
            </a:r>
            <a:r>
              <a:rPr lang="en-US" sz="2000" i="1" dirty="0" err="1">
                <a:latin typeface="+mj-lt"/>
              </a:rPr>
              <a:t>Mycosphaerella</a:t>
            </a:r>
            <a:r>
              <a:rPr lang="en-US" sz="2000" i="1" dirty="0">
                <a:latin typeface="+mj-lt"/>
              </a:rPr>
              <a:t> </a:t>
            </a:r>
            <a:r>
              <a:rPr lang="en-US" sz="2000" i="1" dirty="0" err="1">
                <a:latin typeface="+mj-lt"/>
              </a:rPr>
              <a:t>fijiensis</a:t>
            </a:r>
            <a:r>
              <a:rPr lang="en-US" sz="2000" i="1" dirty="0">
                <a:latin typeface="+mj-lt"/>
              </a:rPr>
              <a:t> </a:t>
            </a:r>
            <a:endParaRPr lang="en-US" sz="2000" dirty="0">
              <a:latin typeface="+mj-lt"/>
            </a:endParaRPr>
          </a:p>
          <a:p>
            <a:endParaRPr lang="en-US" sz="2000" dirty="0">
              <a:latin typeface="+mj-lt"/>
            </a:endParaRPr>
          </a:p>
          <a:p>
            <a:r>
              <a:rPr lang="en-US" sz="2000" dirty="0">
                <a:latin typeface="+mj-lt"/>
              </a:rPr>
              <a:t>Present in all countries that grow Musa spp.</a:t>
            </a:r>
          </a:p>
          <a:p>
            <a:endParaRPr lang="en-US" sz="2000" dirty="0">
              <a:latin typeface="+mj-lt"/>
            </a:endParaRPr>
          </a:p>
          <a:p>
            <a:r>
              <a:rPr lang="en-US" sz="2000" dirty="0">
                <a:latin typeface="+mj-lt"/>
              </a:rPr>
              <a:t>Reduce yield by 35-50%</a:t>
            </a:r>
          </a:p>
          <a:p>
            <a:endParaRPr lang="en-US" sz="2000" dirty="0">
              <a:latin typeface="+mj-lt"/>
            </a:endParaRPr>
          </a:p>
          <a:p>
            <a:r>
              <a:rPr lang="en-US" sz="2000" dirty="0">
                <a:latin typeface="+mj-lt"/>
              </a:rPr>
              <a:t>Symptoms include chlorotic spots on the bottom leaf surface</a:t>
            </a:r>
          </a:p>
          <a:p>
            <a:endParaRPr lang="en-US" sz="2000" dirty="0">
              <a:latin typeface="+mj-lt"/>
            </a:endParaRPr>
          </a:p>
          <a:p>
            <a:r>
              <a:rPr lang="en-US" sz="2000" dirty="0">
                <a:latin typeface="+mj-lt"/>
              </a:rPr>
              <a:t>It progresses to thin brown streaks and fusiform black streaking of the leaves</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Black Sigatoka</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80628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Culture base isolation of the pathogen is necessary for morphological classification</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Molecular identification can be accomplished by extracting DNA from a pure sample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27170"/>
            <a:chOff x="6457072" y="359765"/>
            <a:chExt cx="5992836" cy="2027170"/>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788628"/>
              <a:chOff x="6189390" y="774348"/>
              <a:chExt cx="5992836" cy="1788628"/>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17761"/>
              </a:xfrm>
              <a:prstGeom prst="rect">
                <a:avLst/>
              </a:prstGeom>
              <a:noFill/>
            </p:spPr>
            <p:txBody>
              <a:bodyPr wrap="square" rtlCol="0">
                <a:spAutoFit/>
              </a:bodyPr>
              <a:lstStyle/>
              <a:p>
                <a:pPr algn="ctr">
                  <a:lnSpc>
                    <a:spcPct val="140005"/>
                  </a:lnSpc>
                </a:pPr>
                <a:r>
                  <a:rPr lang="en-US" sz="3200" b="1" dirty="0">
                    <a:latin typeface="+mj-lt"/>
                    <a:ea typeface="Open Sans ExtraBold"/>
                    <a:cs typeface="Open Sans ExtraBold"/>
                    <a:sym typeface="Open Sans ExtraBold"/>
                  </a:rPr>
                  <a:t>Black Sigatoka: Detection</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1535377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7237" y="2317195"/>
            <a:ext cx="5051312" cy="4093428"/>
          </a:xfrm>
          <a:prstGeom prst="rect">
            <a:avLst/>
          </a:prstGeom>
          <a:noFill/>
        </p:spPr>
        <p:txBody>
          <a:bodyPr wrap="square" rtlCol="0">
            <a:spAutoFit/>
          </a:bodyPr>
          <a:lstStyle/>
          <a:p>
            <a:r>
              <a:rPr lang="en-US" sz="2000" i="1" dirty="0" err="1">
                <a:latin typeface="+mj-lt"/>
              </a:rPr>
              <a:t>Radopholus</a:t>
            </a:r>
            <a:r>
              <a:rPr lang="en-US" sz="2000" i="1" dirty="0">
                <a:latin typeface="+mj-lt"/>
              </a:rPr>
              <a:t> </a:t>
            </a:r>
            <a:r>
              <a:rPr lang="en-US" sz="2000" dirty="0" err="1">
                <a:latin typeface="+mj-lt"/>
              </a:rPr>
              <a:t>similis</a:t>
            </a:r>
            <a:r>
              <a:rPr lang="en-US" sz="2000" i="1" dirty="0">
                <a:latin typeface="+mj-lt"/>
              </a:rPr>
              <a:t>  </a:t>
            </a:r>
            <a:endParaRPr lang="en-US" sz="2000" dirty="0">
              <a:latin typeface="+mj-lt"/>
            </a:endParaRPr>
          </a:p>
          <a:p>
            <a:endParaRPr lang="en-US" sz="2000" dirty="0">
              <a:latin typeface="+mj-lt"/>
            </a:endParaRPr>
          </a:p>
          <a:p>
            <a:r>
              <a:rPr lang="en-US" sz="2000" dirty="0">
                <a:latin typeface="+mj-lt"/>
              </a:rPr>
              <a:t>Endoparasite of the roots</a:t>
            </a:r>
          </a:p>
          <a:p>
            <a:endParaRPr lang="en-US" sz="2000" dirty="0">
              <a:latin typeface="+mj-lt"/>
            </a:endParaRPr>
          </a:p>
          <a:p>
            <a:r>
              <a:rPr lang="en-US" sz="2000" dirty="0">
                <a:latin typeface="+mj-lt"/>
              </a:rPr>
              <a:t>Cause loss in crop production between 20 and 100%</a:t>
            </a:r>
          </a:p>
          <a:p>
            <a:endParaRPr lang="en-US" sz="2000" dirty="0">
              <a:latin typeface="+mj-lt"/>
            </a:endParaRPr>
          </a:p>
          <a:p>
            <a:r>
              <a:rPr lang="en-US" sz="2000" dirty="0">
                <a:latin typeface="+mj-lt"/>
              </a:rPr>
              <a:t>Symptoms include dark and necrotic lesions on the root system (roots and rhizome)</a:t>
            </a:r>
          </a:p>
          <a:p>
            <a:endParaRPr lang="en-US" sz="2000" dirty="0">
              <a:latin typeface="+mj-lt"/>
            </a:endParaRPr>
          </a:p>
          <a:p>
            <a:r>
              <a:rPr lang="en-US" sz="2000" dirty="0">
                <a:latin typeface="+mj-lt"/>
              </a:rPr>
              <a:t>Above ground symptoms include stunted plant,  reduction in the number and size of leaves, leaf yellowing, and premature defoliation</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086621" y="359765"/>
            <a:ext cx="6105379" cy="1831682"/>
            <a:chOff x="6086621" y="359765"/>
            <a:chExt cx="6105379"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6086621" y="598307"/>
              <a:ext cx="6105379" cy="1593140"/>
              <a:chOff x="5818939"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818939"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Burrowing Nematode</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88465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46067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Species detection requires a combination of morphological features and molecular identification </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Biochemical methods are also used for the identification of a single young egg-laid</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1988056"/>
            <a:chOff x="6457072" y="359765"/>
            <a:chExt cx="5992836" cy="1988056"/>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749514"/>
              <a:chOff x="6189390" y="774348"/>
              <a:chExt cx="5992836" cy="1749514"/>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678647"/>
              </a:xfrm>
              <a:prstGeom prst="rect">
                <a:avLst/>
              </a:prstGeom>
              <a:noFill/>
            </p:spPr>
            <p:txBody>
              <a:bodyPr wrap="square" rtlCol="0">
                <a:spAutoFit/>
              </a:bodyPr>
              <a:lstStyle/>
              <a:p>
                <a:pPr algn="ctr">
                  <a:lnSpc>
                    <a:spcPct val="140005"/>
                  </a:lnSpc>
                </a:pPr>
                <a:r>
                  <a:rPr lang="en-US" sz="3000" b="1" dirty="0">
                    <a:latin typeface="+mj-lt"/>
                    <a:ea typeface="Open Sans ExtraBold"/>
                    <a:cs typeface="Open Sans ExtraBold"/>
                    <a:sym typeface="Open Sans ExtraBold"/>
                  </a:rPr>
                  <a:t>Burrowing Nematode: Detection</a:t>
                </a:r>
                <a:endParaRPr lang="en-US" sz="3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957135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7A786A6-5A85-9247-8BF9-4B2F13DCBACE}"/>
              </a:ext>
            </a:extLst>
          </p:cNvPr>
          <p:cNvGrpSpPr/>
          <p:nvPr/>
        </p:nvGrpSpPr>
        <p:grpSpPr>
          <a:xfrm>
            <a:off x="-722672" y="378597"/>
            <a:ext cx="12914672" cy="1147686"/>
            <a:chOff x="-334052" y="332877"/>
            <a:chExt cx="12914672" cy="1147686"/>
          </a:xfrm>
        </p:grpSpPr>
        <p:grpSp>
          <p:nvGrpSpPr>
            <p:cNvPr id="7" name="Group 6">
              <a:extLst>
                <a:ext uri="{FF2B5EF4-FFF2-40B4-BE49-F238E27FC236}">
                  <a16:creationId xmlns:a16="http://schemas.microsoft.com/office/drawing/2014/main" id="{EE22A4E5-6272-8D4B-9140-8B9B2DFDD71D}"/>
                </a:ext>
              </a:extLst>
            </p:cNvPr>
            <p:cNvGrpSpPr/>
            <p:nvPr/>
          </p:nvGrpSpPr>
          <p:grpSpPr>
            <a:xfrm>
              <a:off x="-334052" y="332877"/>
              <a:ext cx="11959994" cy="1147686"/>
              <a:chOff x="-601734" y="508918"/>
              <a:chExt cx="11959994" cy="1147686"/>
            </a:xfrm>
          </p:grpSpPr>
          <p:sp>
            <p:nvSpPr>
              <p:cNvPr id="8" name="TextBox 7">
                <a:extLst>
                  <a:ext uri="{FF2B5EF4-FFF2-40B4-BE49-F238E27FC236}">
                    <a16:creationId xmlns:a16="http://schemas.microsoft.com/office/drawing/2014/main" id="{573CA644-6D91-EA4A-97E3-64299D35C0A9}"/>
                  </a:ext>
                </a:extLst>
              </p:cNvPr>
              <p:cNvSpPr txBox="1"/>
              <p:nvPr/>
            </p:nvSpPr>
            <p:spPr>
              <a:xfrm>
                <a:off x="-601734" y="508918"/>
                <a:ext cx="7258493" cy="1147686"/>
              </a:xfrm>
              <a:prstGeom prst="rect">
                <a:avLst/>
              </a:prstGeom>
              <a:noFill/>
            </p:spPr>
            <p:txBody>
              <a:bodyPr wrap="square" rtlCol="0">
                <a:spAutoFit/>
              </a:bodyPr>
              <a:lstStyle/>
              <a:p>
                <a:pPr lvl="0" algn="ctr">
                  <a:lnSpc>
                    <a:spcPct val="140006"/>
                  </a:lnSpc>
                </a:pPr>
                <a:r>
                  <a:rPr lang="en-US" sz="5400" b="0" i="0" u="none" strike="noStrike" cap="none" dirty="0">
                    <a:solidFill>
                      <a:srgbClr val="191919"/>
                    </a:solidFill>
                    <a:latin typeface="+mj-lt"/>
                    <a:ea typeface="Arial"/>
                    <a:cs typeface="Arial"/>
                    <a:sym typeface="Arial"/>
                  </a:rPr>
                  <a:t>References</a:t>
                </a:r>
                <a:endParaRPr lang="en-US" sz="5400"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latin typeface="+mj-lt"/>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latin typeface="+mj-lt"/>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951652" y="1317636"/>
              <a:ext cx="5628968" cy="0"/>
            </a:xfrm>
            <a:prstGeom prst="line">
              <a:avLst/>
            </a:prstGeom>
          </p:spPr>
          <p:style>
            <a:lnRef idx="1">
              <a:schemeClr val="dk1"/>
            </a:lnRef>
            <a:fillRef idx="0">
              <a:schemeClr val="dk1"/>
            </a:fillRef>
            <a:effectRef idx="0">
              <a:schemeClr val="dk1"/>
            </a:effectRef>
            <a:fontRef idx="minor">
              <a:schemeClr val="tx1"/>
            </a:fontRef>
          </p:style>
        </p:cxnSp>
      </p:grpSp>
      <p:grpSp>
        <p:nvGrpSpPr>
          <p:cNvPr id="17" name="Group 16">
            <a:extLst>
              <a:ext uri="{FF2B5EF4-FFF2-40B4-BE49-F238E27FC236}">
                <a16:creationId xmlns:a16="http://schemas.microsoft.com/office/drawing/2014/main" id="{993CE616-5485-6F4F-AF2B-2E699E851EEB}"/>
              </a:ext>
            </a:extLst>
          </p:cNvPr>
          <p:cNvGrpSpPr/>
          <p:nvPr/>
        </p:nvGrpSpPr>
        <p:grpSpPr>
          <a:xfrm>
            <a:off x="1248065" y="2004035"/>
            <a:ext cx="10245238" cy="4755491"/>
            <a:chOff x="8407008" y="2102508"/>
            <a:chExt cx="9143758" cy="4755491"/>
          </a:xfrm>
        </p:grpSpPr>
        <p:sp>
          <p:nvSpPr>
            <p:cNvPr id="22" name="Google Shape;509;p49">
              <a:extLst>
                <a:ext uri="{FF2B5EF4-FFF2-40B4-BE49-F238E27FC236}">
                  <a16:creationId xmlns:a16="http://schemas.microsoft.com/office/drawing/2014/main" id="{684937CF-059D-324D-8806-23B8A6EDC9A9}"/>
                </a:ext>
              </a:extLst>
            </p:cNvPr>
            <p:cNvSpPr txBox="1"/>
            <p:nvPr/>
          </p:nvSpPr>
          <p:spPr>
            <a:xfrm>
              <a:off x="8518862" y="2102508"/>
              <a:ext cx="9031904" cy="276999"/>
            </a:xfrm>
            <a:prstGeom prst="rect">
              <a:avLst/>
            </a:prstGeom>
            <a:noFill/>
            <a:ln>
              <a:noFill/>
            </a:ln>
          </p:spPr>
          <p:txBody>
            <a:bodyPr spcFirstLastPara="1" wrap="square" lIns="0" tIns="0" rIns="0" bIns="0" anchor="t" anchorCtr="0">
              <a:spAutoFit/>
            </a:bodyPr>
            <a:lstStyle/>
            <a:p>
              <a:r>
                <a:rPr lang="en-US" dirty="0" err="1">
                  <a:latin typeface="+mj-lt"/>
                  <a:ea typeface="Open Sans" panose="020B0606030504020204" pitchFamily="34" charset="0"/>
                  <a:cs typeface="Open Sans" panose="020B0606030504020204" pitchFamily="34" charset="0"/>
                </a:rPr>
                <a:t>Agrios</a:t>
              </a:r>
              <a:r>
                <a:rPr lang="en-US" dirty="0">
                  <a:latin typeface="+mj-lt"/>
                  <a:ea typeface="Open Sans" panose="020B0606030504020204" pitchFamily="34" charset="0"/>
                  <a:cs typeface="Open Sans" panose="020B0606030504020204" pitchFamily="34" charset="0"/>
                </a:rPr>
                <a:t>, G. N. (2005). Introductory Plant Pathology. 5th ed. Academic Press, New York, NY.</a:t>
              </a:r>
            </a:p>
          </p:txBody>
        </p:sp>
        <p:sp>
          <p:nvSpPr>
            <p:cNvPr id="23" name="Google Shape;509;p49">
              <a:extLst>
                <a:ext uri="{FF2B5EF4-FFF2-40B4-BE49-F238E27FC236}">
                  <a16:creationId xmlns:a16="http://schemas.microsoft.com/office/drawing/2014/main" id="{6018C015-E3EC-6248-BD3C-96D3FE0A3480}"/>
                </a:ext>
              </a:extLst>
            </p:cNvPr>
            <p:cNvSpPr txBox="1"/>
            <p:nvPr/>
          </p:nvSpPr>
          <p:spPr>
            <a:xfrm>
              <a:off x="8451633" y="2868144"/>
              <a:ext cx="9031904" cy="830997"/>
            </a:xfrm>
            <a:prstGeom prst="rect">
              <a:avLst/>
            </a:prstGeom>
            <a:noFill/>
            <a:ln>
              <a:noFill/>
            </a:ln>
          </p:spPr>
          <p:txBody>
            <a:bodyPr spcFirstLastPara="1" wrap="square" lIns="0" tIns="0" rIns="0" bIns="0" anchor="t" anchorCtr="0">
              <a:spAutoFit/>
            </a:bodyPr>
            <a:lstStyle/>
            <a:p>
              <a:r>
                <a:rPr lang="en-US" sz="1800" dirty="0">
                  <a:solidFill>
                    <a:schemeClr val="tx1"/>
                  </a:solidFill>
                  <a:latin typeface="+mj-lt"/>
                  <a:ea typeface="Open Sans" panose="020B0606030504020204" pitchFamily="34" charset="0"/>
                  <a:cs typeface="Open Sans" panose="020B0606030504020204" pitchFamily="34" charset="0"/>
                </a:rPr>
                <a:t>Clark, C. A., Ferrin, D. M., &amp; Holmes, G. J. (2105). </a:t>
              </a:r>
              <a:r>
                <a:rPr lang="en-US" sz="1800" i="1" dirty="0">
                  <a:solidFill>
                    <a:schemeClr val="tx1"/>
                  </a:solidFill>
                  <a:latin typeface="+mj-lt"/>
                  <a:ea typeface="Open Sans" panose="020B0606030504020204" pitchFamily="34" charset="0"/>
                  <a:cs typeface="Open Sans" panose="020B0606030504020204" pitchFamily="34" charset="0"/>
                </a:rPr>
                <a:t>Diseases of sweet potato (Ipomoea batatas [L.] Lam.)</a:t>
              </a:r>
              <a:r>
                <a:rPr lang="en-US" sz="1800" dirty="0">
                  <a:solidFill>
                    <a:schemeClr val="tx1"/>
                  </a:solidFill>
                  <a:latin typeface="+mj-lt"/>
                  <a:ea typeface="Open Sans" panose="020B0606030504020204" pitchFamily="34" charset="0"/>
                  <a:cs typeface="Open Sans" panose="020B0606030504020204" pitchFamily="34" charset="0"/>
                </a:rPr>
                <a:t>. The American </a:t>
              </a:r>
              <a:r>
                <a:rPr lang="en-US" sz="1800" dirty="0" err="1">
                  <a:solidFill>
                    <a:schemeClr val="tx1"/>
                  </a:solidFill>
                  <a:latin typeface="+mj-lt"/>
                  <a:ea typeface="Open Sans" panose="020B0606030504020204" pitchFamily="34" charset="0"/>
                  <a:cs typeface="Open Sans" panose="020B0606030504020204" pitchFamily="34" charset="0"/>
                </a:rPr>
                <a:t>Phytopathological</a:t>
              </a:r>
              <a:r>
                <a:rPr lang="en-US" sz="1800" dirty="0">
                  <a:solidFill>
                    <a:schemeClr val="tx1"/>
                  </a:solidFill>
                  <a:latin typeface="+mj-lt"/>
                  <a:ea typeface="Open Sans" panose="020B0606030504020204" pitchFamily="34" charset="0"/>
                  <a:cs typeface="Open Sans" panose="020B0606030504020204" pitchFamily="34" charset="0"/>
                </a:rPr>
                <a:t> </a:t>
              </a:r>
              <a:r>
                <a:rPr lang="en-US" sz="1800" dirty="0" err="1">
                  <a:solidFill>
                    <a:schemeClr val="tx1"/>
                  </a:solidFill>
                  <a:latin typeface="+mj-lt"/>
                  <a:ea typeface="Open Sans" panose="020B0606030504020204" pitchFamily="34" charset="0"/>
                  <a:cs typeface="Open Sans" panose="020B0606030504020204" pitchFamily="34" charset="0"/>
                </a:rPr>
                <a:t>Society.</a:t>
              </a:r>
              <a:r>
                <a:rPr lang="en-US" sz="1800" dirty="0" err="1">
                  <a:solidFill>
                    <a:schemeClr val="tx1"/>
                  </a:solidFill>
                  <a:latin typeface="+mj-lt"/>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https</a:t>
              </a:r>
              <a:r>
                <a:rPr lang="en-US" sz="1800" dirty="0">
                  <a:solidFill>
                    <a:schemeClr val="tx1"/>
                  </a:solidFill>
                  <a:latin typeface="+mj-lt"/>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://www.apsnet.org/edcenter/resources/commonnames/Pages/Sweetpotato.aspx</a:t>
              </a:r>
              <a:endParaRPr lang="en-US" sz="1800" dirty="0">
                <a:solidFill>
                  <a:schemeClr val="tx1"/>
                </a:solidFill>
                <a:latin typeface="+mj-lt"/>
                <a:ea typeface="Open Sans" panose="020B0606030504020204" pitchFamily="34" charset="0"/>
                <a:cs typeface="Open Sans" panose="020B0606030504020204" pitchFamily="34" charset="0"/>
              </a:endParaRPr>
            </a:p>
          </p:txBody>
        </p:sp>
        <p:sp>
          <p:nvSpPr>
            <p:cNvPr id="24" name="Google Shape;509;p49">
              <a:extLst>
                <a:ext uri="{FF2B5EF4-FFF2-40B4-BE49-F238E27FC236}">
                  <a16:creationId xmlns:a16="http://schemas.microsoft.com/office/drawing/2014/main" id="{049794A6-D097-CE42-BDA1-727CAA6D240E}"/>
                </a:ext>
              </a:extLst>
            </p:cNvPr>
            <p:cNvSpPr txBox="1"/>
            <p:nvPr/>
          </p:nvSpPr>
          <p:spPr>
            <a:xfrm>
              <a:off x="8407008" y="6027002"/>
              <a:ext cx="9031904" cy="830997"/>
            </a:xfrm>
            <a:prstGeom prst="rect">
              <a:avLst/>
            </a:prstGeom>
            <a:noFill/>
            <a:ln>
              <a:noFill/>
            </a:ln>
          </p:spPr>
          <p:txBody>
            <a:bodyPr spcFirstLastPara="1" wrap="square" lIns="0" tIns="0" rIns="0" bIns="0" anchor="t" anchorCtr="0">
              <a:spAutoFit/>
            </a:bodyPr>
            <a:lstStyle/>
            <a:p>
              <a:r>
                <a:rPr lang="en-US" sz="1800" dirty="0">
                  <a:latin typeface="+mj-lt"/>
                  <a:ea typeface="Open Sans" panose="020B0606030504020204" pitchFamily="34" charset="0"/>
                  <a:cs typeface="Open Sans" panose="020B0606030504020204" pitchFamily="34" charset="0"/>
                </a:rPr>
                <a:t>Lozano, J. C., &amp; </a:t>
              </a:r>
              <a:r>
                <a:rPr lang="en-US" sz="1800" dirty="0" err="1">
                  <a:latin typeface="+mj-lt"/>
                  <a:ea typeface="Open Sans" panose="020B0606030504020204" pitchFamily="34" charset="0"/>
                  <a:cs typeface="Open Sans" panose="020B0606030504020204" pitchFamily="34" charset="0"/>
                </a:rPr>
                <a:t>Nolt</a:t>
              </a:r>
              <a:r>
                <a:rPr lang="en-US" sz="1800" dirty="0">
                  <a:latin typeface="+mj-lt"/>
                  <a:ea typeface="Open Sans" panose="020B0606030504020204" pitchFamily="34" charset="0"/>
                  <a:cs typeface="Open Sans" panose="020B0606030504020204" pitchFamily="34" charset="0"/>
                </a:rPr>
                <a:t>, B. (1993). </a:t>
              </a:r>
              <a:r>
                <a:rPr lang="en-US" sz="1800" i="1" dirty="0">
                  <a:latin typeface="+mj-lt"/>
                  <a:ea typeface="Open Sans" panose="020B0606030504020204" pitchFamily="34" charset="0"/>
                  <a:cs typeface="Open Sans" panose="020B0606030504020204" pitchFamily="34" charset="0"/>
                </a:rPr>
                <a:t>Diseases of Cassava (Manihot esculenta </a:t>
              </a:r>
              <a:r>
                <a:rPr lang="en-US" sz="1800" i="1" dirty="0" err="1">
                  <a:latin typeface="+mj-lt"/>
                  <a:ea typeface="Open Sans" panose="020B0606030504020204" pitchFamily="34" charset="0"/>
                  <a:cs typeface="Open Sans" panose="020B0606030504020204" pitchFamily="34" charset="0"/>
                </a:rPr>
                <a:t>Crantz</a:t>
              </a:r>
              <a:r>
                <a:rPr lang="en-US" sz="1800" i="1" dirty="0">
                  <a:latin typeface="+mj-lt"/>
                  <a:ea typeface="Open Sans" panose="020B0606030504020204" pitchFamily="34" charset="0"/>
                  <a:cs typeface="Open Sans" panose="020B0606030504020204" pitchFamily="34" charset="0"/>
                </a:rPr>
                <a:t>)</a:t>
              </a:r>
              <a:r>
                <a:rPr lang="en-US" sz="1800" dirty="0">
                  <a:latin typeface="+mj-lt"/>
                  <a:ea typeface="Open Sans" panose="020B0606030504020204" pitchFamily="34" charset="0"/>
                  <a:cs typeface="Open Sans" panose="020B0606030504020204" pitchFamily="34" charset="0"/>
                </a:rPr>
                <a:t>. The American </a:t>
              </a:r>
              <a:r>
                <a:rPr lang="en-US" sz="1800" dirty="0" err="1">
                  <a:latin typeface="+mj-lt"/>
                  <a:ea typeface="Open Sans" panose="020B0606030504020204" pitchFamily="34" charset="0"/>
                  <a:cs typeface="Open Sans" panose="020B0606030504020204" pitchFamily="34" charset="0"/>
                </a:rPr>
                <a:t>Phytopathological</a:t>
              </a:r>
              <a:r>
                <a:rPr lang="en-US" sz="1800" dirty="0">
                  <a:latin typeface="+mj-lt"/>
                  <a:ea typeface="Open Sans" panose="020B0606030504020204" pitchFamily="34" charset="0"/>
                  <a:cs typeface="Open Sans" panose="020B0606030504020204" pitchFamily="34" charset="0"/>
                </a:rPr>
                <a:t> Society. </a:t>
              </a:r>
              <a:r>
                <a:rPr lang="en-US" sz="1800" dirty="0">
                  <a:latin typeface="+mj-lt"/>
                  <a:ea typeface="Open Sans" panose="020B0606030504020204" pitchFamily="34" charset="0"/>
                  <a:cs typeface="Open Sans" panose="020B0606030504020204" pitchFamily="34" charset="0"/>
                  <a:hlinkClick r:id="rId4"/>
                </a:rPr>
                <a:t>https://www.apsnet.org/edcenter/resources/commonnames/Pages/Cassava.aspx</a:t>
              </a:r>
              <a:endParaRPr lang="en-US" sz="1800" dirty="0">
                <a:latin typeface="+mj-lt"/>
                <a:ea typeface="Open Sans" panose="020B0606030504020204" pitchFamily="34" charset="0"/>
                <a:cs typeface="Open Sans" panose="020B0606030504020204" pitchFamily="34" charset="0"/>
              </a:endParaRPr>
            </a:p>
          </p:txBody>
        </p:sp>
        <p:sp>
          <p:nvSpPr>
            <p:cNvPr id="25" name="Google Shape;509;p49">
              <a:extLst>
                <a:ext uri="{FF2B5EF4-FFF2-40B4-BE49-F238E27FC236}">
                  <a16:creationId xmlns:a16="http://schemas.microsoft.com/office/drawing/2014/main" id="{EEF2F0D3-7E2D-D548-B9A8-2D47D2B9159B}"/>
                </a:ext>
              </a:extLst>
            </p:cNvPr>
            <p:cNvSpPr txBox="1"/>
            <p:nvPr/>
          </p:nvSpPr>
          <p:spPr>
            <a:xfrm>
              <a:off x="8426637" y="5096198"/>
              <a:ext cx="9031904" cy="553998"/>
            </a:xfrm>
            <a:prstGeom prst="rect">
              <a:avLst/>
            </a:prstGeom>
            <a:noFill/>
            <a:ln>
              <a:noFill/>
            </a:ln>
          </p:spPr>
          <p:txBody>
            <a:bodyPr spcFirstLastPara="1" wrap="square" lIns="0" tIns="0" rIns="0" bIns="0" anchor="t" anchorCtr="0">
              <a:spAutoFit/>
            </a:bodyPr>
            <a:lstStyle/>
            <a:p>
              <a:r>
                <a:rPr lang="en-US" sz="1800" dirty="0">
                  <a:latin typeface="+mj-lt"/>
                  <a:ea typeface="Open Sans" panose="020B0606030504020204" pitchFamily="34" charset="0"/>
                  <a:cs typeface="Open Sans" panose="020B0606030504020204" pitchFamily="34" charset="0"/>
                </a:rPr>
                <a:t>Lewis Ivey, M. L. (2015). </a:t>
              </a:r>
              <a:r>
                <a:rPr lang="en-US" sz="1800" i="1" dirty="0">
                  <a:latin typeface="+mj-lt"/>
                  <a:ea typeface="Open Sans" panose="020B0606030504020204" pitchFamily="34" charset="0"/>
                  <a:cs typeface="Open Sans" panose="020B0606030504020204" pitchFamily="34" charset="0"/>
                </a:rPr>
                <a:t>Diseases of Pepper (Capsicum L.)</a:t>
              </a:r>
              <a:r>
                <a:rPr lang="en-US" sz="1800" dirty="0">
                  <a:latin typeface="+mj-lt"/>
                  <a:ea typeface="Open Sans" panose="020B0606030504020204" pitchFamily="34" charset="0"/>
                  <a:cs typeface="Open Sans" panose="020B0606030504020204" pitchFamily="34" charset="0"/>
                </a:rPr>
                <a:t>. The American </a:t>
              </a:r>
              <a:r>
                <a:rPr lang="en-US" sz="1800" dirty="0" err="1">
                  <a:latin typeface="+mj-lt"/>
                  <a:ea typeface="Open Sans" panose="020B0606030504020204" pitchFamily="34" charset="0"/>
                  <a:cs typeface="Open Sans" panose="020B0606030504020204" pitchFamily="34" charset="0"/>
                </a:rPr>
                <a:t>Phytopathological</a:t>
              </a:r>
              <a:r>
                <a:rPr lang="en-US" sz="1800" dirty="0">
                  <a:latin typeface="+mj-lt"/>
                  <a:ea typeface="Open Sans" panose="020B0606030504020204" pitchFamily="34" charset="0"/>
                  <a:cs typeface="Open Sans" panose="020B0606030504020204" pitchFamily="34" charset="0"/>
                </a:rPr>
                <a:t> Society. </a:t>
              </a:r>
              <a:r>
                <a:rPr lang="en-US" sz="1800" dirty="0">
                  <a:latin typeface="+mj-lt"/>
                  <a:ea typeface="Open Sans" panose="020B0606030504020204" pitchFamily="34" charset="0"/>
                  <a:cs typeface="Open Sans" panose="020B0606030504020204" pitchFamily="34" charset="0"/>
                  <a:hlinkClick r:id="rId5"/>
                </a:rPr>
                <a:t>https://www.apsnet.org/edcenter/resources/commonnames/Pages/Pepper.aspx</a:t>
              </a:r>
              <a:endParaRPr lang="en-US" sz="1800" dirty="0">
                <a:latin typeface="+mj-lt"/>
                <a:ea typeface="Open Sans" panose="020B0606030504020204" pitchFamily="34" charset="0"/>
                <a:cs typeface="Open Sans" panose="020B0606030504020204" pitchFamily="34" charset="0"/>
              </a:endParaRPr>
            </a:p>
          </p:txBody>
        </p:sp>
        <p:sp>
          <p:nvSpPr>
            <p:cNvPr id="30" name="Google Shape;509;p49">
              <a:extLst>
                <a:ext uri="{FF2B5EF4-FFF2-40B4-BE49-F238E27FC236}">
                  <a16:creationId xmlns:a16="http://schemas.microsoft.com/office/drawing/2014/main" id="{CC2BDBE7-B41C-E049-ADFA-D5D388D5DD61}"/>
                </a:ext>
              </a:extLst>
            </p:cNvPr>
            <p:cNvSpPr txBox="1"/>
            <p:nvPr/>
          </p:nvSpPr>
          <p:spPr>
            <a:xfrm>
              <a:off x="8445269" y="4096866"/>
              <a:ext cx="9031904" cy="830997"/>
            </a:xfrm>
            <a:prstGeom prst="rect">
              <a:avLst/>
            </a:prstGeom>
            <a:noFill/>
            <a:ln>
              <a:noFill/>
            </a:ln>
          </p:spPr>
          <p:txBody>
            <a:bodyPr spcFirstLastPara="1" wrap="square" lIns="0" tIns="0" rIns="0" bIns="0" anchor="t" anchorCtr="0">
              <a:spAutoFit/>
            </a:bodyPr>
            <a:lstStyle/>
            <a:p>
              <a:r>
                <a:rPr lang="en-US" sz="1800" dirty="0">
                  <a:latin typeface="+mj-lt"/>
                  <a:ea typeface="Open Sans" panose="020B0606030504020204" pitchFamily="34" charset="0"/>
                  <a:cs typeface="Open Sans" panose="020B0606030504020204" pitchFamily="34" charset="0"/>
                </a:rPr>
                <a:t>Jones, D. R. (1997). </a:t>
              </a:r>
              <a:r>
                <a:rPr lang="en-US" sz="1800" i="1" dirty="0">
                  <a:latin typeface="+mj-lt"/>
                  <a:ea typeface="Open Sans" panose="020B0606030504020204" pitchFamily="34" charset="0"/>
                  <a:cs typeface="Open Sans" panose="020B0606030504020204" pitchFamily="34" charset="0"/>
                </a:rPr>
                <a:t>Diseases of Banana and Plantain (Musa spp.)</a:t>
              </a:r>
              <a:r>
                <a:rPr lang="en-US" sz="1800" dirty="0">
                  <a:latin typeface="+mj-lt"/>
                  <a:ea typeface="Open Sans" panose="020B0606030504020204" pitchFamily="34" charset="0"/>
                  <a:cs typeface="Open Sans" panose="020B0606030504020204" pitchFamily="34" charset="0"/>
                </a:rPr>
                <a:t>. The American </a:t>
              </a:r>
              <a:r>
                <a:rPr lang="en-US" sz="1800" dirty="0" err="1">
                  <a:latin typeface="+mj-lt"/>
                  <a:ea typeface="Open Sans" panose="020B0606030504020204" pitchFamily="34" charset="0"/>
                  <a:cs typeface="Open Sans" panose="020B0606030504020204" pitchFamily="34" charset="0"/>
                </a:rPr>
                <a:t>Phytopathological</a:t>
              </a:r>
              <a:r>
                <a:rPr lang="en-US" sz="1800" dirty="0">
                  <a:latin typeface="+mj-lt"/>
                  <a:ea typeface="Open Sans" panose="020B0606030504020204" pitchFamily="34" charset="0"/>
                  <a:cs typeface="Open Sans" panose="020B0606030504020204" pitchFamily="34" charset="0"/>
                </a:rPr>
                <a:t> Society. </a:t>
              </a:r>
              <a:r>
                <a:rPr lang="en-US" sz="1800" dirty="0">
                  <a:latin typeface="+mj-lt"/>
                  <a:ea typeface="Open Sans" panose="020B0606030504020204" pitchFamily="34" charset="0"/>
                  <a:cs typeface="Open Sans" panose="020B0606030504020204" pitchFamily="34" charset="0"/>
                  <a:hlinkClick r:id="rId6"/>
                </a:rPr>
                <a:t>https://www.apsnet.org/edcenter/resources/commonnames/Pages/BananaandPlantain.aspx</a:t>
              </a:r>
              <a:endParaRPr lang="en-US" sz="1800" dirty="0">
                <a:latin typeface="+mj-lt"/>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624505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96000" y="76336"/>
            <a:ext cx="5726245" cy="991363"/>
            <a:chOff x="7356092" y="121307"/>
            <a:chExt cx="5726245" cy="991363"/>
          </a:xfrm>
        </p:grpSpPr>
        <p:sp>
          <p:nvSpPr>
            <p:cNvPr id="40" name="TextBox 39">
              <a:extLst>
                <a:ext uri="{FF2B5EF4-FFF2-40B4-BE49-F238E27FC236}">
                  <a16:creationId xmlns:a16="http://schemas.microsoft.com/office/drawing/2014/main" id="{5687B875-412F-0D46-B8C9-57EB8755A53D}"/>
                </a:ext>
              </a:extLst>
            </p:cNvPr>
            <p:cNvSpPr txBox="1"/>
            <p:nvPr/>
          </p:nvSpPr>
          <p:spPr>
            <a:xfrm>
              <a:off x="7671277" y="355276"/>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769201" y="12130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56092" y="1112670"/>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688650" y="1357617"/>
            <a:ext cx="10814699" cy="4493538"/>
          </a:xfrm>
          <a:prstGeom prst="rect">
            <a:avLst/>
          </a:prstGeom>
          <a:noFill/>
        </p:spPr>
        <p:txBody>
          <a:bodyPr wrap="square" rtlCol="0">
            <a:spAutoFit/>
          </a:bodyPr>
          <a:lstStyle/>
          <a:p>
            <a:pPr marL="342900" indent="-342900">
              <a:buFont typeface="+mj-lt"/>
              <a:buAutoNum type="arabicPeriod"/>
            </a:pPr>
            <a:r>
              <a:rPr lang="en-US" sz="2200" dirty="0">
                <a:ea typeface="Arial"/>
                <a:cs typeface="Arial"/>
                <a:sym typeface="Arial"/>
              </a:rPr>
              <a:t>Perennial plant: </a:t>
            </a:r>
            <a:r>
              <a:rPr lang="en-US" sz="2200" dirty="0"/>
              <a:t>plants that can live for three or more growing seasons</a:t>
            </a:r>
          </a:p>
          <a:p>
            <a:pPr marL="342900" indent="-342900">
              <a:buFont typeface="+mj-lt"/>
              <a:buAutoNum type="arabicPeriod"/>
            </a:pPr>
            <a:r>
              <a:rPr lang="en-US" sz="2200" dirty="0"/>
              <a:t>Chlorosis: is a yellowing of normally green leaves due to a lack of chlorophyll</a:t>
            </a:r>
          </a:p>
          <a:p>
            <a:pPr marL="342900" indent="-342900">
              <a:buFont typeface="+mj-lt"/>
              <a:buAutoNum type="arabicPeriod"/>
            </a:pPr>
            <a:r>
              <a:rPr lang="en-US" sz="2200" dirty="0"/>
              <a:t>Wilting: is the loss of rigidity of non-woody parts of plants</a:t>
            </a:r>
          </a:p>
          <a:p>
            <a:pPr marL="342900" indent="-342900">
              <a:buFont typeface="+mj-lt"/>
              <a:buAutoNum type="arabicPeriod"/>
            </a:pPr>
            <a:r>
              <a:rPr lang="en-US" sz="2200" dirty="0"/>
              <a:t>Vascular system: tissues that transport nutrients and fluids throughout the plant </a:t>
            </a:r>
          </a:p>
          <a:p>
            <a:pPr marL="342900" indent="-342900">
              <a:buFont typeface="+mj-lt"/>
              <a:buAutoNum type="arabicPeriod"/>
            </a:pPr>
            <a:r>
              <a:rPr lang="en-US" sz="2200" dirty="0"/>
              <a:t>Xylem: tissue that distributes water and dissolved minerals from the roots to the leaves</a:t>
            </a:r>
          </a:p>
          <a:p>
            <a:pPr marL="342900" indent="-342900">
              <a:buFont typeface="+mj-lt"/>
              <a:buAutoNum type="arabicPeriod"/>
            </a:pPr>
            <a:r>
              <a:rPr lang="en-US" sz="2200" dirty="0"/>
              <a:t>Phloem: tissue that carries food downward from the leaves to the roots</a:t>
            </a:r>
          </a:p>
          <a:p>
            <a:pPr marL="342900" indent="-342900">
              <a:buFont typeface="+mj-lt"/>
              <a:buAutoNum type="arabicPeriod"/>
            </a:pPr>
            <a:r>
              <a:rPr lang="en-US" sz="2200" dirty="0"/>
              <a:t>Tuber: specialized storage stem of certain seed plants</a:t>
            </a:r>
          </a:p>
          <a:p>
            <a:pPr marL="342900" indent="-342900">
              <a:buFont typeface="+mj-lt"/>
              <a:buAutoNum type="arabicPeriod"/>
            </a:pPr>
            <a:r>
              <a:rPr lang="en-US" sz="2200" dirty="0"/>
              <a:t>Spores: fungi reproductive cell</a:t>
            </a:r>
          </a:p>
          <a:p>
            <a:pPr marL="342900" indent="-342900">
              <a:buFont typeface="+mj-lt"/>
              <a:buAutoNum type="arabicPeriod"/>
            </a:pPr>
            <a:r>
              <a:rPr lang="en-US" sz="2200" dirty="0"/>
              <a:t>Strain: a genetic variant or subtype of a microorganism</a:t>
            </a:r>
          </a:p>
          <a:p>
            <a:pPr marL="342900" indent="-342900">
              <a:buFont typeface="+mj-lt"/>
              <a:buAutoNum type="arabicPeriod"/>
            </a:pPr>
            <a:r>
              <a:rPr lang="en-US" sz="2200" dirty="0"/>
              <a:t>Cultivar: is a type of plant that people have bred for desired traits</a:t>
            </a:r>
          </a:p>
          <a:p>
            <a:pPr marL="342900" indent="-342900">
              <a:buFont typeface="+mj-lt"/>
              <a:buAutoNum type="arabicPeriod"/>
            </a:pPr>
            <a:r>
              <a:rPr lang="en-US" sz="2200" dirty="0"/>
              <a:t>Necrosis: death of a circumscribed area of plant tissue as a result of disease or injury</a:t>
            </a:r>
          </a:p>
          <a:p>
            <a:pPr marL="342900" indent="-342900">
              <a:buFont typeface="+mj-lt"/>
              <a:buAutoNum type="arabicPeriod"/>
            </a:pPr>
            <a:r>
              <a:rPr lang="en-US" sz="2200" dirty="0"/>
              <a:t>Endoparasite: a parasite that lives inside its host</a:t>
            </a:r>
          </a:p>
          <a:p>
            <a:pPr marL="342900" indent="-342900">
              <a:buFont typeface="+mj-lt"/>
              <a:buAutoNum type="arabicPeriod"/>
            </a:pPr>
            <a:r>
              <a:rPr lang="en-US" sz="2200" dirty="0"/>
              <a:t> Transverse section: a section of a tissue made by cutting horizontally</a:t>
            </a:r>
          </a:p>
        </p:txBody>
      </p:sp>
      <p:sp>
        <p:nvSpPr>
          <p:cNvPr id="17" name="TextBox 16">
            <a:extLst>
              <a:ext uri="{FF2B5EF4-FFF2-40B4-BE49-F238E27FC236}">
                <a16:creationId xmlns:a16="http://schemas.microsoft.com/office/drawing/2014/main" id="{20A194DD-7548-D645-A25D-54CA518B4F36}"/>
              </a:ext>
            </a:extLst>
          </p:cNvPr>
          <p:cNvSpPr txBox="1"/>
          <p:nvPr/>
        </p:nvSpPr>
        <p:spPr>
          <a:xfrm>
            <a:off x="828661" y="412180"/>
            <a:ext cx="3643290" cy="707886"/>
          </a:xfrm>
          <a:prstGeom prst="rect">
            <a:avLst/>
          </a:prstGeom>
          <a:noFill/>
        </p:spPr>
        <p:txBody>
          <a:bodyPr wrap="square" rtlCol="0">
            <a:spAutoFit/>
          </a:bodyPr>
          <a:lstStyle/>
          <a:p>
            <a:pPr algn="ctr"/>
            <a:r>
              <a:rPr lang="en-US" sz="4000" b="1" dirty="0">
                <a:ln w="19050">
                  <a:noFill/>
                </a:ln>
                <a:latin typeface="+mj-lt"/>
              </a:rPr>
              <a:t>Glossary </a:t>
            </a:r>
            <a:endParaRPr lang="id-ID" sz="4000" b="1" dirty="0">
              <a:ln w="19050">
                <a:noFill/>
              </a:ln>
              <a:latin typeface="+mj-lt"/>
            </a:endParaRPr>
          </a:p>
        </p:txBody>
      </p:sp>
      <p:sp>
        <p:nvSpPr>
          <p:cNvPr id="11" name="Google Shape;509;p49">
            <a:extLst>
              <a:ext uri="{FF2B5EF4-FFF2-40B4-BE49-F238E27FC236}">
                <a16:creationId xmlns:a16="http://schemas.microsoft.com/office/drawing/2014/main" id="{33471075-1956-1C44-B433-A779A5B6D10E}"/>
              </a:ext>
            </a:extLst>
          </p:cNvPr>
          <p:cNvSpPr txBox="1"/>
          <p:nvPr/>
        </p:nvSpPr>
        <p:spPr>
          <a:xfrm>
            <a:off x="688650" y="5995176"/>
            <a:ext cx="10119910" cy="276999"/>
          </a:xfrm>
          <a:prstGeom prst="rect">
            <a:avLst/>
          </a:prstGeom>
          <a:noFill/>
          <a:ln>
            <a:noFill/>
          </a:ln>
        </p:spPr>
        <p:txBody>
          <a:bodyPr spcFirstLastPara="1" wrap="square" lIns="0" tIns="0" rIns="0" bIns="0" anchor="t" anchorCtr="0">
            <a:spAutoFit/>
          </a:bodyPr>
          <a:lstStyle/>
          <a:p>
            <a:r>
              <a:rPr lang="en-US" dirty="0">
                <a:latin typeface="+mj-lt"/>
                <a:ea typeface="Open Sans" panose="020B0606030504020204" pitchFamily="34" charset="0"/>
                <a:cs typeface="Open Sans" panose="020B0606030504020204" pitchFamily="34" charset="0"/>
              </a:rPr>
              <a:t>References: </a:t>
            </a:r>
            <a:r>
              <a:rPr lang="en-US" dirty="0">
                <a:latin typeface="+mj-lt"/>
                <a:ea typeface="Open Sans" panose="020B0606030504020204" pitchFamily="34" charset="0"/>
                <a:cs typeface="Open Sans" panose="020B0606030504020204" pitchFamily="34" charset="0"/>
                <a:hlinkClick r:id="rId3"/>
              </a:rPr>
              <a:t>https://www.britannica.com/</a:t>
            </a:r>
            <a:r>
              <a:rPr lang="en-US" dirty="0">
                <a:latin typeface="+mj-lt"/>
                <a:ea typeface="Open Sans" panose="020B0606030504020204" pitchFamily="34" charset="0"/>
                <a:cs typeface="Open Sans" panose="020B0606030504020204" pitchFamily="34" charset="0"/>
              </a:rPr>
              <a:t>   &amp;   </a:t>
            </a:r>
            <a:r>
              <a:rPr lang="en-US" dirty="0">
                <a:latin typeface="+mj-lt"/>
                <a:ea typeface="Open Sans" panose="020B0606030504020204" pitchFamily="34" charset="0"/>
                <a:cs typeface="Open Sans" panose="020B0606030504020204" pitchFamily="34" charset="0"/>
                <a:hlinkClick r:id="rId4"/>
              </a:rPr>
              <a:t>https://www.wikipedia.org/</a:t>
            </a:r>
            <a:r>
              <a:rPr lang="en-US" dirty="0">
                <a:latin typeface="+mj-lt"/>
                <a:ea typeface="Open Sans" panose="020B0606030504020204" pitchFamily="34" charset="0"/>
                <a:cs typeface="Open Sans" panose="020B0606030504020204" pitchFamily="34" charset="0"/>
              </a:rPr>
              <a:t> </a:t>
            </a:r>
            <a:endParaRPr lang="en-US" sz="18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7951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5886351" y="2751255"/>
            <a:ext cx="5895341" cy="3304110"/>
          </a:xfrm>
          <a:prstGeom prst="rect">
            <a:avLst/>
          </a:prstGeom>
          <a:noFill/>
        </p:spPr>
        <p:txBody>
          <a:bodyPr wrap="square" rtlCol="0">
            <a:spAutoFit/>
          </a:bodyPr>
          <a:lstStyle/>
          <a:p>
            <a:pPr marL="442596" lvl="1">
              <a:lnSpc>
                <a:spcPct val="130000"/>
              </a:lnSpc>
              <a:buClr>
                <a:srgbClr val="C14929"/>
              </a:buClr>
              <a:buSzPts val="4100"/>
            </a:pPr>
            <a:r>
              <a:rPr lang="en-US" dirty="0">
                <a:solidFill>
                  <a:srgbClr val="C14929"/>
                </a:solidFill>
                <a:latin typeface="+mj-lt"/>
                <a:ea typeface="Arial"/>
                <a:cs typeface="Arial"/>
                <a:sym typeface="Arial"/>
              </a:rPr>
              <a:t>Tropical crops</a:t>
            </a:r>
            <a:r>
              <a:rPr lang="en-US" dirty="0">
                <a:solidFill>
                  <a:srgbClr val="000000"/>
                </a:solidFill>
                <a:latin typeface="+mj-lt"/>
                <a:ea typeface="Arial"/>
                <a:cs typeface="Arial"/>
                <a:sym typeface="Arial"/>
              </a:rPr>
              <a:t> are crop plants grown in the tropics</a:t>
            </a:r>
            <a:endParaRPr lang="en-US" dirty="0">
              <a:latin typeface="+mj-lt"/>
            </a:endParaRPr>
          </a:p>
          <a:p>
            <a:pPr marL="885191" lvl="1" indent="-442595">
              <a:lnSpc>
                <a:spcPct val="130000"/>
              </a:lnSpc>
              <a:buClr>
                <a:srgbClr val="C14929"/>
              </a:buClr>
              <a:buSzPts val="4100"/>
              <a:buFont typeface="Arial"/>
              <a:buChar char="•"/>
            </a:pPr>
            <a:endParaRPr lang="en-US" dirty="0">
              <a:latin typeface="+mj-lt"/>
            </a:endParaRPr>
          </a:p>
          <a:p>
            <a:pPr marL="442596" lvl="1">
              <a:lnSpc>
                <a:spcPct val="130000"/>
              </a:lnSpc>
              <a:buSzPts val="4100"/>
            </a:pPr>
            <a:r>
              <a:rPr lang="en-US" dirty="0">
                <a:latin typeface="+mj-lt"/>
              </a:rPr>
              <a:t>This includes countries like Colombia, Costa Rica, Bahamas, Brazil, Ecuador, Puerto Rico, Thailand, and more</a:t>
            </a:r>
          </a:p>
          <a:p>
            <a:pPr marL="442596" lvl="1">
              <a:lnSpc>
                <a:spcPct val="130000"/>
              </a:lnSpc>
              <a:buSzPts val="4100"/>
            </a:pPr>
            <a:endParaRPr lang="en-US" dirty="0">
              <a:latin typeface="+mj-lt"/>
            </a:endParaRPr>
          </a:p>
          <a:p>
            <a:pPr marL="442596" lvl="1">
              <a:lnSpc>
                <a:spcPct val="130000"/>
              </a:lnSpc>
              <a:buSzPts val="4100"/>
            </a:pPr>
            <a:r>
              <a:rPr lang="en-US" dirty="0">
                <a:latin typeface="+mj-lt"/>
              </a:rPr>
              <a:t>The environmental conditions in the tropics support diverse ecosystems and rich biodiversity, making it an excellent place for agricultural productivity </a:t>
            </a:r>
            <a:endParaRPr lang="en-US" dirty="0">
              <a:solidFill>
                <a:srgbClr val="000000"/>
              </a:solidFill>
              <a:latin typeface="+mj-lt"/>
              <a:ea typeface="Arial"/>
              <a:cs typeface="Arial"/>
              <a:sym typeface="Arial"/>
            </a:endParaRPr>
          </a:p>
        </p:txBody>
      </p:sp>
      <p:sp>
        <p:nvSpPr>
          <p:cNvPr id="17" name="TextBox 16">
            <a:extLst>
              <a:ext uri="{FF2B5EF4-FFF2-40B4-BE49-F238E27FC236}">
                <a16:creationId xmlns:a16="http://schemas.microsoft.com/office/drawing/2014/main" id="{20A194DD-7548-D645-A25D-54CA518B4F36}"/>
              </a:ext>
            </a:extLst>
          </p:cNvPr>
          <p:cNvSpPr txBox="1"/>
          <p:nvPr/>
        </p:nvSpPr>
        <p:spPr>
          <a:xfrm>
            <a:off x="6658707" y="1496848"/>
            <a:ext cx="4230687" cy="874085"/>
          </a:xfrm>
          <a:prstGeom prst="rect">
            <a:avLst/>
          </a:prstGeom>
          <a:noFill/>
        </p:spPr>
        <p:txBody>
          <a:bodyPr wrap="square" rtlCol="0">
            <a:spAutoFit/>
          </a:bodyPr>
          <a:lstStyle/>
          <a:p>
            <a:pPr lvl="0" algn="ctr">
              <a:lnSpc>
                <a:spcPct val="140006"/>
              </a:lnSpc>
            </a:pPr>
            <a:r>
              <a:rPr lang="en-US" sz="4000" b="1" dirty="0">
                <a:latin typeface="+mj-lt"/>
                <a:ea typeface="Open Sans ExtraBold"/>
                <a:cs typeface="Open Sans ExtraBold"/>
                <a:sym typeface="Open Sans ExtraBold"/>
              </a:rPr>
              <a:t>Tropical Agriculture</a:t>
            </a:r>
            <a:endParaRPr lang="en-US" sz="4000" b="1" dirty="0">
              <a:latin typeface="+mj-lt"/>
            </a:endParaRPr>
          </a:p>
        </p:txBody>
      </p:sp>
      <p:pic>
        <p:nvPicPr>
          <p:cNvPr id="4" name="Picture 3" descr="Plants in terraces">
            <a:extLst>
              <a:ext uri="{FF2B5EF4-FFF2-40B4-BE49-F238E27FC236}">
                <a16:creationId xmlns:a16="http://schemas.microsoft.com/office/drawing/2014/main" id="{D0E428C2-048C-0A4B-B573-DAE6C203D3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344"/>
          <a:stretch/>
        </p:blipFill>
        <p:spPr>
          <a:xfrm>
            <a:off x="0" y="0"/>
            <a:ext cx="5998464" cy="6858000"/>
          </a:xfrm>
          <a:prstGeom prst="rect">
            <a:avLst/>
          </a:prstGeom>
        </p:spPr>
      </p:pic>
    </p:spTree>
    <p:extLst>
      <p:ext uri="{BB962C8B-B14F-4D97-AF65-F5344CB8AC3E}">
        <p14:creationId xmlns:p14="http://schemas.microsoft.com/office/powerpoint/2010/main" val="391627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5886351" y="2751255"/>
            <a:ext cx="5895341" cy="2223814"/>
          </a:xfrm>
          <a:prstGeom prst="rect">
            <a:avLst/>
          </a:prstGeom>
          <a:noFill/>
        </p:spPr>
        <p:txBody>
          <a:bodyPr wrap="square" rtlCol="0">
            <a:spAutoFit/>
          </a:bodyPr>
          <a:lstStyle/>
          <a:p>
            <a:pPr marL="442596" lvl="1">
              <a:lnSpc>
                <a:spcPct val="130000"/>
              </a:lnSpc>
              <a:buClr>
                <a:srgbClr val="C14929"/>
              </a:buClr>
              <a:buSzPts val="4100"/>
            </a:pPr>
            <a:r>
              <a:rPr lang="en-US" dirty="0">
                <a:latin typeface="+mj-lt"/>
                <a:ea typeface="Arial"/>
                <a:cs typeface="Arial"/>
                <a:sym typeface="Arial"/>
              </a:rPr>
              <a:t>Tropical crops are diverse and are attacked by numerous pathogens and pests</a:t>
            </a:r>
          </a:p>
          <a:p>
            <a:pPr marL="442596" lvl="1">
              <a:lnSpc>
                <a:spcPct val="130000"/>
              </a:lnSpc>
              <a:buClr>
                <a:srgbClr val="C14929"/>
              </a:buClr>
              <a:buSzPts val="4100"/>
            </a:pPr>
            <a:endParaRPr lang="en-US" dirty="0">
              <a:latin typeface="+mj-lt"/>
              <a:ea typeface="Arial"/>
              <a:cs typeface="Arial"/>
              <a:sym typeface="Arial"/>
            </a:endParaRPr>
          </a:p>
          <a:p>
            <a:pPr marL="442596" lvl="1">
              <a:lnSpc>
                <a:spcPct val="130000"/>
              </a:lnSpc>
              <a:buClr>
                <a:srgbClr val="C14929"/>
              </a:buClr>
              <a:buSzPts val="4100"/>
            </a:pPr>
            <a:r>
              <a:rPr lang="en-US" dirty="0">
                <a:latin typeface="+mj-lt"/>
                <a:ea typeface="Arial"/>
                <a:cs typeface="Arial"/>
                <a:sym typeface="Arial"/>
              </a:rPr>
              <a:t>Tropical crops focused on this presentation were selected based on a survey conducted among Puerto Rican farmers</a:t>
            </a:r>
          </a:p>
        </p:txBody>
      </p:sp>
      <p:sp>
        <p:nvSpPr>
          <p:cNvPr id="17" name="TextBox 16">
            <a:extLst>
              <a:ext uri="{FF2B5EF4-FFF2-40B4-BE49-F238E27FC236}">
                <a16:creationId xmlns:a16="http://schemas.microsoft.com/office/drawing/2014/main" id="{20A194DD-7548-D645-A25D-54CA518B4F36}"/>
              </a:ext>
            </a:extLst>
          </p:cNvPr>
          <p:cNvSpPr txBox="1"/>
          <p:nvPr/>
        </p:nvSpPr>
        <p:spPr>
          <a:xfrm>
            <a:off x="6658707" y="1496848"/>
            <a:ext cx="4230687" cy="874085"/>
          </a:xfrm>
          <a:prstGeom prst="rect">
            <a:avLst/>
          </a:prstGeom>
          <a:noFill/>
        </p:spPr>
        <p:txBody>
          <a:bodyPr wrap="square" rtlCol="0">
            <a:spAutoFit/>
          </a:bodyPr>
          <a:lstStyle/>
          <a:p>
            <a:pPr lvl="0" algn="ctr">
              <a:lnSpc>
                <a:spcPct val="140006"/>
              </a:lnSpc>
            </a:pPr>
            <a:r>
              <a:rPr lang="en-US" sz="4000" b="1" dirty="0">
                <a:latin typeface="+mj-lt"/>
                <a:ea typeface="Open Sans ExtraBold"/>
                <a:cs typeface="Open Sans ExtraBold"/>
                <a:sym typeface="Open Sans ExtraBold"/>
              </a:rPr>
              <a:t>Tropical Agriculture</a:t>
            </a:r>
            <a:endParaRPr lang="en-US" sz="4000" b="1" dirty="0">
              <a:latin typeface="+mj-lt"/>
            </a:endParaRPr>
          </a:p>
        </p:txBody>
      </p:sp>
      <p:pic>
        <p:nvPicPr>
          <p:cNvPr id="4" name="Picture 3" descr="Plants in terraces">
            <a:extLst>
              <a:ext uri="{FF2B5EF4-FFF2-40B4-BE49-F238E27FC236}">
                <a16:creationId xmlns:a16="http://schemas.microsoft.com/office/drawing/2014/main" id="{D0E428C2-048C-0A4B-B573-DAE6C203D3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344"/>
          <a:stretch/>
        </p:blipFill>
        <p:spPr>
          <a:xfrm>
            <a:off x="0" y="0"/>
            <a:ext cx="5998464" cy="6858000"/>
          </a:xfrm>
          <a:prstGeom prst="rect">
            <a:avLst/>
          </a:prstGeom>
        </p:spPr>
      </p:pic>
    </p:spTree>
    <p:extLst>
      <p:ext uri="{BB962C8B-B14F-4D97-AF65-F5344CB8AC3E}">
        <p14:creationId xmlns:p14="http://schemas.microsoft.com/office/powerpoint/2010/main" val="247876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5966180" y="2624254"/>
            <a:ext cx="6008106" cy="1200329"/>
          </a:xfrm>
          <a:prstGeom prst="rect">
            <a:avLst/>
          </a:prstGeom>
          <a:noFill/>
        </p:spPr>
        <p:txBody>
          <a:bodyPr wrap="square" rtlCol="0">
            <a:spAutoFit/>
          </a:bodyPr>
          <a:lstStyle/>
          <a:p>
            <a:pPr lvl="0"/>
            <a:r>
              <a:rPr lang="en-US" dirty="0">
                <a:latin typeface="+mj-lt"/>
                <a:ea typeface="Calibri"/>
                <a:cs typeface="Calibri"/>
                <a:sym typeface="Calibri"/>
              </a:rPr>
              <a:t>As part of a study conducted by Colón-</a:t>
            </a:r>
            <a:r>
              <a:rPr lang="en-US" dirty="0" err="1">
                <a:latin typeface="+mj-lt"/>
                <a:ea typeface="Calibri"/>
                <a:cs typeface="Calibri"/>
                <a:sym typeface="Calibri"/>
              </a:rPr>
              <a:t>Carrión</a:t>
            </a:r>
            <a:r>
              <a:rPr lang="en-US" dirty="0">
                <a:latin typeface="+mj-lt"/>
                <a:ea typeface="Calibri"/>
                <a:cs typeface="Calibri"/>
                <a:sym typeface="Calibri"/>
              </a:rPr>
              <a:t> &amp; </a:t>
            </a:r>
            <a:r>
              <a:rPr lang="en-US" dirty="0" err="1">
                <a:latin typeface="+mj-lt"/>
                <a:ea typeface="Calibri"/>
                <a:cs typeface="Calibri"/>
                <a:sym typeface="Calibri"/>
              </a:rPr>
              <a:t>Macchiavelli</a:t>
            </a:r>
            <a:r>
              <a:rPr lang="en-US" dirty="0">
                <a:latin typeface="+mj-lt"/>
                <a:ea typeface="Calibri"/>
                <a:cs typeface="Calibri"/>
                <a:sym typeface="Calibri"/>
              </a:rPr>
              <a:t>- Giron, 28 Puerto Rican farmers were asked to provide information regarding their agricultural practices and main problems faced, as well as main crops produced, in their farms</a:t>
            </a:r>
          </a:p>
        </p:txBody>
      </p:sp>
      <p:sp>
        <p:nvSpPr>
          <p:cNvPr id="17" name="TextBox 16">
            <a:extLst>
              <a:ext uri="{FF2B5EF4-FFF2-40B4-BE49-F238E27FC236}">
                <a16:creationId xmlns:a16="http://schemas.microsoft.com/office/drawing/2014/main" id="{20A194DD-7548-D645-A25D-54CA518B4F36}"/>
              </a:ext>
            </a:extLst>
          </p:cNvPr>
          <p:cNvSpPr txBox="1"/>
          <p:nvPr/>
        </p:nvSpPr>
        <p:spPr>
          <a:xfrm>
            <a:off x="5660572" y="1605705"/>
            <a:ext cx="6531428" cy="717761"/>
          </a:xfrm>
          <a:prstGeom prst="rect">
            <a:avLst/>
          </a:prstGeom>
          <a:noFill/>
        </p:spPr>
        <p:txBody>
          <a:bodyPr wrap="square" rtlCol="0">
            <a:spAutoFit/>
          </a:bodyPr>
          <a:lstStyle/>
          <a:p>
            <a:pPr lvl="0" algn="ctr">
              <a:lnSpc>
                <a:spcPct val="140006"/>
              </a:lnSpc>
            </a:pPr>
            <a:r>
              <a:rPr lang="en-US" sz="3200" b="1" dirty="0">
                <a:latin typeface="+mj-lt"/>
              </a:rPr>
              <a:t>Main Crops Produce in Puerto Rico</a:t>
            </a:r>
          </a:p>
        </p:txBody>
      </p:sp>
      <p:pic>
        <p:nvPicPr>
          <p:cNvPr id="9" name="Google Shape;173;p7">
            <a:extLst>
              <a:ext uri="{FF2B5EF4-FFF2-40B4-BE49-F238E27FC236}">
                <a16:creationId xmlns:a16="http://schemas.microsoft.com/office/drawing/2014/main" id="{BCC4309A-7550-1348-AA11-797D45391DC1}"/>
              </a:ext>
            </a:extLst>
          </p:cNvPr>
          <p:cNvPicPr preferRelativeResize="0"/>
          <p:nvPr/>
        </p:nvPicPr>
        <p:blipFill rotWithShape="1">
          <a:blip r:embed="rId3" cstate="email">
            <a:alphaModFix/>
            <a:extLst>
              <a:ext uri="{28A0092B-C50C-407E-A947-70E740481C1C}">
                <a14:useLocalDpi xmlns:a14="http://schemas.microsoft.com/office/drawing/2010/main"/>
              </a:ext>
            </a:extLst>
          </a:blip>
          <a:srcRect l="4551" r="7229"/>
          <a:stretch/>
        </p:blipFill>
        <p:spPr>
          <a:xfrm>
            <a:off x="326571" y="1279898"/>
            <a:ext cx="5660571" cy="5360387"/>
          </a:xfrm>
          <a:prstGeom prst="rect">
            <a:avLst/>
          </a:prstGeom>
          <a:noFill/>
          <a:ln>
            <a:noFill/>
          </a:ln>
        </p:spPr>
      </p:pic>
    </p:spTree>
    <p:extLst>
      <p:ext uri="{BB962C8B-B14F-4D97-AF65-F5344CB8AC3E}">
        <p14:creationId xmlns:p14="http://schemas.microsoft.com/office/powerpoint/2010/main" val="57076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534912" y="529775"/>
            <a:ext cx="5439374"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6534912" y="2624254"/>
            <a:ext cx="5439374" cy="2031325"/>
          </a:xfrm>
          <a:prstGeom prst="rect">
            <a:avLst/>
          </a:prstGeom>
          <a:noFill/>
        </p:spPr>
        <p:txBody>
          <a:bodyPr wrap="square" rtlCol="0">
            <a:spAutoFit/>
          </a:bodyPr>
          <a:lstStyle/>
          <a:p>
            <a:pPr lvl="0"/>
            <a:r>
              <a:rPr lang="en-US" dirty="0">
                <a:latin typeface="+mj-lt"/>
                <a:ea typeface="Calibri"/>
                <a:cs typeface="Calibri"/>
                <a:sym typeface="Calibri"/>
              </a:rPr>
              <a:t>Data: Colón-</a:t>
            </a:r>
            <a:r>
              <a:rPr lang="en-US" dirty="0" err="1">
                <a:latin typeface="+mj-lt"/>
                <a:ea typeface="Calibri"/>
                <a:cs typeface="Calibri"/>
                <a:sym typeface="Calibri"/>
              </a:rPr>
              <a:t>Carrión</a:t>
            </a:r>
            <a:r>
              <a:rPr lang="en-US" dirty="0">
                <a:latin typeface="+mj-lt"/>
                <a:ea typeface="Calibri"/>
                <a:cs typeface="Calibri"/>
                <a:sym typeface="Calibri"/>
              </a:rPr>
              <a:t> &amp; </a:t>
            </a:r>
            <a:r>
              <a:rPr lang="en-US" dirty="0" err="1">
                <a:latin typeface="+mj-lt"/>
                <a:ea typeface="Calibri"/>
                <a:cs typeface="Calibri"/>
                <a:sym typeface="Calibri"/>
              </a:rPr>
              <a:t>Macchiavelli</a:t>
            </a:r>
            <a:r>
              <a:rPr lang="en-US" dirty="0">
                <a:latin typeface="+mj-lt"/>
                <a:ea typeface="Calibri"/>
                <a:cs typeface="Calibri"/>
                <a:sym typeface="Calibri"/>
              </a:rPr>
              <a:t>-Giron</a:t>
            </a:r>
          </a:p>
          <a:p>
            <a:pPr lvl="0"/>
            <a:endParaRPr lang="en-US" dirty="0">
              <a:latin typeface="+mj-lt"/>
              <a:ea typeface="Calibri"/>
              <a:cs typeface="Calibri"/>
              <a:sym typeface="Calibri"/>
            </a:endParaRPr>
          </a:p>
          <a:p>
            <a:pPr lvl="0"/>
            <a:r>
              <a:rPr lang="en-US" dirty="0">
                <a:latin typeface="+mj-lt"/>
                <a:ea typeface="Calibri"/>
                <a:cs typeface="Calibri"/>
                <a:sym typeface="Calibri"/>
              </a:rPr>
              <a:t>This table represents the main crops produced by surveyed farmers in Puerto Rico. This data was used to select main crops and associated diseases to focus on the development of the lesson plan, and this presentation</a:t>
            </a:r>
          </a:p>
        </p:txBody>
      </p:sp>
      <p:sp>
        <p:nvSpPr>
          <p:cNvPr id="17" name="TextBox 16">
            <a:extLst>
              <a:ext uri="{FF2B5EF4-FFF2-40B4-BE49-F238E27FC236}">
                <a16:creationId xmlns:a16="http://schemas.microsoft.com/office/drawing/2014/main" id="{20A194DD-7548-D645-A25D-54CA518B4F36}"/>
              </a:ext>
            </a:extLst>
          </p:cNvPr>
          <p:cNvSpPr txBox="1"/>
          <p:nvPr/>
        </p:nvSpPr>
        <p:spPr>
          <a:xfrm>
            <a:off x="6534912" y="1691265"/>
            <a:ext cx="5657088" cy="678647"/>
          </a:xfrm>
          <a:prstGeom prst="rect">
            <a:avLst/>
          </a:prstGeom>
          <a:noFill/>
        </p:spPr>
        <p:txBody>
          <a:bodyPr wrap="square" rtlCol="0">
            <a:spAutoFit/>
          </a:bodyPr>
          <a:lstStyle/>
          <a:p>
            <a:pPr lvl="0" algn="ctr">
              <a:lnSpc>
                <a:spcPct val="140006"/>
              </a:lnSpc>
            </a:pPr>
            <a:r>
              <a:rPr lang="en-US" sz="3000" b="1" dirty="0">
                <a:latin typeface="+mj-lt"/>
              </a:rPr>
              <a:t>Main Crops Produce in Puerto Rico</a:t>
            </a:r>
          </a:p>
        </p:txBody>
      </p:sp>
      <p:pic>
        <p:nvPicPr>
          <p:cNvPr id="2" name="Picture 1">
            <a:extLst>
              <a:ext uri="{FF2B5EF4-FFF2-40B4-BE49-F238E27FC236}">
                <a16:creationId xmlns:a16="http://schemas.microsoft.com/office/drawing/2014/main" id="{D725B819-785B-1844-BCFA-5DB36F3747A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17714" y="1259175"/>
            <a:ext cx="6088510" cy="4755117"/>
          </a:xfrm>
          <a:prstGeom prst="rect">
            <a:avLst/>
          </a:prstGeom>
        </p:spPr>
      </p:pic>
    </p:spTree>
    <p:extLst>
      <p:ext uri="{BB962C8B-B14F-4D97-AF65-F5344CB8AC3E}">
        <p14:creationId xmlns:p14="http://schemas.microsoft.com/office/powerpoint/2010/main" val="228696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5966180" y="2624254"/>
            <a:ext cx="6008106" cy="1754326"/>
          </a:xfrm>
          <a:prstGeom prst="rect">
            <a:avLst/>
          </a:prstGeom>
          <a:noFill/>
        </p:spPr>
        <p:txBody>
          <a:bodyPr wrap="square" rtlCol="0">
            <a:spAutoFit/>
          </a:bodyPr>
          <a:lstStyle/>
          <a:p>
            <a:pPr lvl="0"/>
            <a:r>
              <a:rPr lang="en-US" dirty="0">
                <a:latin typeface="+mj-lt"/>
                <a:ea typeface="Calibri"/>
                <a:cs typeface="Calibri"/>
                <a:sym typeface="Calibri"/>
              </a:rPr>
              <a:t>Data: Colón-</a:t>
            </a:r>
            <a:r>
              <a:rPr lang="en-US" dirty="0" err="1">
                <a:latin typeface="+mj-lt"/>
                <a:ea typeface="Calibri"/>
                <a:cs typeface="Calibri"/>
                <a:sym typeface="Calibri"/>
              </a:rPr>
              <a:t>Carrión</a:t>
            </a:r>
            <a:r>
              <a:rPr lang="en-US" dirty="0">
                <a:latin typeface="+mj-lt"/>
                <a:ea typeface="Calibri"/>
                <a:cs typeface="Calibri"/>
                <a:sym typeface="Calibri"/>
              </a:rPr>
              <a:t> &amp; </a:t>
            </a:r>
            <a:r>
              <a:rPr lang="en-US" dirty="0" err="1">
                <a:latin typeface="+mj-lt"/>
                <a:ea typeface="Calibri"/>
                <a:cs typeface="Calibri"/>
                <a:sym typeface="Calibri"/>
              </a:rPr>
              <a:t>Macchiavelli</a:t>
            </a:r>
            <a:r>
              <a:rPr lang="en-US" dirty="0">
                <a:latin typeface="+mj-lt"/>
                <a:ea typeface="Calibri"/>
                <a:cs typeface="Calibri"/>
                <a:sym typeface="Calibri"/>
              </a:rPr>
              <a:t>-Giron</a:t>
            </a:r>
          </a:p>
          <a:p>
            <a:pPr lvl="0"/>
            <a:endParaRPr lang="en-US" dirty="0">
              <a:latin typeface="+mj-lt"/>
              <a:ea typeface="Calibri"/>
              <a:cs typeface="Calibri"/>
              <a:sym typeface="Calibri"/>
            </a:endParaRPr>
          </a:p>
          <a:p>
            <a:pPr lvl="0"/>
            <a:r>
              <a:rPr lang="en-US" dirty="0">
                <a:latin typeface="+mj-lt"/>
                <a:ea typeface="Calibri"/>
                <a:cs typeface="Calibri"/>
                <a:sym typeface="Calibri"/>
              </a:rPr>
              <a:t>This table represents the main crops produced by surveyed farmers in Puerto Rico. This data was used to select main crops and associated diseases to focus on the development of the lesson plan, and this presentation</a:t>
            </a:r>
          </a:p>
        </p:txBody>
      </p:sp>
      <p:sp>
        <p:nvSpPr>
          <p:cNvPr id="17" name="TextBox 16">
            <a:extLst>
              <a:ext uri="{FF2B5EF4-FFF2-40B4-BE49-F238E27FC236}">
                <a16:creationId xmlns:a16="http://schemas.microsoft.com/office/drawing/2014/main" id="{20A194DD-7548-D645-A25D-54CA518B4F36}"/>
              </a:ext>
            </a:extLst>
          </p:cNvPr>
          <p:cNvSpPr txBox="1"/>
          <p:nvPr/>
        </p:nvSpPr>
        <p:spPr>
          <a:xfrm>
            <a:off x="5660572" y="1605705"/>
            <a:ext cx="6531428" cy="717761"/>
          </a:xfrm>
          <a:prstGeom prst="rect">
            <a:avLst/>
          </a:prstGeom>
          <a:noFill/>
        </p:spPr>
        <p:txBody>
          <a:bodyPr wrap="square" rtlCol="0">
            <a:spAutoFit/>
          </a:bodyPr>
          <a:lstStyle/>
          <a:p>
            <a:pPr lvl="0" algn="ctr">
              <a:lnSpc>
                <a:spcPct val="140006"/>
              </a:lnSpc>
            </a:pPr>
            <a:r>
              <a:rPr lang="en-US" sz="3200" b="1" dirty="0">
                <a:latin typeface="+mj-lt"/>
              </a:rPr>
              <a:t>Main Crops Produce in Puerto Rico</a:t>
            </a:r>
          </a:p>
        </p:txBody>
      </p:sp>
      <p:pic>
        <p:nvPicPr>
          <p:cNvPr id="3" name="Picture 2" descr="Table&#10;&#10;Description automatically generated">
            <a:extLst>
              <a:ext uri="{FF2B5EF4-FFF2-40B4-BE49-F238E27FC236}">
                <a16:creationId xmlns:a16="http://schemas.microsoft.com/office/drawing/2014/main" id="{42EA0150-479A-9A4D-B46B-4EA867D013C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0476" y="181102"/>
            <a:ext cx="5883884" cy="6495796"/>
          </a:xfrm>
          <a:prstGeom prst="rect">
            <a:avLst/>
          </a:prstGeom>
        </p:spPr>
      </p:pic>
    </p:spTree>
    <p:extLst>
      <p:ext uri="{BB962C8B-B14F-4D97-AF65-F5344CB8AC3E}">
        <p14:creationId xmlns:p14="http://schemas.microsoft.com/office/powerpoint/2010/main" val="13725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ountain scenery with tea fields">
            <a:extLst>
              <a:ext uri="{FF2B5EF4-FFF2-40B4-BE49-F238E27FC236}">
                <a16:creationId xmlns:a16="http://schemas.microsoft.com/office/drawing/2014/main" id="{609E9401-F47E-0844-9308-FE42C7CB639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5057192"/>
          </a:xfrm>
          <a:prstGeom prst="rect">
            <a:avLst/>
          </a:prstGeom>
        </p:spPr>
      </p:pic>
      <p:sp>
        <p:nvSpPr>
          <p:cNvPr id="9" name="TextBox 8">
            <a:extLst>
              <a:ext uri="{FF2B5EF4-FFF2-40B4-BE49-F238E27FC236}">
                <a16:creationId xmlns:a16="http://schemas.microsoft.com/office/drawing/2014/main" id="{C1E3A254-1806-4B45-8A22-070E2EB74BBF}"/>
              </a:ext>
            </a:extLst>
          </p:cNvPr>
          <p:cNvSpPr txBox="1"/>
          <p:nvPr/>
        </p:nvSpPr>
        <p:spPr>
          <a:xfrm>
            <a:off x="499276" y="5137078"/>
            <a:ext cx="9591870" cy="914802"/>
          </a:xfrm>
          <a:prstGeom prst="rect">
            <a:avLst/>
          </a:prstGeom>
          <a:noFill/>
        </p:spPr>
        <p:txBody>
          <a:bodyPr wrap="square">
            <a:spAutoFit/>
          </a:bodyPr>
          <a:lstStyle/>
          <a:p>
            <a:pPr lvl="0">
              <a:lnSpc>
                <a:spcPct val="120000"/>
              </a:lnSpc>
            </a:pPr>
            <a:r>
              <a:rPr lang="en-US" sz="4800" dirty="0">
                <a:solidFill>
                  <a:srgbClr val="191919"/>
                </a:solidFill>
                <a:latin typeface="Arial"/>
                <a:ea typeface="Arial"/>
                <a:cs typeface="Arial"/>
                <a:sym typeface="Arial"/>
              </a:rPr>
              <a:t>Vegetables</a:t>
            </a:r>
            <a:endParaRPr lang="en-US" sz="4800" dirty="0"/>
          </a:p>
        </p:txBody>
      </p:sp>
      <p:sp>
        <p:nvSpPr>
          <p:cNvPr id="10" name="Google Shape;88;p1">
            <a:extLst>
              <a:ext uri="{FF2B5EF4-FFF2-40B4-BE49-F238E27FC236}">
                <a16:creationId xmlns:a16="http://schemas.microsoft.com/office/drawing/2014/main" id="{996CC7DB-362F-8942-8FBA-182762742F6D}"/>
              </a:ext>
            </a:extLst>
          </p:cNvPr>
          <p:cNvSpPr txBox="1"/>
          <p:nvPr/>
        </p:nvSpPr>
        <p:spPr>
          <a:xfrm>
            <a:off x="650067" y="6092512"/>
            <a:ext cx="8716200"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b="0" i="0" u="none" strike="noStrike" cap="none" dirty="0">
                <a:solidFill>
                  <a:srgbClr val="191919"/>
                </a:solidFill>
                <a:latin typeface="+mj-lt"/>
                <a:ea typeface="Open Sans Light"/>
                <a:cs typeface="Open Sans Light"/>
                <a:sym typeface="Open Sans Light"/>
              </a:rPr>
              <a:t>Session 1</a:t>
            </a:r>
            <a:endParaRPr sz="2800" b="0" i="0" u="none" strike="noStrike" cap="none" dirty="0">
              <a:solidFill>
                <a:srgbClr val="191919"/>
              </a:solidFill>
              <a:latin typeface="+mj-lt"/>
              <a:ea typeface="Arimo"/>
              <a:cs typeface="Arimo"/>
              <a:sym typeface="Arimo"/>
            </a:endParaRPr>
          </a:p>
        </p:txBody>
      </p:sp>
      <p:pic>
        <p:nvPicPr>
          <p:cNvPr id="11" name="Google Shape;89;p1">
            <a:extLst>
              <a:ext uri="{FF2B5EF4-FFF2-40B4-BE49-F238E27FC236}">
                <a16:creationId xmlns:a16="http://schemas.microsoft.com/office/drawing/2014/main" id="{FBB977FD-B79E-554C-8221-AD583DB9F6AE}"/>
              </a:ext>
            </a:extLst>
          </p:cNvPr>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653756" y="5155700"/>
            <a:ext cx="2095422" cy="1503892"/>
          </a:xfrm>
          <a:prstGeom prst="rect">
            <a:avLst/>
          </a:prstGeom>
          <a:noFill/>
          <a:ln>
            <a:noFill/>
          </a:ln>
        </p:spPr>
      </p:pic>
    </p:spTree>
    <p:extLst>
      <p:ext uri="{BB962C8B-B14F-4D97-AF65-F5344CB8AC3E}">
        <p14:creationId xmlns:p14="http://schemas.microsoft.com/office/powerpoint/2010/main" val="853440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1905</Words>
  <Application>Microsoft Macintosh PowerPoint</Application>
  <PresentationFormat>Widescreen</PresentationFormat>
  <Paragraphs>312</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Colon-Carrion, Nicole - (ncoloncarrion)</dc:creator>
  <cp:lastModifiedBy>Colon-Carrion, Nicole - (ncoloncarrion)</cp:lastModifiedBy>
  <cp:revision>32</cp:revision>
  <dcterms:created xsi:type="dcterms:W3CDTF">2022-01-16T16:03:08Z</dcterms:created>
  <dcterms:modified xsi:type="dcterms:W3CDTF">2022-09-12T00:30:06Z</dcterms:modified>
</cp:coreProperties>
</file>