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369" r:id="rId5"/>
    <p:sldId id="360" r:id="rId6"/>
    <p:sldId id="361" r:id="rId7"/>
    <p:sldId id="366" r:id="rId8"/>
    <p:sldId id="367" r:id="rId9"/>
    <p:sldId id="368" r:id="rId10"/>
    <p:sldId id="340" r:id="rId11"/>
    <p:sldId id="362" r:id="rId12"/>
    <p:sldId id="342" r:id="rId13"/>
    <p:sldId id="343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5" d="100"/>
          <a:sy n="105" d="100"/>
        </p:scale>
        <p:origin x="60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2175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Resources for Farmers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cs typeface="Arial"/>
                <a:sym typeface="Arial"/>
              </a:rPr>
              <a:t>Nicole Colon Carrion and Sofia </a:t>
            </a:r>
            <a:r>
              <a:rPr lang="en-US" sz="2000" dirty="0" err="1">
                <a:cs typeface="Arial"/>
                <a:sym typeface="Arial"/>
              </a:rPr>
              <a:t>Macchiavelli</a:t>
            </a:r>
            <a:r>
              <a:rPr lang="en-US" sz="2000" dirty="0">
                <a:cs typeface="Arial"/>
                <a:sym typeface="Arial"/>
              </a:rPr>
              <a:t> Giron</a:t>
            </a:r>
          </a:p>
          <a:p>
            <a:pPr lvl="0">
              <a:lnSpc>
                <a:spcPct val="120000"/>
              </a:lnSpc>
            </a:pPr>
            <a:endParaRPr lang="en-US" sz="4800" dirty="0"/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40" y="2655302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Provides a newsletter with a wide variety of news and articles about the work carried out in the SEA and other relevant information for the general public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/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Each edition focuses on a particular topic</a:t>
            </a:r>
            <a:endParaRPr lang="en-US" sz="24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AB73E-E8B6-BA49-8693-880D46F079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2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39" y="2655302"/>
            <a:ext cx="5864883" cy="341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SEA provides diverse educational material for farmers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Including Fact Sheets, Guides, and Manuals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Site: </a:t>
            </a:r>
            <a:r>
              <a:rPr lang="en-US" sz="2000" dirty="0">
                <a:latin typeface="+mj-lt"/>
              </a:rPr>
              <a:t>https://</a:t>
            </a:r>
            <a:r>
              <a:rPr lang="en-US" sz="2000" dirty="0" err="1">
                <a:latin typeface="+mj-lt"/>
              </a:rPr>
              <a:t>www.uprm.edu</a:t>
            </a:r>
            <a:r>
              <a:rPr lang="en-US" sz="2000" dirty="0">
                <a:latin typeface="+mj-lt"/>
              </a:rPr>
              <a:t>/sea/</a:t>
            </a:r>
            <a:r>
              <a:rPr lang="en-US" sz="2000" dirty="0" err="1">
                <a:latin typeface="+mj-lt"/>
              </a:rPr>
              <a:t>publicacion</a:t>
            </a:r>
            <a:r>
              <a:rPr lang="en-US" sz="2000" dirty="0">
                <a:latin typeface="+mj-lt"/>
              </a:rPr>
              <a:t>/a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19C39B-8838-AA45-8B1A-15CFC590E7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877" y="756139"/>
            <a:ext cx="4923692" cy="55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07369" y="2567379"/>
            <a:ext cx="598463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cs typeface="Calibri" panose="020F0502020204030204" pitchFamily="34" charset="0"/>
              </a:rPr>
              <a:t>International scientific organization devoted to the study of plant disease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The education section contains diverse educational material such as: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Case studies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Lab exercise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Webinars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664569" y="359765"/>
            <a:ext cx="5527431" cy="1899589"/>
            <a:chOff x="6664569" y="359765"/>
            <a:chExt cx="5527431" cy="18995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664570" y="598307"/>
              <a:ext cx="5293779" cy="1661047"/>
              <a:chOff x="6396888" y="774348"/>
              <a:chExt cx="5293779" cy="16610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396888" y="1795861"/>
                <a:ext cx="5293779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800" dirty="0">
                    <a:latin typeface="+mj-lt"/>
                  </a:rPr>
                  <a:t>American </a:t>
                </a:r>
                <a:r>
                  <a:rPr lang="en-US" sz="2800" dirty="0" err="1">
                    <a:latin typeface="+mj-lt"/>
                  </a:rPr>
                  <a:t>Phytopathological</a:t>
                </a:r>
                <a:r>
                  <a:rPr lang="en-US" sz="2800" dirty="0">
                    <a:latin typeface="+mj-lt"/>
                  </a:rPr>
                  <a:t> Society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569" y="1409076"/>
              <a:ext cx="538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APS - Plant Disease Research - WinLAWN Lawn Care Guide">
            <a:extLst>
              <a:ext uri="{FF2B5EF4-FFF2-40B4-BE49-F238E27FC236}">
                <a16:creationId xmlns:a16="http://schemas.microsoft.com/office/drawing/2014/main" id="{F12D1A8C-A4EE-B641-B130-92E873A2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859" y="110845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057487" y="2690472"/>
            <a:ext cx="5642144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Access to educational books may be restricted or may have a cost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Please check with the University of Puerto Rico Libraries for free access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77708" y="359765"/>
            <a:ext cx="5914292" cy="2020910"/>
            <a:chOff x="6277708" y="359765"/>
            <a:chExt cx="5914292" cy="2020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278067" y="598307"/>
              <a:ext cx="5347875" cy="1782368"/>
              <a:chOff x="6010385" y="774348"/>
              <a:chExt cx="5347875" cy="178236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10385" y="1875889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Books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C2B6C-1C8B-3F45-B42F-0DF21BA796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54" y="393072"/>
            <a:ext cx="2313953" cy="3106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663F8-D62F-234D-A6F1-AAA203FAD8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916" y="360664"/>
            <a:ext cx="2346068" cy="3121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54D661-DDCE-E349-91FE-D08A7643F6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49" y="3672423"/>
            <a:ext cx="2306573" cy="2930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E617A-38F0-9044-8896-1C63CE06C50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2693" y="3708370"/>
            <a:ext cx="2398875" cy="2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54968" y="2526932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University of Puerto Rico Mayaguez counts with a Plant Clinic that provides the community with information regarding plant diseases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FB Page: “</a:t>
            </a:r>
            <a:r>
              <a:rPr lang="en-US" sz="2000" dirty="0" err="1">
                <a:latin typeface="+mj-lt"/>
              </a:rPr>
              <a:t>Clinica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Enfermedades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Plantas</a:t>
            </a:r>
            <a:r>
              <a:rPr lang="en-US" sz="2000" dirty="0">
                <a:latin typeface="+mj-lt"/>
              </a:rPr>
              <a:t> UPRM”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Plant Clinic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3DA59F8-395A-4E4C-ADC9-28672B8668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7" y="139191"/>
            <a:ext cx="5715000" cy="6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37383" y="2614855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DRNA counts with useful information about sustainable agriculture, plant diseases,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Site: </a:t>
            </a:r>
            <a:r>
              <a:rPr lang="en-US" sz="2000" dirty="0" err="1">
                <a:latin typeface="+mj-lt"/>
              </a:rPr>
              <a:t>httpps</a:t>
            </a:r>
            <a:r>
              <a:rPr lang="en-US" sz="2000" dirty="0">
                <a:latin typeface="+mj-lt"/>
              </a:rPr>
              <a:t>://</a:t>
            </a:r>
            <a:r>
              <a:rPr lang="en-US" sz="2000" dirty="0" err="1">
                <a:latin typeface="+mj-lt"/>
              </a:rPr>
              <a:t>www.drna.pr.gov</a:t>
            </a:r>
            <a:r>
              <a:rPr lang="en-US" sz="2000" dirty="0">
                <a:latin typeface="+mj-lt"/>
              </a:rPr>
              <a:t>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DRNA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15F97-24F0-AF4F-B109-3133E1FC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417" y="184499"/>
            <a:ext cx="4910076" cy="64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Explore resources available for </a:t>
            </a:r>
            <a:r>
              <a:rPr lang="en-US" sz="240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the farmer’s local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community in Puerto Rico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19050">
                  <a:noFill/>
                </a:ln>
                <a:latin typeface="+mj-lt"/>
              </a:rPr>
              <a:t>Goal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406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Organization that provided educational services to growers and stakeholders in Puerto Rico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Services are available throughout the whole island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Their team is composed of scientist, educators, and leader willing to assist farmers with their everyday needs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Site: </a:t>
            </a:r>
            <a:r>
              <a:rPr lang="en-US" sz="20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uprm.edu</a:t>
            </a: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/sea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22712"/>
            <a:chOff x="6178393" y="359765"/>
            <a:chExt cx="6013607" cy="18227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584170"/>
              <a:chOff x="5910711" y="774348"/>
              <a:chExt cx="5447549" cy="158417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Extension Service – UPRM (SEA)</a:t>
                </a:r>
                <a:endParaRPr lang="en-US" sz="3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186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/>
              <a:t>Improve the quality of life of people living in socio-economic vulnerability through participatory action through a process of non-formal education based on scientific research and focused on the aspirations and needs of families and communities</a:t>
            </a:r>
            <a:endParaRPr lang="es-ES_tradnl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81318"/>
            <a:chOff x="6178393" y="359765"/>
            <a:chExt cx="6013607" cy="18813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642776"/>
              <a:chOff x="5910711" y="774348"/>
              <a:chExt cx="5447549" cy="1642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7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300" dirty="0">
                    <a:latin typeface="+mj-lt"/>
                  </a:rPr>
                  <a:t>M</a:t>
                </a:r>
                <a:r>
                  <a:rPr lang="en-US" sz="3300" dirty="0" err="1">
                    <a:latin typeface="+mj-lt"/>
                  </a:rPr>
                  <a:t>i</a:t>
                </a:r>
                <a:r>
                  <a:rPr lang="es-ES" sz="3300" dirty="0" err="1">
                    <a:latin typeface="+mj-lt"/>
                  </a:rPr>
                  <a:t>sion</a:t>
                </a:r>
                <a:r>
                  <a:rPr lang="es-ES" sz="3300" dirty="0">
                    <a:latin typeface="+mj-lt"/>
                  </a:rPr>
                  <a:t> </a:t>
                </a:r>
                <a:r>
                  <a:rPr lang="en-US" sz="3300" dirty="0">
                    <a:latin typeface="+mj-lt"/>
                  </a:rPr>
                  <a:t>SEA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9936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995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 err="1"/>
              <a:t>Agroenvironmental</a:t>
            </a:r>
            <a:r>
              <a:rPr lang="en-US" sz="3600" dirty="0"/>
              <a:t> Sciences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064DA-E15F-204A-B0EA-8C3556DF8E52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22" y="1637494"/>
            <a:ext cx="2044185" cy="1293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FDA14-9787-CA48-9C0D-E8C39E9E9635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28" y="3313398"/>
            <a:ext cx="2197071" cy="13398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C71D89-048C-364E-8FFF-ECBB87DD001C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721" y="5050263"/>
            <a:ext cx="2147826" cy="15277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6567234-0F27-E44F-B876-A365C8D0C347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092" y="1608083"/>
            <a:ext cx="2049828" cy="13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A4588C-3A1F-9245-B96A-D3C46C4CFD5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8644" y="3274815"/>
            <a:ext cx="1851356" cy="14191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2BAAA1-AD8E-3F45-A015-9AA4E960DA79}"/>
              </a:ext>
            </a:extLst>
          </p:cNvPr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7159" y="5201920"/>
            <a:ext cx="1922522" cy="13932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707EFE-434E-A044-AD22-85FE63F53D26}"/>
              </a:ext>
            </a:extLst>
          </p:cNvPr>
          <p:cNvPicPr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735" y="1707429"/>
            <a:ext cx="2173746" cy="12389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6E96C7-067F-B04A-9A8E-3713BD15E152}"/>
              </a:ext>
            </a:extLst>
          </p:cNvPr>
          <p:cNvPicPr>
            <a:picLocks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4433" y="3312160"/>
            <a:ext cx="2262288" cy="13628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CD9801-F5EF-EC4E-B4D4-340D7DCB6EE3}"/>
              </a:ext>
            </a:extLst>
          </p:cNvPr>
          <p:cNvPicPr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437" y="5225535"/>
            <a:ext cx="1995403" cy="14800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9D267-1C73-B54B-B7C4-72D007A8609B}"/>
              </a:ext>
            </a:extLst>
          </p:cNvPr>
          <p:cNvCxnSpPr/>
          <p:nvPr/>
        </p:nvCxnSpPr>
        <p:spPr>
          <a:xfrm>
            <a:off x="996564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BC80319-D32A-6847-BFD5-EE8E167FF928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8640" y="1727199"/>
            <a:ext cx="1645920" cy="12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/>
              <a:t>Agricultural Education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CC61F95-1FE4-E841-8607-7B41857E7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1617785"/>
            <a:ext cx="2246161" cy="1301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46518-4508-AF49-BD3D-ED9C2E6E7C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5340" y="1635369"/>
            <a:ext cx="1916722" cy="14113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D9D8B-F7C3-A74C-ACAE-5C62402C57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37" y="4994032"/>
            <a:ext cx="2104293" cy="16909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70501-F396-0442-BAEE-714E211AE5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479" y="3253154"/>
            <a:ext cx="2263644" cy="14595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CBD83BE-F431-C244-B5C7-30A9DBEDAB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079" y="3288324"/>
            <a:ext cx="2221521" cy="1429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76F43B-E0C3-7D41-A12B-69AA69BBEE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338" y="5029200"/>
            <a:ext cx="2368062" cy="16763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60D38DA-7039-104C-A93C-9B53495FC4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48" y="1688123"/>
            <a:ext cx="2487331" cy="1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Economics and Rural Sociology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CF554C-6E01-5E47-A2A3-D1637E04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221" y="3175827"/>
            <a:ext cx="2559467" cy="155718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895AAC-7739-2443-B9F2-6AB7FC22B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48" y="1573969"/>
            <a:ext cx="2393274" cy="1493031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BA6F9A-CAA8-4C41-925D-64A2ECC89B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31" y="1622991"/>
            <a:ext cx="2504364" cy="1414263"/>
          </a:xfrm>
          <a:prstGeom prst="rect">
            <a:avLst/>
          </a:prstGeom>
        </p:spPr>
      </p:pic>
      <p:pic>
        <p:nvPicPr>
          <p:cNvPr id="24" name="Picture 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49F8F7-24E7-AF4F-AA21-B4D01EB064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721" y="1619221"/>
            <a:ext cx="2532600" cy="1415737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3EE38-71D7-8349-AD6A-1CD4B4F5A3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352" y="3255196"/>
            <a:ext cx="2348991" cy="1386903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A5B48-BB59-BF4C-9228-DD14BCAE41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294" y="3188990"/>
            <a:ext cx="2507990" cy="14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Animal Sciences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D6AFF3-824C-2B42-B225-2BED0F9E0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583" y="1568021"/>
            <a:ext cx="2356406" cy="124677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92D7C-4CDA-844A-8E84-63124D534A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85" y="3207663"/>
            <a:ext cx="2357046" cy="1566653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00ADB-2B12-744D-81BA-CC61B6676E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2758" y="1495385"/>
            <a:ext cx="2522404" cy="1471602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4AE28-1F7C-7644-A906-F1B76B0E7B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40" y="1495384"/>
            <a:ext cx="2522403" cy="14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Engineering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2FB05651-33FC-9740-8D20-468C6609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08" y="1573969"/>
            <a:ext cx="2359085" cy="1438652"/>
          </a:xfrm>
          <a:prstGeom prst="rect">
            <a:avLst/>
          </a:prstGeom>
        </p:spPr>
      </p:pic>
      <p:pic>
        <p:nvPicPr>
          <p:cNvPr id="19" name="Picture 18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AB96F9B7-B0BE-3342-BDB6-A07971BBE9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6846" y="1569820"/>
            <a:ext cx="2116839" cy="1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419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34</cp:revision>
  <dcterms:created xsi:type="dcterms:W3CDTF">2022-01-16T16:03:08Z</dcterms:created>
  <dcterms:modified xsi:type="dcterms:W3CDTF">2023-10-29T19:34:37Z</dcterms:modified>
</cp:coreProperties>
</file>