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77" r:id="rId3"/>
    <p:sldId id="278" r:id="rId4"/>
    <p:sldId id="340" r:id="rId5"/>
    <p:sldId id="341" r:id="rId6"/>
    <p:sldId id="342" r:id="rId7"/>
    <p:sldId id="343" r:id="rId8"/>
    <p:sldId id="344" r:id="rId9"/>
    <p:sldId id="290" r:id="rId10"/>
    <p:sldId id="257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291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39" r:id="rId38"/>
    <p:sldId id="37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9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5DF0-DD62-6E40-8CB7-410903CF5F3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1348D-2B49-0E49-9E81-9FBE2A1D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5237-CF0C-7647-91B4-C5CA4BB0A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C5D93-BDDF-1B4C-B097-DA32F06B5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089D-610C-9C4A-B2D5-DBDA6D26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4DD86-C7BE-7847-8F75-F59FB705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E938C-0652-5B4A-A6E3-BB30C83B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0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15D2-7C00-2F4D-81DF-1373D23C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44AF6-9908-FB43-BC94-0F9368C64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6E18B-79E1-8D4C-BAA3-20A7F976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451B3-0956-F744-A6AB-FA25CC1E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BF25F-CF26-8D41-895D-B252578A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1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D2C64-234E-FF4A-B07E-A0F58D124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BDB83-C373-DF42-BD19-7F103043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C138C-07EE-D742-B21C-CB905450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8D518-DECE-4845-8655-ED5A5124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0D29-607F-DA42-B387-C5CC58D3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5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E8F6C87-6185-4DC9-BC9D-D65FF562D8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343400"/>
            <a:ext cx="2514599" cy="2514600"/>
          </a:xfrm>
          <a:custGeom>
            <a:avLst/>
            <a:gdLst>
              <a:gd name="connsiteX0" fmla="*/ 0 w 2514599"/>
              <a:gd name="connsiteY0" fmla="*/ 0 h 2514600"/>
              <a:gd name="connsiteX1" fmla="*/ 2514599 w 2514599"/>
              <a:gd name="connsiteY1" fmla="*/ 0 h 2514600"/>
              <a:gd name="connsiteX2" fmla="*/ 2514599 w 2514599"/>
              <a:gd name="connsiteY2" fmla="*/ 2514600 h 2514600"/>
              <a:gd name="connsiteX3" fmla="*/ 0 w 2514599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600">
                <a:moveTo>
                  <a:pt x="0" y="0"/>
                </a:moveTo>
                <a:lnTo>
                  <a:pt x="2514599" y="0"/>
                </a:lnTo>
                <a:lnTo>
                  <a:pt x="2514599" y="2514600"/>
                </a:lnTo>
                <a:lnTo>
                  <a:pt x="0" y="25146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8015DFE-ACEB-4380-8037-5E68C5E829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56822" y="4343401"/>
            <a:ext cx="2514599" cy="2514599"/>
          </a:xfrm>
          <a:custGeom>
            <a:avLst/>
            <a:gdLst>
              <a:gd name="connsiteX0" fmla="*/ 0 w 2514599"/>
              <a:gd name="connsiteY0" fmla="*/ 0 h 2514599"/>
              <a:gd name="connsiteX1" fmla="*/ 2514599 w 2514599"/>
              <a:gd name="connsiteY1" fmla="*/ 0 h 2514599"/>
              <a:gd name="connsiteX2" fmla="*/ 2514599 w 2514599"/>
              <a:gd name="connsiteY2" fmla="*/ 2514599 h 2514599"/>
              <a:gd name="connsiteX3" fmla="*/ 0 w 2514599"/>
              <a:gd name="connsiteY3" fmla="*/ 2514599 h 251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599">
                <a:moveTo>
                  <a:pt x="0" y="0"/>
                </a:moveTo>
                <a:lnTo>
                  <a:pt x="2514599" y="0"/>
                </a:lnTo>
                <a:lnTo>
                  <a:pt x="2514599" y="2514599"/>
                </a:lnTo>
                <a:lnTo>
                  <a:pt x="0" y="25145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7C4EC4-29DC-4F9B-86B1-71CB658380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3644" y="4343401"/>
            <a:ext cx="2514599" cy="2514599"/>
          </a:xfrm>
          <a:custGeom>
            <a:avLst/>
            <a:gdLst>
              <a:gd name="connsiteX0" fmla="*/ 0 w 2514599"/>
              <a:gd name="connsiteY0" fmla="*/ 0 h 2514599"/>
              <a:gd name="connsiteX1" fmla="*/ 2514599 w 2514599"/>
              <a:gd name="connsiteY1" fmla="*/ 0 h 2514599"/>
              <a:gd name="connsiteX2" fmla="*/ 2514599 w 2514599"/>
              <a:gd name="connsiteY2" fmla="*/ 2514599 h 2514599"/>
              <a:gd name="connsiteX3" fmla="*/ 0 w 2514599"/>
              <a:gd name="connsiteY3" fmla="*/ 2514599 h 251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599">
                <a:moveTo>
                  <a:pt x="0" y="0"/>
                </a:moveTo>
                <a:lnTo>
                  <a:pt x="2514599" y="0"/>
                </a:lnTo>
                <a:lnTo>
                  <a:pt x="2514599" y="2514599"/>
                </a:lnTo>
                <a:lnTo>
                  <a:pt x="0" y="25145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63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A217-C296-D149-BF26-46593069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1B00-D461-4D4C-B18D-77345D8E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F886-A5B0-AE40-8C66-3F1B8BD8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E507-3138-874D-8E79-E9861E1C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CA252-FCDD-6046-97AD-12D6073C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8D1A-EA93-7445-A15F-C039E807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F46DC-2132-F04A-ADBC-1887FE3A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A309-F929-5147-B859-C2D7954C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06746-AB5A-C04C-985F-0A8FB722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0559-C922-E940-A579-E1790AF5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A4B7-E750-E845-8E9A-70998534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1E3B-2357-0342-8A21-04F096EA5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DD2C7-053E-C442-9C4D-8BAB1249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66A3-E309-0844-951E-652297A5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85C78-805A-464D-8876-B59542DC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110AA-9EFC-E14C-886D-0DAD9527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3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42D2-5EA8-3542-91CC-ABD879FB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420B-9BF6-E148-9952-DEF64F57A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B7598-B99D-AF4F-A6C9-3FF8689E9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0EC62-925F-624C-AEED-3FD4F9C71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77750-847F-DB44-B8E7-ECE86D54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9BCA2-0859-9A43-8813-75C82B3F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BEEE6-6015-1E4F-9822-2F70C439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EFC1D-38F1-3C45-B831-2C1652FB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305B-52AA-074F-B66E-DF91EDDD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B661A-3D71-F54B-968C-6EB83477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B654C-D274-5947-BC18-D7A8FF3A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3787C-3CB1-EB42-A60E-9F2C30D3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9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F91B6-73ED-D042-B0EA-D39F416E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DF4C1-6B90-6843-96F9-F1B98C90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59AA3-CD88-E943-BECB-97611E76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8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28BE-6100-1742-A590-67BBC3B3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2A121-9488-1346-89A5-B2819BD7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A9391-EC22-FD46-8C6D-6034E1AF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E4EE6-CECD-3544-BA6F-CA0D9FBA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6C156-BF31-3247-92F2-5777A0F6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367EA-742F-C147-84FD-3552D9A4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9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4FE2-A76A-C44C-86AD-632382DA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E74A5-B558-7D45-B11D-9A4C33035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7D0EA-8F4D-9947-8656-5EBA6E742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24D3A-6B3F-D845-A139-C7EFAB85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8FBE5-212E-504E-9F63-01E90872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D2AB5-E38C-814F-9FF1-A4C95B3B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584A6-6B5A-C649-98E6-7B71B0B9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3BB83-F185-2646-827A-61B73861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E18F9-D56C-9F43-81CC-AA8B47755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AD01-D889-C044-B0FA-33C894E49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EA58-762A-B440-9CD7-559B40BE4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snet.org/edcenter/resources/commonnames/Pages/Sweetpotato.asp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psnet.org/edcenter/resources/commonnames/Pages/BananaandPlantain.aspx" TargetMode="External"/><Relationship Id="rId5" Type="http://schemas.openxmlformats.org/officeDocument/2006/relationships/hyperlink" Target="https://www.apsnet.org/edcenter/resources/commonnames/Pages/Pepper.aspx" TargetMode="External"/><Relationship Id="rId4" Type="http://schemas.openxmlformats.org/officeDocument/2006/relationships/hyperlink" Target="https://www.apsnet.org/edcenter/resources/commonnames/Pages/Cassava.aspx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ikipedia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ountain scenery with tea fields">
            <a:extLst>
              <a:ext uri="{FF2B5EF4-FFF2-40B4-BE49-F238E27FC236}">
                <a16:creationId xmlns:a16="http://schemas.microsoft.com/office/drawing/2014/main" id="{609E9401-F47E-0844-9308-FE42C7CB63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057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E3A254-1806-4B45-8A22-070E2EB74BBF}"/>
              </a:ext>
            </a:extLst>
          </p:cNvPr>
          <p:cNvSpPr txBox="1"/>
          <p:nvPr/>
        </p:nvSpPr>
        <p:spPr>
          <a:xfrm>
            <a:off x="542850" y="5096380"/>
            <a:ext cx="9591870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4800" dirty="0" err="1">
                <a:solidFill>
                  <a:srgbClr val="191919"/>
                </a:solidFill>
                <a:ea typeface="Arial"/>
                <a:cs typeface="Arial"/>
                <a:sym typeface="Arial"/>
              </a:rPr>
              <a:t>Enfermedades</a:t>
            </a:r>
            <a:r>
              <a:rPr lang="en-US" sz="4800" dirty="0">
                <a:solidFill>
                  <a:srgbClr val="191919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4800" dirty="0" err="1">
                <a:solidFill>
                  <a:srgbClr val="191919"/>
                </a:solidFill>
                <a:ea typeface="Arial"/>
                <a:cs typeface="Arial"/>
                <a:sym typeface="Arial"/>
              </a:rPr>
              <a:t>en</a:t>
            </a:r>
            <a:r>
              <a:rPr lang="en-US" sz="4800" dirty="0">
                <a:solidFill>
                  <a:srgbClr val="191919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4800" dirty="0" err="1">
                <a:solidFill>
                  <a:srgbClr val="191919"/>
                </a:solidFill>
                <a:ea typeface="Arial"/>
                <a:cs typeface="Arial"/>
                <a:sym typeface="Arial"/>
              </a:rPr>
              <a:t>cultivos</a:t>
            </a:r>
            <a:r>
              <a:rPr lang="en-US" sz="4800" dirty="0">
                <a:solidFill>
                  <a:srgbClr val="191919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4800" dirty="0" err="1">
                <a:solidFill>
                  <a:srgbClr val="191919"/>
                </a:solidFill>
                <a:ea typeface="Arial"/>
                <a:cs typeface="Arial"/>
                <a:sym typeface="Arial"/>
              </a:rPr>
              <a:t>tropicales</a:t>
            </a:r>
            <a:endParaRPr lang="en-US" sz="4800" dirty="0"/>
          </a:p>
        </p:txBody>
      </p:sp>
      <p:sp>
        <p:nvSpPr>
          <p:cNvPr id="10" name="Google Shape;88;p1">
            <a:extLst>
              <a:ext uri="{FF2B5EF4-FFF2-40B4-BE49-F238E27FC236}">
                <a16:creationId xmlns:a16="http://schemas.microsoft.com/office/drawing/2014/main" id="{996CC7DB-362F-8942-8FBA-182762742F6D}"/>
              </a:ext>
            </a:extLst>
          </p:cNvPr>
          <p:cNvSpPr txBox="1"/>
          <p:nvPr/>
        </p:nvSpPr>
        <p:spPr>
          <a:xfrm>
            <a:off x="719079" y="6058007"/>
            <a:ext cx="87162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 err="1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Creado</a:t>
            </a:r>
            <a:r>
              <a:rPr lang="en-US" b="0" i="0" u="none" strike="noStrike" cap="none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 por: </a:t>
            </a:r>
            <a:r>
              <a:rPr lang="en-US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Nicole Colón-</a:t>
            </a:r>
            <a:r>
              <a:rPr lang="en-US" dirty="0" err="1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Carrión</a:t>
            </a:r>
            <a:endParaRPr lang="en-US" dirty="0">
              <a:solidFill>
                <a:srgbClr val="191919"/>
              </a:solidFill>
              <a:latin typeface="+mj-l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Revisado</a:t>
            </a:r>
            <a:r>
              <a:rPr lang="en-US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 por: </a:t>
            </a:r>
            <a:r>
              <a:rPr lang="en-US" b="0" i="0" u="none" strike="noStrike" cap="none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Sof</a:t>
            </a:r>
            <a:r>
              <a:rPr lang="en-US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í</a:t>
            </a:r>
            <a:r>
              <a:rPr lang="en-US" b="0" i="0" u="none" strike="noStrike" cap="none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a </a:t>
            </a:r>
            <a:r>
              <a:rPr lang="en-US" b="0" i="0" u="none" strike="noStrike" cap="none" dirty="0" err="1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Macchiavelli</a:t>
            </a:r>
            <a:r>
              <a:rPr lang="en-US" dirty="0" err="1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-Girón</a:t>
            </a:r>
            <a:r>
              <a:rPr lang="en-US" b="0" i="0" u="none" strike="noStrike" cap="none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 </a:t>
            </a:r>
            <a:endParaRPr b="0" i="0" u="none" strike="noStrike" cap="none" dirty="0">
              <a:solidFill>
                <a:srgbClr val="191919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pic>
        <p:nvPicPr>
          <p:cNvPr id="11" name="Google Shape;89;p1">
            <a:extLst>
              <a:ext uri="{FF2B5EF4-FFF2-40B4-BE49-F238E27FC236}">
                <a16:creationId xmlns:a16="http://schemas.microsoft.com/office/drawing/2014/main" id="{FBB977FD-B79E-554C-8221-AD583DB9F6AE}"/>
              </a:ext>
            </a:extLst>
          </p:cNvPr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3755" y="5155700"/>
            <a:ext cx="2326751" cy="170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928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908248" y="2711091"/>
            <a:ext cx="4937760" cy="402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000000"/>
              </a:buClr>
              <a:buSzPts val="41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Nombre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científico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: </a:t>
            </a:r>
            <a:r>
              <a:rPr lang="en-US" i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Ipomoea batatas</a:t>
            </a:r>
            <a:endParaRPr lang="en-US" i="1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000000"/>
              </a:buClr>
              <a:buSzPts val="4100"/>
            </a:pP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Planta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perenne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la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familia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Convolvulaceae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000000"/>
              </a:buClr>
              <a:buSzPts val="41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Cultivado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por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raíz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tuberosa comestible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000000"/>
              </a:buClr>
              <a:buSzPts val="41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Nativo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América Tropical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000000"/>
              </a:buClr>
              <a:buSzPts val="41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Numerosos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patógenos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amenazan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producción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2170822"/>
            <a:chOff x="7015396" y="359765"/>
            <a:chExt cx="5176604" cy="21708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932280"/>
              <a:chOff x="6786260" y="774348"/>
              <a:chExt cx="4572000" cy="193228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808032" y="1833184"/>
                <a:ext cx="4166330" cy="87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5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Batata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242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908248" y="2711091"/>
            <a:ext cx="4937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+mj-lt"/>
              </a:rPr>
              <a:t>Causada por </a:t>
            </a:r>
            <a:r>
              <a:rPr lang="es-ES" i="1" dirty="0" err="1">
                <a:latin typeface="+mj-lt"/>
              </a:rPr>
              <a:t>Ceratocystis</a:t>
            </a:r>
            <a:r>
              <a:rPr lang="es-ES" i="1" dirty="0">
                <a:latin typeface="+mj-lt"/>
              </a:rPr>
              <a:t> </a:t>
            </a:r>
            <a:r>
              <a:rPr lang="es-ES" i="1" dirty="0" err="1">
                <a:latin typeface="+mj-lt"/>
              </a:rPr>
              <a:t>fimbriata</a:t>
            </a:r>
            <a:r>
              <a:rPr lang="es-ES" i="1" dirty="0">
                <a:latin typeface="+mj-lt"/>
              </a:rPr>
              <a:t> </a:t>
            </a:r>
          </a:p>
          <a:p>
            <a:endParaRPr lang="es-ES" i="1" dirty="0">
              <a:latin typeface="+mj-lt"/>
            </a:endParaRPr>
          </a:p>
          <a:p>
            <a:r>
              <a:rPr lang="es-ES" i="1" dirty="0" err="1">
                <a:latin typeface="+mj-lt"/>
              </a:rPr>
              <a:t>Ceratocystis</a:t>
            </a:r>
            <a:r>
              <a:rPr lang="es-ES" i="1" dirty="0">
                <a:latin typeface="+mj-lt"/>
              </a:rPr>
              <a:t> </a:t>
            </a:r>
            <a:r>
              <a:rPr lang="es-ES" i="1" dirty="0" err="1">
                <a:latin typeface="+mj-lt"/>
              </a:rPr>
              <a:t>fimbriata</a:t>
            </a:r>
            <a:r>
              <a:rPr lang="es-ES" i="1" dirty="0">
                <a:latin typeface="+mj-lt"/>
              </a:rPr>
              <a:t> </a:t>
            </a:r>
            <a:r>
              <a:rPr lang="es-ES" dirty="0">
                <a:latin typeface="+mj-lt"/>
              </a:rPr>
              <a:t>tiene una amplia gama de huéspedes y una gran distribución geográfica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Los síntomas se pueden observar en el campo y después de la cosecha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Los síntomas de campo incluyen marchitamiento, retraso en el crecimiento, clorosis de las hojas y caída de las hojas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La </a:t>
            </a:r>
            <a:r>
              <a:rPr lang="es-ES" dirty="0" err="1">
                <a:latin typeface="+mj-lt"/>
              </a:rPr>
              <a:t>poscosecha</a:t>
            </a:r>
            <a:r>
              <a:rPr lang="es-ES" dirty="0">
                <a:latin typeface="+mj-lt"/>
              </a:rPr>
              <a:t> causa manchas circulares, marrones/negras en la raíz de la batata</a:t>
            </a:r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2132350"/>
            <a:chOff x="7015396" y="359765"/>
            <a:chExt cx="5176604" cy="213235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893808"/>
              <a:chOff x="6786260" y="774348"/>
              <a:chExt cx="4572000" cy="189380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808032" y="1833184"/>
                <a:ext cx="4166330" cy="834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>
                  <a:lnSpc>
                    <a:spcPct val="140005"/>
                  </a:lnSpc>
                </a:pPr>
                <a:r>
                  <a:rPr lang="en-US" sz="3800" dirty="0" err="1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Pudredumbre</a:t>
                </a:r>
                <a:r>
                  <a:rPr lang="en-US" sz="38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 </a:t>
                </a:r>
                <a:r>
                  <a:rPr lang="en-US" sz="3800" dirty="0" err="1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negra</a:t>
                </a:r>
                <a:endParaRPr lang="en-US" sz="38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609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944343" y="2771249"/>
            <a:ext cx="4937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+mj-lt"/>
              </a:rPr>
              <a:t>El aislamiento de la base de cultivo del patógeno es necesario para la clasificación morfológica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La identificación molecular se puede lograr extrayendo ADN de una muestra pura 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También se pueden utilizar pruebas de patogenicidad</a:t>
            </a:r>
            <a:endParaRPr lang="en-US" sz="20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960666"/>
            <a:chOff x="7015396" y="359765"/>
            <a:chExt cx="5176604" cy="19606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663504" cy="1722124"/>
              <a:chOff x="6786260" y="774348"/>
              <a:chExt cx="4663504" cy="172212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813057" y="1856938"/>
                <a:ext cx="4636707" cy="639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>
                  <a:lnSpc>
                    <a:spcPct val="139987"/>
                  </a:lnSpc>
                </a:pPr>
                <a:r>
                  <a:rPr lang="en-US" sz="2800" dirty="0" err="1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Pudredumbre</a:t>
                </a:r>
                <a:r>
                  <a:rPr lang="en-US" sz="28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 </a:t>
                </a:r>
                <a:r>
                  <a:rPr lang="en-US" sz="2800" dirty="0" err="1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negra</a:t>
                </a:r>
                <a:r>
                  <a:rPr lang="en-US" sz="28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: </a:t>
                </a:r>
                <a:r>
                  <a:rPr lang="en-US" sz="2800" dirty="0" err="1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detección</a:t>
                </a:r>
                <a:endParaRPr lang="en-US" sz="2800" dirty="0">
                  <a:solidFill>
                    <a:srgbClr val="191919"/>
                  </a:solidFill>
                  <a:latin typeface="+mj-lt"/>
                  <a:ea typeface="Open Sans ExtraBold"/>
                  <a:cs typeface="Open Sans ExtraBold"/>
                  <a:sym typeface="Open Sans ExtraBold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14" descr="Close-up of a slide in a microscope">
            <a:extLst>
              <a:ext uri="{FF2B5EF4-FFF2-40B4-BE49-F238E27FC236}">
                <a16:creationId xmlns:a16="http://schemas.microsoft.com/office/drawing/2014/main" id="{14015EFB-519A-8B44-8DB3-CE128C402B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705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307015" y="2598549"/>
            <a:ext cx="55952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+mj-lt"/>
              </a:rPr>
              <a:t>Causada por </a:t>
            </a:r>
            <a:r>
              <a:rPr lang="es-ES" i="1" dirty="0">
                <a:latin typeface="+mj-lt"/>
              </a:rPr>
              <a:t>Fusarium </a:t>
            </a:r>
            <a:r>
              <a:rPr lang="es-ES" i="1" dirty="0" err="1">
                <a:latin typeface="+mj-lt"/>
              </a:rPr>
              <a:t>oxysporum</a:t>
            </a:r>
            <a:r>
              <a:rPr lang="es-ES" dirty="0">
                <a:latin typeface="+mj-lt"/>
              </a:rPr>
              <a:t> </a:t>
            </a:r>
            <a:r>
              <a:rPr lang="es-ES" dirty="0" err="1">
                <a:latin typeface="+mj-lt"/>
              </a:rPr>
              <a:t>f.sp</a:t>
            </a:r>
            <a:r>
              <a:rPr lang="es-ES" dirty="0">
                <a:latin typeface="+mj-lt"/>
              </a:rPr>
              <a:t>. </a:t>
            </a:r>
            <a:r>
              <a:rPr lang="es-ES" i="1" dirty="0">
                <a:latin typeface="+mj-lt"/>
              </a:rPr>
              <a:t>batatas</a:t>
            </a:r>
            <a:r>
              <a:rPr lang="es-ES" dirty="0">
                <a:latin typeface="+mj-lt"/>
              </a:rPr>
              <a:t> hongos del suelo 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Puede persistir en el suelo por largos periodos de tiempo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Principalmente presente en las regiones subtropicales del mundo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El patógeno bloquea el sistema vascular de la planta impidiendo el movimiento de agua y nutrientes 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Provoca síntomas como marchitamiento, coloración amarillenta de las hojas y ennegrecimiento del tejido vascular</a:t>
            </a:r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248400" y="359765"/>
            <a:ext cx="5943600" cy="1972916"/>
            <a:chOff x="6248400" y="359765"/>
            <a:chExt cx="5943600" cy="197291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365630" y="598307"/>
              <a:ext cx="5260312" cy="1734374"/>
              <a:chOff x="6097948" y="774348"/>
              <a:chExt cx="5260312" cy="173437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097948" y="1673750"/>
                <a:ext cx="5169877" cy="834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>
                  <a:lnSpc>
                    <a:spcPct val="140006"/>
                  </a:lnSpc>
                </a:pPr>
                <a:r>
                  <a:rPr lang="en-US" sz="3800" dirty="0" err="1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Marchitez</a:t>
                </a:r>
                <a:r>
                  <a:rPr lang="en-US" sz="38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 por </a:t>
                </a:r>
                <a:r>
                  <a:rPr lang="en-US" sz="3800" i="1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Fusarium</a:t>
                </a:r>
                <a:endParaRPr lang="en-US" sz="3800" i="1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1409076"/>
              <a:ext cx="58036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905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845868" y="2855656"/>
            <a:ext cx="52476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+mj-lt"/>
              </a:rPr>
              <a:t>Los síntomas iniciales pueden ser percibidos por una sección transversal del tejido vascular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El aislamiento de la base de cultivo del patógeno es necesario para la clasificación morfológica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La identificación molecular se puede lograr extrayendo ADN de una muestra pura</a:t>
            </a:r>
            <a:endParaRPr lang="en-US" sz="20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457072" y="359765"/>
            <a:ext cx="5992836" cy="1948943"/>
            <a:chOff x="6457072" y="359765"/>
            <a:chExt cx="5992836" cy="194894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457072" y="598307"/>
              <a:ext cx="5992836" cy="1710401"/>
              <a:chOff x="6189390" y="774348"/>
              <a:chExt cx="5992836" cy="171040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189390" y="1845215"/>
                <a:ext cx="5992836" cy="639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40005"/>
                  </a:lnSpc>
                </a:pPr>
                <a:r>
                  <a:rPr lang="es-ES" sz="2800" dirty="0">
                    <a:latin typeface="+mj-lt"/>
                  </a:rPr>
                  <a:t>Marchitez por </a:t>
                </a:r>
                <a:r>
                  <a:rPr lang="es-ES" sz="2800" i="1" dirty="0">
                    <a:latin typeface="+mj-lt"/>
                  </a:rPr>
                  <a:t>Fusarium</a:t>
                </a:r>
                <a:r>
                  <a:rPr lang="es-ES" sz="2800" dirty="0">
                    <a:latin typeface="+mj-lt"/>
                  </a:rPr>
                  <a:t>: Detección</a:t>
                </a:r>
                <a:endParaRPr lang="en-US" sz="28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14" descr="Close-up of a slide in a microscope">
            <a:extLst>
              <a:ext uri="{FF2B5EF4-FFF2-40B4-BE49-F238E27FC236}">
                <a16:creationId xmlns:a16="http://schemas.microsoft.com/office/drawing/2014/main" id="{14015EFB-519A-8B44-8DB3-CE128C402B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705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24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146923" y="2229272"/>
            <a:ext cx="57687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+mj-lt"/>
              </a:rPr>
              <a:t>Causada comúnmente por el nematodo, </a:t>
            </a:r>
            <a:r>
              <a:rPr lang="es-ES" i="1" dirty="0" err="1">
                <a:latin typeface="+mj-lt"/>
              </a:rPr>
              <a:t>Meloidogyne</a:t>
            </a:r>
            <a:r>
              <a:rPr lang="es-ES" i="1" dirty="0">
                <a:latin typeface="+mj-lt"/>
              </a:rPr>
              <a:t> </a:t>
            </a:r>
            <a:r>
              <a:rPr lang="es-ES" i="1" dirty="0" err="1">
                <a:latin typeface="+mj-lt"/>
              </a:rPr>
              <a:t>incognita</a:t>
            </a:r>
            <a:r>
              <a:rPr lang="es-ES" i="1" dirty="0">
                <a:latin typeface="+mj-lt"/>
              </a:rPr>
              <a:t> 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También puede ser causado por otros nematodos</a:t>
            </a:r>
          </a:p>
          <a:p>
            <a:r>
              <a:rPr lang="es-ES" dirty="0">
                <a:latin typeface="+mj-lt"/>
              </a:rPr>
              <a:t> </a:t>
            </a:r>
          </a:p>
          <a:p>
            <a:r>
              <a:rPr lang="es-ES" i="1" dirty="0" err="1">
                <a:latin typeface="+mj-lt"/>
              </a:rPr>
              <a:t>Meloidogyne</a:t>
            </a:r>
            <a:r>
              <a:rPr lang="es-ES" i="1" dirty="0">
                <a:latin typeface="+mj-lt"/>
              </a:rPr>
              <a:t> </a:t>
            </a:r>
            <a:r>
              <a:rPr lang="es-ES" i="1" dirty="0" err="1">
                <a:latin typeface="+mj-lt"/>
              </a:rPr>
              <a:t>incognita</a:t>
            </a:r>
            <a:r>
              <a:rPr lang="es-ES" i="1" dirty="0">
                <a:latin typeface="+mj-lt"/>
              </a:rPr>
              <a:t> </a:t>
            </a:r>
            <a:r>
              <a:rPr lang="es-ES" dirty="0">
                <a:latin typeface="+mj-lt"/>
              </a:rPr>
              <a:t>tiene una amplia gama de huéspedes 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Se encuentra comúnmente en todas las regiones productoras de camote Los síntomas dependen del cultivar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Los síntomas incluyen la formación de agallas, el agrietamiento de los tubérculos y la formación de ampollas en la raíz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Puede causar retraso en el crecimiento, clorosis y muerte de las plantas</a:t>
            </a:r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129338" y="359765"/>
            <a:ext cx="6062662" cy="1917146"/>
            <a:chOff x="6129338" y="359765"/>
            <a:chExt cx="6062662" cy="19171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788424" y="598307"/>
              <a:ext cx="4837518" cy="1678604"/>
              <a:chOff x="6520742" y="774348"/>
              <a:chExt cx="4837518" cy="167860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520742" y="1578867"/>
                <a:ext cx="4166330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s-ES" sz="4000" dirty="0">
                    <a:latin typeface="+mj-lt"/>
                  </a:rPr>
                  <a:t>Nudo de raíz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129338" y="1409076"/>
              <a:ext cx="592275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20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845868" y="2855656"/>
            <a:ext cx="52476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+mj-lt"/>
              </a:rPr>
              <a:t>Los síntomas iniciales se pueden percibir a través de la inspección visual de las agallas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La detección de especies requiere una combinación de características morfológicas e identificación molecular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También se utilizan métodos bioquímicos para la identificación de una sola cría puesta</a:t>
            </a:r>
            <a:endParaRPr lang="en-US" sz="20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457072" y="359765"/>
            <a:ext cx="5992836" cy="2183494"/>
            <a:chOff x="6457072" y="359765"/>
            <a:chExt cx="5992836" cy="21834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457072" y="598307"/>
              <a:ext cx="5992836" cy="1944952"/>
              <a:chOff x="6189390" y="774348"/>
              <a:chExt cx="5992836" cy="194495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189390" y="1845215"/>
                <a:ext cx="5992836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40005"/>
                  </a:lnSpc>
                </a:pPr>
                <a:r>
                  <a:rPr lang="es-ES" sz="4000" dirty="0">
                    <a:latin typeface="+mj-lt"/>
                  </a:rPr>
                  <a:t>Nudo de raíz: Detección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14" descr="Close-up of a slide in a microscope">
            <a:extLst>
              <a:ext uri="{FF2B5EF4-FFF2-40B4-BE49-F238E27FC236}">
                <a16:creationId xmlns:a16="http://schemas.microsoft.com/office/drawing/2014/main" id="{14015EFB-519A-8B44-8DB3-CE128C402B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705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4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7020789" y="2457872"/>
            <a:ext cx="49377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+mj-lt"/>
              </a:rPr>
              <a:t>Provocada por un virus perteneciente al grupo </a:t>
            </a:r>
            <a:r>
              <a:rPr lang="es-ES" dirty="0" err="1">
                <a:latin typeface="+mj-lt"/>
              </a:rPr>
              <a:t>Begomovirus</a:t>
            </a:r>
            <a:r>
              <a:rPr lang="es-ES" dirty="0">
                <a:latin typeface="+mj-lt"/>
              </a:rPr>
              <a:t> 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Nombre científico: Rizo de hoja de camote (SPLCV) Distribución mundial</a:t>
            </a:r>
          </a:p>
          <a:p>
            <a:r>
              <a:rPr lang="es-ES" dirty="0">
                <a:latin typeface="+mj-lt"/>
              </a:rPr>
              <a:t> </a:t>
            </a:r>
          </a:p>
          <a:p>
            <a:r>
              <a:rPr lang="es-ES" dirty="0">
                <a:latin typeface="+mj-lt"/>
              </a:rPr>
              <a:t>Vector: moscas blancas 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Los síntomas habituales incluyen hinchazón de las venas, coloración amarillenta y enrollamiento hacia arriba de las hojas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Las plantas no siempre muestran síntomas</a:t>
            </a:r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988583"/>
            <a:chOff x="7015396" y="359765"/>
            <a:chExt cx="5176604" cy="198858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750041"/>
              <a:chOff x="6786260" y="774348"/>
              <a:chExt cx="4572000" cy="175004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906505" y="1650304"/>
                <a:ext cx="4166330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s-ES" sz="4000" dirty="0">
                    <a:latin typeface="+mj-lt"/>
                  </a:rPr>
                  <a:t>Rizo de la hoja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0744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845868" y="2855656"/>
            <a:ext cx="5247657" cy="166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r>
              <a:rPr lang="es-ES" sz="2000" dirty="0">
                <a:latin typeface="+mj-lt"/>
              </a:rPr>
              <a:t>Difícil de detectar ya que las plantas no siempre muestran síntomas </a:t>
            </a:r>
          </a:p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endParaRPr lang="es-ES" sz="2000" dirty="0">
              <a:latin typeface="+mj-lt"/>
            </a:endParaRPr>
          </a:p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r>
              <a:rPr lang="es-ES" sz="2000" dirty="0">
                <a:latin typeface="+mj-lt"/>
              </a:rPr>
              <a:t>Detección por identificación molecular</a:t>
            </a:r>
            <a:endParaRPr lang="en-US" sz="20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457072" y="359765"/>
            <a:ext cx="5992836" cy="2105268"/>
            <a:chOff x="6457072" y="359765"/>
            <a:chExt cx="5992836" cy="210526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457072" y="598307"/>
              <a:ext cx="5992836" cy="1866726"/>
              <a:chOff x="6189390" y="774348"/>
              <a:chExt cx="5992836" cy="186672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189390" y="1845215"/>
                <a:ext cx="5992836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40005"/>
                  </a:lnSpc>
                </a:pPr>
                <a:r>
                  <a:rPr lang="es-ES" sz="3600" dirty="0">
                    <a:latin typeface="+mj-lt"/>
                  </a:rPr>
                  <a:t>Rizo de la hoja: Detección</a:t>
                </a:r>
                <a:endParaRPr lang="en-US" sz="36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14" descr="Close-up of a slide in a microscope">
            <a:extLst>
              <a:ext uri="{FF2B5EF4-FFF2-40B4-BE49-F238E27FC236}">
                <a16:creationId xmlns:a16="http://schemas.microsoft.com/office/drawing/2014/main" id="{14015EFB-519A-8B44-8DB3-CE128C402B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705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23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736921" y="2457872"/>
            <a:ext cx="65761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+mj-lt"/>
              </a:rPr>
              <a:t>Gorgojo de la familia de los escarabajos </a:t>
            </a:r>
            <a:r>
              <a:rPr lang="es-ES" dirty="0" err="1">
                <a:latin typeface="+mj-lt"/>
              </a:rPr>
              <a:t>Brentidae</a:t>
            </a:r>
            <a:r>
              <a:rPr lang="es-ES" dirty="0">
                <a:latin typeface="+mj-lt"/>
              </a:rPr>
              <a:t> 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También conocido como "piche de la batata" 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Plaga destructiva de la batata 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Presente en la mayoría de las regiones tropicales y subtropicales 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La destrucción puede ser causada por larvas y adultos (ambos se alimentan de los tubérculos) 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Causa </a:t>
            </a:r>
            <a:r>
              <a:rPr lang="es-ES" dirty="0" err="1">
                <a:latin typeface="+mj-lt"/>
              </a:rPr>
              <a:t>amarillamiento</a:t>
            </a:r>
            <a:r>
              <a:rPr lang="es-ES" dirty="0">
                <a:latin typeface="+mj-lt"/>
              </a:rPr>
              <a:t> de las vides, cavidades en el tubérculo y una apariencia esponjosa y oscura de los tubérculos 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El sabor del tubérculo se ve afectado (sabor agrio)</a:t>
            </a:r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5489097" y="134297"/>
            <a:ext cx="6452382" cy="1869868"/>
            <a:chOff x="5739618" y="359765"/>
            <a:chExt cx="6452382" cy="183225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5739618" y="598307"/>
              <a:ext cx="6105379" cy="1593717"/>
              <a:chOff x="5471936" y="774348"/>
              <a:chExt cx="6105379" cy="159371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471936" y="1650304"/>
                <a:ext cx="6105379" cy="717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>
                  <a:lnSpc>
                    <a:spcPct val="140000"/>
                  </a:lnSpc>
                </a:pPr>
                <a:r>
                  <a:rPr lang="en-US" sz="3200" i="1" dirty="0" err="1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:lc="http://schemas.openxmlformats.org/drawingml/2006/lockedCanvas" textRoundtripDataId="2"/>
                      </a:ext>
                    </a:extLst>
                  </a:rPr>
                  <a:t>Cylas</a:t>
                </a:r>
                <a:r>
                  <a:rPr lang="en-US" sz="3200" i="1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 </a:t>
                </a:r>
                <a:r>
                  <a:rPr lang="en-US" sz="3200" i="1" dirty="0" err="1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formicarius</a:t>
                </a:r>
                <a:r>
                  <a:rPr lang="en-US" sz="3200" i="1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 var. </a:t>
                </a:r>
                <a:r>
                  <a:rPr lang="en-US" sz="3200" i="1" dirty="0" err="1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elegantulus</a:t>
                </a:r>
                <a:endParaRPr lang="en-US" sz="3200" i="1" dirty="0">
                  <a:solidFill>
                    <a:srgbClr val="191919"/>
                  </a:solidFill>
                  <a:latin typeface="+mj-lt"/>
                  <a:ea typeface="Open Sans ExtraBold"/>
                  <a:cs typeface="Open Sans ExtraBold"/>
                  <a:sym typeface="Open Sans ExtraBold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5937337" y="1409076"/>
              <a:ext cx="611475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626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1D15D3F-D8BB-B84E-A594-6D83D7E7109F}"/>
              </a:ext>
            </a:extLst>
          </p:cNvPr>
          <p:cNvGrpSpPr/>
          <p:nvPr/>
        </p:nvGrpSpPr>
        <p:grpSpPr>
          <a:xfrm>
            <a:off x="6070097" y="374756"/>
            <a:ext cx="5726245" cy="1034319"/>
            <a:chOff x="7330189" y="419727"/>
            <a:chExt cx="5726245" cy="10343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87B875-412F-0D46-B8C9-57EB8755A53D}"/>
                </a:ext>
              </a:extLst>
            </p:cNvPr>
            <p:cNvSpPr txBox="1"/>
            <p:nvPr/>
          </p:nvSpPr>
          <p:spPr>
            <a:xfrm>
              <a:off x="7639142" y="605649"/>
              <a:ext cx="4562851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7" name="Google Shape;89;p1">
              <a:extLst>
                <a:ext uri="{FF2B5EF4-FFF2-40B4-BE49-F238E27FC236}">
                  <a16:creationId xmlns:a16="http://schemas.microsoft.com/office/drawing/2014/main" id="{87C6D30E-22C6-C346-9B0C-5865E8585099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45684" y="419727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B2991C-345B-004B-ABDA-3C6961FD4146}"/>
                </a:ext>
              </a:extLst>
            </p:cNvPr>
            <p:cNvCxnSpPr>
              <a:cxnSpLocks/>
            </p:cNvCxnSpPr>
            <p:nvPr/>
          </p:nvCxnSpPr>
          <p:spPr>
            <a:xfrm>
              <a:off x="7330189" y="1454046"/>
              <a:ext cx="57262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C45CC58-93E3-7246-9C41-800CCA76820E}"/>
              </a:ext>
            </a:extLst>
          </p:cNvPr>
          <p:cNvGrpSpPr/>
          <p:nvPr/>
        </p:nvGrpSpPr>
        <p:grpSpPr>
          <a:xfrm>
            <a:off x="6187138" y="2019639"/>
            <a:ext cx="6207636" cy="2377425"/>
            <a:chOff x="522948" y="2168928"/>
            <a:chExt cx="6207636" cy="237742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579841D-6665-4364-9FFE-9A4E5B514771}"/>
                </a:ext>
              </a:extLst>
            </p:cNvPr>
            <p:cNvGrpSpPr/>
            <p:nvPr/>
          </p:nvGrpSpPr>
          <p:grpSpPr>
            <a:xfrm>
              <a:off x="550429" y="2168928"/>
              <a:ext cx="5895341" cy="890900"/>
              <a:chOff x="1725758" y="2827676"/>
              <a:chExt cx="4876010" cy="89090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DB2560-2E9B-4EF1-89B7-E17849049FA8}"/>
                  </a:ext>
                </a:extLst>
              </p:cNvPr>
              <p:cNvSpPr txBox="1"/>
              <p:nvPr/>
            </p:nvSpPr>
            <p:spPr>
              <a:xfrm>
                <a:off x="1725758" y="2827676"/>
                <a:ext cx="48760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n w="19050">
                      <a:noFill/>
                    </a:ln>
                    <a:latin typeface="+mj-lt"/>
                  </a:rPr>
                  <a:t>Taller 1</a:t>
                </a:r>
                <a:r>
                  <a:rPr lang="id-ID" sz="2400" b="1" dirty="0">
                    <a:ln w="19050">
                      <a:noFill/>
                    </a:ln>
                    <a:latin typeface="+mj-lt"/>
                  </a:rPr>
                  <a:t>. </a:t>
                </a:r>
                <a:r>
                  <a:rPr lang="en-US" sz="2400" dirty="0" err="1">
                    <a:solidFill>
                      <a:srgbClr val="191919"/>
                    </a:solidFill>
                    <a:latin typeface="Arial"/>
                    <a:ea typeface="Arial"/>
                    <a:cs typeface="Arial"/>
                    <a:sym typeface="Arial"/>
                  </a:rPr>
                  <a:t>Vegetales</a:t>
                </a:r>
                <a:r>
                  <a:rPr lang="id-ID" sz="2400" b="1" dirty="0">
                    <a:ln w="19050">
                      <a:noFill/>
                    </a:ln>
                    <a:latin typeface="+mj-lt"/>
                  </a:rPr>
                  <a:t> </a:t>
                </a:r>
                <a:endParaRPr lang="en-US" sz="2400" b="1" dirty="0">
                  <a:solidFill>
                    <a:srgbClr val="191919"/>
                  </a:solidFill>
                  <a:latin typeface="+mj-lt"/>
                  <a:ea typeface="Arial"/>
                  <a:cs typeface="Arial"/>
                  <a:sym typeface="Arial"/>
                </a:endParaRPr>
              </a:p>
              <a:p>
                <a:r>
                  <a:rPr lang="id-ID" sz="2400" b="1" dirty="0">
                    <a:ln w="19050">
                      <a:noFill/>
                    </a:ln>
                    <a:latin typeface="+mj-lt"/>
                  </a:rPr>
                  <a:t> 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805F46-DE3C-4C52-A273-DC529D95C1BB}"/>
                  </a:ext>
                </a:extLst>
              </p:cNvPr>
              <p:cNvSpPr txBox="1"/>
              <p:nvPr/>
            </p:nvSpPr>
            <p:spPr>
              <a:xfrm>
                <a:off x="2799045" y="3274480"/>
                <a:ext cx="1797080" cy="44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40016"/>
                  </a:lnSpc>
                </a:pPr>
                <a:r>
                  <a:rPr lang="en-US" dirty="0" err="1">
                    <a:solidFill>
                      <a:srgbClr val="191919"/>
                    </a:solidFill>
                    <a:latin typeface="+mj-lt"/>
                    <a:cs typeface="Arial"/>
                    <a:sym typeface="Arial"/>
                  </a:rPr>
                  <a:t>Tiempo</a:t>
                </a:r>
                <a:r>
                  <a:rPr lang="en-US" dirty="0">
                    <a:solidFill>
                      <a:srgbClr val="191919"/>
                    </a:solidFill>
                    <a:latin typeface="+mj-lt"/>
                    <a:cs typeface="Arial"/>
                    <a:sym typeface="Arial"/>
                  </a:rPr>
                  <a:t>: </a:t>
                </a:r>
                <a:r>
                  <a:rPr lang="en-US" dirty="0">
                    <a:solidFill>
                      <a:srgbClr val="191919"/>
                    </a:solidFill>
                    <a:latin typeface="+mj-lt"/>
                  </a:rPr>
                  <a:t>40 </a:t>
                </a:r>
                <a:r>
                  <a:rPr lang="en-US" dirty="0" err="1">
                    <a:solidFill>
                      <a:srgbClr val="191919"/>
                    </a:solidFill>
                    <a:latin typeface="+mj-lt"/>
                  </a:rPr>
                  <a:t>minutos</a:t>
                </a:r>
                <a:r>
                  <a:rPr lang="id-ID" b="1" dirty="0">
                    <a:ln w="19050">
                      <a:noFill/>
                    </a:ln>
                    <a:latin typeface="+mj-lt"/>
                  </a:rPr>
                  <a:t> 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6612E03-385B-9A48-B6A6-DBB9C6636449}"/>
                </a:ext>
              </a:extLst>
            </p:cNvPr>
            <p:cNvSpPr txBox="1"/>
            <p:nvPr/>
          </p:nvSpPr>
          <p:spPr>
            <a:xfrm>
              <a:off x="522948" y="3610481"/>
              <a:ext cx="62076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n w="19050">
                    <a:noFill/>
                  </a:ln>
                  <a:latin typeface="+mj-lt"/>
                </a:rPr>
                <a:t>Taller 2</a:t>
              </a:r>
              <a:r>
                <a:rPr lang="id-ID" sz="2400" b="1" dirty="0">
                  <a:ln w="19050">
                    <a:noFill/>
                  </a:ln>
                  <a:latin typeface="+mj-lt"/>
                </a:rPr>
                <a:t>. </a:t>
              </a:r>
              <a:r>
                <a:rPr lang="en-US" sz="2400" b="1" dirty="0" err="1">
                  <a:latin typeface="+mj-lt"/>
                  <a:ea typeface="Arial"/>
                  <a:cs typeface="Arial"/>
                  <a:sym typeface="Arial"/>
                </a:rPr>
                <a:t>Frutas</a:t>
              </a:r>
              <a:endParaRPr lang="en-US" sz="2400" b="1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endParaRPr>
            </a:p>
            <a:p>
              <a:r>
                <a:rPr lang="id-ID" sz="2400" b="1" dirty="0">
                  <a:ln w="19050">
                    <a:noFill/>
                  </a:ln>
                  <a:latin typeface="+mj-lt"/>
                </a:rPr>
                <a:t>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1E6F396-C663-2443-8ABB-93AEB5BB1781}"/>
                </a:ext>
              </a:extLst>
            </p:cNvPr>
            <p:cNvSpPr txBox="1"/>
            <p:nvPr/>
          </p:nvSpPr>
          <p:spPr>
            <a:xfrm>
              <a:off x="1850584" y="4102257"/>
              <a:ext cx="3024272" cy="44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40016"/>
                </a:lnSpc>
              </a:pPr>
              <a:r>
                <a:rPr lang="en-US" dirty="0" err="1">
                  <a:solidFill>
                    <a:srgbClr val="191919"/>
                  </a:solidFill>
                  <a:latin typeface="+mj-lt"/>
                  <a:cs typeface="Arial"/>
                  <a:sym typeface="Arial"/>
                </a:rPr>
                <a:t>Tiempo</a:t>
              </a:r>
              <a:r>
                <a:rPr lang="en-US" dirty="0">
                  <a:solidFill>
                    <a:srgbClr val="191919"/>
                  </a:solidFill>
                  <a:latin typeface="+mj-lt"/>
                  <a:cs typeface="Arial"/>
                  <a:sym typeface="Arial"/>
                </a:rPr>
                <a:t>: </a:t>
              </a:r>
              <a:r>
                <a:rPr lang="en-US" dirty="0">
                  <a:solidFill>
                    <a:srgbClr val="191919"/>
                  </a:solidFill>
                  <a:latin typeface="+mj-lt"/>
                </a:rPr>
                <a:t>1 hora &amp; 10 </a:t>
              </a:r>
              <a:r>
                <a:rPr lang="en-US" dirty="0" err="1">
                  <a:solidFill>
                    <a:srgbClr val="191919"/>
                  </a:solidFill>
                  <a:latin typeface="+mj-lt"/>
                </a:rPr>
                <a:t>minutos</a:t>
              </a:r>
              <a:endParaRPr lang="id-ID" b="1" dirty="0">
                <a:ln w="19050">
                  <a:noFill/>
                </a:ln>
                <a:latin typeface="+mj-lt"/>
              </a:endParaRPr>
            </a:p>
          </p:txBody>
        </p:sp>
      </p:grpSp>
      <p:pic>
        <p:nvPicPr>
          <p:cNvPr id="50" name="Picture 49" descr="Aerial view of a tractor driving on a field with green and pink plants">
            <a:extLst>
              <a:ext uri="{FF2B5EF4-FFF2-40B4-BE49-F238E27FC236}">
                <a16:creationId xmlns:a16="http://schemas.microsoft.com/office/drawing/2014/main" id="{DD17E74E-EC58-9A4D-9FCD-661D787AC9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578498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05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845868" y="2855656"/>
            <a:ext cx="5247657" cy="206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r>
              <a:rPr lang="es-ES" sz="2000" dirty="0">
                <a:latin typeface="+mj-lt"/>
              </a:rPr>
              <a:t>Presencia visual de las larvas </a:t>
            </a:r>
          </a:p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endParaRPr lang="es-ES" sz="2000" dirty="0">
              <a:latin typeface="+mj-lt"/>
            </a:endParaRPr>
          </a:p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r>
              <a:rPr lang="es-ES" sz="2000" dirty="0">
                <a:latin typeface="+mj-lt"/>
              </a:rPr>
              <a:t>La detección de especies requiere una combinación de características morfológicas e identificación molecular</a:t>
            </a:r>
            <a:endParaRPr lang="en-US" sz="20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400801" y="303495"/>
            <a:ext cx="5992836" cy="2183494"/>
            <a:chOff x="6457072" y="359765"/>
            <a:chExt cx="5992836" cy="21834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457072" y="598307"/>
              <a:ext cx="5992836" cy="1944952"/>
              <a:chOff x="6189390" y="774348"/>
              <a:chExt cx="5992836" cy="194495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189390" y="1845215"/>
                <a:ext cx="5992836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40005"/>
                  </a:lnSpc>
                </a:pPr>
                <a:r>
                  <a:rPr lang="es-ES" sz="4000" i="1" dirty="0" err="1">
                    <a:latin typeface="+mj-lt"/>
                  </a:rPr>
                  <a:t>Cylas</a:t>
                </a:r>
                <a:r>
                  <a:rPr lang="es-ES" sz="4000" dirty="0">
                    <a:latin typeface="+mj-lt"/>
                  </a:rPr>
                  <a:t>: Detección</a:t>
                </a:r>
                <a:endParaRPr 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14" descr="Close-up of a slide in a microscope">
            <a:extLst>
              <a:ext uri="{FF2B5EF4-FFF2-40B4-BE49-F238E27FC236}">
                <a16:creationId xmlns:a16="http://schemas.microsoft.com/office/drawing/2014/main" id="{14015EFB-519A-8B44-8DB3-CE128C402B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705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17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908248" y="2711091"/>
            <a:ext cx="49377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+mj-lt"/>
              </a:rPr>
              <a:t>Nombre científico: </a:t>
            </a:r>
            <a:r>
              <a:rPr lang="es-ES" sz="2000" i="1" dirty="0" err="1">
                <a:latin typeface="+mj-lt"/>
              </a:rPr>
              <a:t>Manihot</a:t>
            </a:r>
            <a:r>
              <a:rPr lang="es-ES" sz="2000" i="1" dirty="0">
                <a:latin typeface="+mj-lt"/>
              </a:rPr>
              <a:t> </a:t>
            </a:r>
            <a:r>
              <a:rPr lang="es-ES" sz="2000" i="1" dirty="0" err="1">
                <a:latin typeface="+mj-lt"/>
              </a:rPr>
              <a:t>esculenta</a:t>
            </a:r>
            <a:r>
              <a:rPr lang="es-ES" sz="2000" i="1" dirty="0">
                <a:latin typeface="+mj-lt"/>
              </a:rPr>
              <a:t> 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Arbusto leñoso cultivado por su raíz tuberosa comestible 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Se originó en América Latina y se propagó a África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Numerosos patógenos amenazan la producción de yuca</a:t>
            </a:r>
            <a:endParaRPr lang="en-US" sz="20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2170822"/>
            <a:chOff x="7015396" y="359765"/>
            <a:chExt cx="5176604" cy="21708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932280"/>
              <a:chOff x="6786260" y="774348"/>
              <a:chExt cx="4572000" cy="193228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808032" y="1833184"/>
                <a:ext cx="4166330" cy="87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5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Yuca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2681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237962" y="2317195"/>
            <a:ext cx="57205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+mj-lt"/>
              </a:rPr>
              <a:t>Causada por </a:t>
            </a:r>
            <a:r>
              <a:rPr lang="es-ES" i="1" dirty="0" err="1">
                <a:latin typeface="+mj-lt"/>
              </a:rPr>
              <a:t>Cercospora</a:t>
            </a:r>
            <a:r>
              <a:rPr lang="es-ES" i="1" dirty="0">
                <a:latin typeface="+mj-lt"/>
              </a:rPr>
              <a:t> </a:t>
            </a:r>
            <a:r>
              <a:rPr lang="es-ES" i="1" dirty="0" err="1">
                <a:latin typeface="+mj-lt"/>
              </a:rPr>
              <a:t>caribaea</a:t>
            </a:r>
            <a:r>
              <a:rPr lang="es-ES" i="1" dirty="0">
                <a:latin typeface="+mj-lt"/>
              </a:rPr>
              <a:t> 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También se refiere como "mancha blanca" o mancha blanca 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Amplia distribución 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Provoca numerosas enfermedades de las plantas cultivadas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Los síntomas difieren entre cultivares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Los síntomas incluyen áreas cloróticas circulares y lesiones blancas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La esporulación puede hacerse visible en la hoja</a:t>
            </a:r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5739618" y="359765"/>
            <a:ext cx="6452382" cy="1754032"/>
            <a:chOff x="5739618" y="359765"/>
            <a:chExt cx="6452382" cy="17540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5739618" y="598307"/>
              <a:ext cx="6105379" cy="1515490"/>
              <a:chOff x="5471936" y="774348"/>
              <a:chExt cx="6105379" cy="151549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471936" y="1650304"/>
                <a:ext cx="6105379" cy="639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s-ES" sz="2800" dirty="0">
                    <a:latin typeface="+mj-lt"/>
                  </a:rPr>
                  <a:t>Enfermedad de las manchas foliares</a:t>
                </a:r>
                <a:endParaRPr lang="en-US" sz="28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260123" y="1409076"/>
              <a:ext cx="57919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6523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845868" y="2855656"/>
            <a:ext cx="5247657" cy="246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r>
              <a:rPr lang="es-ES" sz="2000" dirty="0">
                <a:latin typeface="+mj-lt"/>
              </a:rPr>
              <a:t>El aislamiento de la base de cultivo del patógeno es necesario para la clasificación morfológica </a:t>
            </a:r>
          </a:p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endParaRPr lang="es-ES" sz="2000" dirty="0">
              <a:latin typeface="+mj-lt"/>
            </a:endParaRPr>
          </a:p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r>
              <a:rPr lang="es-ES" sz="2000" dirty="0">
                <a:latin typeface="+mj-lt"/>
              </a:rPr>
              <a:t>La identificación molecular se puede lograr extrayendo ADN de una muestra pura</a:t>
            </a:r>
            <a:endParaRPr lang="en-US" sz="20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501010" y="303495"/>
            <a:ext cx="5992836" cy="2432405"/>
            <a:chOff x="6557281" y="359765"/>
            <a:chExt cx="5992836" cy="243240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557281" y="598307"/>
              <a:ext cx="5992836" cy="2193863"/>
              <a:chOff x="6289599" y="774348"/>
              <a:chExt cx="5992836" cy="219386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289599" y="1807637"/>
                <a:ext cx="5992836" cy="1160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40005"/>
                  </a:lnSpc>
                </a:pPr>
                <a:r>
                  <a:rPr lang="es-ES" sz="2600" dirty="0">
                    <a:latin typeface="+mj-lt"/>
                  </a:rPr>
                  <a:t>Enfermedad de las manchas foliares: </a:t>
                </a:r>
              </a:p>
              <a:p>
                <a:pPr algn="ctr">
                  <a:lnSpc>
                    <a:spcPct val="140005"/>
                  </a:lnSpc>
                </a:pPr>
                <a:r>
                  <a:rPr lang="es-ES" sz="2600" dirty="0">
                    <a:latin typeface="+mj-lt"/>
                  </a:rPr>
                  <a:t>Detección</a:t>
                </a:r>
                <a:endParaRPr lang="en-US" sz="2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14" descr="Close-up of a slide in a microscope">
            <a:extLst>
              <a:ext uri="{FF2B5EF4-FFF2-40B4-BE49-F238E27FC236}">
                <a16:creationId xmlns:a16="http://schemas.microsoft.com/office/drawing/2014/main" id="{14015EFB-519A-8B44-8DB3-CE128C402B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705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5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ountain scenery with tea fields">
            <a:extLst>
              <a:ext uri="{FF2B5EF4-FFF2-40B4-BE49-F238E27FC236}">
                <a16:creationId xmlns:a16="http://schemas.microsoft.com/office/drawing/2014/main" id="{609E9401-F47E-0844-9308-FE42C7CB63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057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E3A254-1806-4B45-8A22-070E2EB74BBF}"/>
              </a:ext>
            </a:extLst>
          </p:cNvPr>
          <p:cNvSpPr txBox="1"/>
          <p:nvPr/>
        </p:nvSpPr>
        <p:spPr>
          <a:xfrm>
            <a:off x="499276" y="5137078"/>
            <a:ext cx="9591870" cy="850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4400" b="0" i="0" u="none" strike="noStrike" cap="none" dirty="0" err="1">
                <a:solidFill>
                  <a:srgbClr val="191919"/>
                </a:solidFill>
                <a:ea typeface="Arial"/>
                <a:cs typeface="Arial"/>
                <a:sym typeface="Arial"/>
              </a:rPr>
              <a:t>Frutas</a:t>
            </a:r>
            <a:endParaRPr lang="en-US" sz="4400" dirty="0"/>
          </a:p>
        </p:txBody>
      </p:sp>
      <p:sp>
        <p:nvSpPr>
          <p:cNvPr id="10" name="Google Shape;88;p1">
            <a:extLst>
              <a:ext uri="{FF2B5EF4-FFF2-40B4-BE49-F238E27FC236}">
                <a16:creationId xmlns:a16="http://schemas.microsoft.com/office/drawing/2014/main" id="{996CC7DB-362F-8942-8FBA-182762742F6D}"/>
              </a:ext>
            </a:extLst>
          </p:cNvPr>
          <p:cNvSpPr txBox="1"/>
          <p:nvPr/>
        </p:nvSpPr>
        <p:spPr>
          <a:xfrm>
            <a:off x="650067" y="6092512"/>
            <a:ext cx="87162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Taller 2</a:t>
            </a:r>
            <a:endParaRPr sz="2800" b="0" i="0" u="none" strike="noStrike" cap="none" dirty="0">
              <a:solidFill>
                <a:srgbClr val="191919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pic>
        <p:nvPicPr>
          <p:cNvPr id="11" name="Google Shape;89;p1">
            <a:extLst>
              <a:ext uri="{FF2B5EF4-FFF2-40B4-BE49-F238E27FC236}">
                <a16:creationId xmlns:a16="http://schemas.microsoft.com/office/drawing/2014/main" id="{FBB977FD-B79E-554C-8221-AD583DB9F6AE}"/>
              </a:ext>
            </a:extLst>
          </p:cNvPr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3756" y="5155700"/>
            <a:ext cx="2095422" cy="1503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5344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908248" y="2711091"/>
            <a:ext cx="4937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+mj-lt"/>
              </a:rPr>
              <a:t>Nombre científico:  </a:t>
            </a:r>
            <a:r>
              <a:rPr lang="es-ES" sz="2000" i="1" dirty="0" err="1">
                <a:latin typeface="+mj-lt"/>
              </a:rPr>
              <a:t>Capsicum</a:t>
            </a:r>
            <a:r>
              <a:rPr lang="es-ES" sz="2000" i="1" dirty="0">
                <a:latin typeface="+mj-lt"/>
              </a:rPr>
              <a:t> </a:t>
            </a:r>
            <a:r>
              <a:rPr lang="es-ES" sz="2000" i="1" dirty="0" err="1">
                <a:latin typeface="+mj-lt"/>
              </a:rPr>
              <a:t>annuum</a:t>
            </a:r>
            <a:r>
              <a:rPr lang="es-ES" sz="2000" i="1" dirty="0">
                <a:latin typeface="+mj-lt"/>
              </a:rPr>
              <a:t> 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 err="1">
                <a:latin typeface="+mj-lt"/>
              </a:rPr>
              <a:t>Producé</a:t>
            </a:r>
            <a:r>
              <a:rPr lang="es-ES" sz="2000" dirty="0">
                <a:latin typeface="+mj-lt"/>
              </a:rPr>
              <a:t> frutas en diferentes colores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Original de México, América Central y América del Sur 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Numerosos patógenos amenazan su producción</a:t>
            </a:r>
            <a:endParaRPr lang="en-US" sz="20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2170822"/>
            <a:chOff x="7015396" y="359765"/>
            <a:chExt cx="5176604" cy="21708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932280"/>
              <a:chOff x="6786260" y="774348"/>
              <a:chExt cx="4572000" cy="193228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808032" y="1833184"/>
                <a:ext cx="4166330" cy="87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5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Pimientos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9393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907237" y="2317195"/>
            <a:ext cx="50513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+mj-lt"/>
              </a:rPr>
              <a:t>Causado por </a:t>
            </a:r>
            <a:r>
              <a:rPr lang="es-ES" sz="2000" i="1" dirty="0" err="1">
                <a:latin typeface="+mj-lt"/>
              </a:rPr>
              <a:t>Leveillula</a:t>
            </a:r>
            <a:r>
              <a:rPr lang="es-ES" sz="2000" i="1" dirty="0">
                <a:latin typeface="+mj-lt"/>
              </a:rPr>
              <a:t> </a:t>
            </a:r>
            <a:r>
              <a:rPr lang="es-ES" sz="2000" i="1" dirty="0" err="1">
                <a:latin typeface="+mj-lt"/>
              </a:rPr>
              <a:t>taurica</a:t>
            </a:r>
            <a:r>
              <a:rPr lang="es-ES" sz="2000" i="1" dirty="0">
                <a:latin typeface="+mj-lt"/>
              </a:rPr>
              <a:t> 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Amplia gama de huéspedes 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Entre las peores enfermedades del pimiento 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La enfermedad tarda alrededor de 21 días en desarrollar síntomas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Infecta solo las hojas 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Los síntomas incluyen manchas esponjosas y blancas debajo de las hojas</a:t>
            </a:r>
            <a:endParaRPr lang="en-US" sz="20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5739618" y="359765"/>
            <a:ext cx="6452382" cy="1832195"/>
            <a:chOff x="5739618" y="359765"/>
            <a:chExt cx="6452382" cy="183219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5739618" y="598307"/>
              <a:ext cx="6105379" cy="1593653"/>
              <a:chOff x="5471936" y="774348"/>
              <a:chExt cx="6105379" cy="159365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471936" y="1650304"/>
                <a:ext cx="6105379" cy="71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s-ES" sz="3200" dirty="0">
                    <a:latin typeface="+mj-lt"/>
                  </a:rPr>
                  <a:t>Moho polvoriento</a:t>
                </a:r>
                <a:endParaRPr lang="en-US" sz="32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260123" y="1409076"/>
              <a:ext cx="57919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2103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696222" y="2855656"/>
            <a:ext cx="5397303" cy="246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r>
              <a:rPr lang="es-ES" sz="2000" dirty="0">
                <a:latin typeface="+mj-lt"/>
              </a:rPr>
              <a:t>Bolsa con cierre hermético con una toalla de papel húmeda durante dos días </a:t>
            </a:r>
          </a:p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endParaRPr lang="es-ES" sz="2000" dirty="0">
              <a:latin typeface="+mj-lt"/>
            </a:endParaRPr>
          </a:p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r>
              <a:rPr lang="es-ES" sz="2000" dirty="0">
                <a:latin typeface="+mj-lt"/>
              </a:rPr>
              <a:t>Se necesita identificación basada en la cultura </a:t>
            </a:r>
          </a:p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endParaRPr lang="es-ES" sz="2000" dirty="0">
              <a:latin typeface="+mj-lt"/>
            </a:endParaRPr>
          </a:p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r>
              <a:rPr lang="es-ES" sz="2000" dirty="0">
                <a:latin typeface="+mj-lt"/>
              </a:rPr>
              <a:t>Detección por identificación molecular</a:t>
            </a:r>
            <a:endParaRPr lang="en-US" sz="20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275540" y="303495"/>
            <a:ext cx="6313117" cy="2027106"/>
            <a:chOff x="6331811" y="359765"/>
            <a:chExt cx="6313117" cy="202710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331811" y="598307"/>
              <a:ext cx="6313117" cy="1788564"/>
              <a:chOff x="6064129" y="774348"/>
              <a:chExt cx="6313117" cy="178856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064129" y="1845215"/>
                <a:ext cx="6313117" cy="71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40005"/>
                  </a:lnSpc>
                </a:pPr>
                <a:r>
                  <a:rPr lang="es-ES" sz="3200" dirty="0">
                    <a:latin typeface="+mj-lt"/>
                  </a:rPr>
                  <a:t>Moho polvoriento</a:t>
                </a:r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: </a:t>
                </a:r>
                <a:r>
                  <a:rPr lang="es-ES" sz="3200" dirty="0">
                    <a:latin typeface="+mj-lt"/>
                  </a:rPr>
                  <a:t>Detección</a:t>
                </a:r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14" descr="Close-up of a slide in a microscope">
            <a:extLst>
              <a:ext uri="{FF2B5EF4-FFF2-40B4-BE49-F238E27FC236}">
                <a16:creationId xmlns:a16="http://schemas.microsoft.com/office/drawing/2014/main" id="{14015EFB-519A-8B44-8DB3-CE128C402B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705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58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313118" y="2317195"/>
            <a:ext cx="56454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+mj-lt"/>
              </a:rPr>
              <a:t>Causada por </a:t>
            </a:r>
            <a:r>
              <a:rPr lang="es-ES" sz="2000" i="1" dirty="0" err="1">
                <a:latin typeface="+mj-lt"/>
              </a:rPr>
              <a:t>Xanthomonas</a:t>
            </a:r>
            <a:r>
              <a:rPr lang="es-ES" sz="2000" i="1" dirty="0">
                <a:latin typeface="+mj-lt"/>
              </a:rPr>
              <a:t> </a:t>
            </a:r>
            <a:r>
              <a:rPr lang="es-ES" sz="2000" i="1" dirty="0" err="1">
                <a:latin typeface="+mj-lt"/>
              </a:rPr>
              <a:t>campestris</a:t>
            </a:r>
            <a:r>
              <a:rPr lang="es-ES" sz="2000" i="1" dirty="0">
                <a:latin typeface="+mj-lt"/>
              </a:rPr>
              <a:t> </a:t>
            </a:r>
            <a:r>
              <a:rPr lang="es-ES" sz="2000" dirty="0" err="1">
                <a:latin typeface="+mj-lt"/>
              </a:rPr>
              <a:t>pv</a:t>
            </a:r>
            <a:r>
              <a:rPr lang="es-ES" sz="2000" dirty="0">
                <a:latin typeface="+mj-lt"/>
              </a:rPr>
              <a:t>. </a:t>
            </a:r>
            <a:r>
              <a:rPr lang="es-ES" sz="2000" i="1" dirty="0">
                <a:latin typeface="+mj-lt"/>
              </a:rPr>
              <a:t>vesicatoria 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Las cepas o razas pueden ser específicas del cultivar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Entre las enfermedades más destructivas de los pimientos 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Enfermedad propagada por el agua o la actividad del agricultor Los síntomas difieren según el cultivar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Los síntomas incluyen manchas de hojas y frutos de color verde a marrón oscuro, cancro del tallo y defoliación</a:t>
            </a:r>
            <a:endParaRPr lang="en-US" sz="20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5739618" y="359765"/>
            <a:ext cx="6452382" cy="1832195"/>
            <a:chOff x="5739618" y="359765"/>
            <a:chExt cx="6452382" cy="183219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5739618" y="598307"/>
              <a:ext cx="6105379" cy="1593653"/>
              <a:chOff x="5471936" y="774348"/>
              <a:chExt cx="6105379" cy="159365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471936" y="1650304"/>
                <a:ext cx="6105379" cy="71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s-ES" sz="3200" dirty="0">
                    <a:latin typeface="+mj-lt"/>
                  </a:rPr>
                  <a:t>Mancha foliar bacteriana</a:t>
                </a:r>
                <a:endParaRPr lang="en-US" sz="32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260123" y="1409076"/>
              <a:ext cx="57919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651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696222" y="2855656"/>
            <a:ext cx="5397303" cy="206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r>
              <a:rPr lang="es-ES" sz="2000" dirty="0">
                <a:latin typeface="+mj-lt"/>
              </a:rPr>
              <a:t>El aislamiento a base de cultivo del patógeno es necesario para la clasificación morfológica </a:t>
            </a:r>
          </a:p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endParaRPr lang="es-ES" sz="2000" dirty="0">
              <a:latin typeface="+mj-lt"/>
            </a:endParaRPr>
          </a:p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r>
              <a:rPr lang="es-ES" sz="2000" dirty="0">
                <a:latin typeface="+mj-lt"/>
              </a:rPr>
              <a:t>La identificación molecular se puede lograr extrayendo ADN de una muestra pura</a:t>
            </a:r>
            <a:endParaRPr lang="en-US" sz="20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400801" y="303495"/>
            <a:ext cx="5992836" cy="1948943"/>
            <a:chOff x="6457072" y="359765"/>
            <a:chExt cx="5992836" cy="194894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457072" y="598307"/>
              <a:ext cx="5992836" cy="1710401"/>
              <a:chOff x="6189390" y="774348"/>
              <a:chExt cx="5992836" cy="171040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189390" y="1845215"/>
                <a:ext cx="5992836" cy="639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s-ES" sz="2800" dirty="0">
                    <a:latin typeface="+mj-lt"/>
                  </a:rPr>
                  <a:t>Mancha foliar bacteriana: Detección</a:t>
                </a:r>
                <a:endParaRPr lang="en-US" sz="28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14" descr="Close-up of a slide in a microscope">
            <a:extLst>
              <a:ext uri="{FF2B5EF4-FFF2-40B4-BE49-F238E27FC236}">
                <a16:creationId xmlns:a16="http://schemas.microsoft.com/office/drawing/2014/main" id="{14015EFB-519A-8B44-8DB3-CE128C402B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705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7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1D15D3F-D8BB-B84E-A594-6D83D7E7109F}"/>
              </a:ext>
            </a:extLst>
          </p:cNvPr>
          <p:cNvGrpSpPr/>
          <p:nvPr/>
        </p:nvGrpSpPr>
        <p:grpSpPr>
          <a:xfrm>
            <a:off x="6070097" y="374756"/>
            <a:ext cx="5726245" cy="1034319"/>
            <a:chOff x="7330189" y="419727"/>
            <a:chExt cx="5726245" cy="10343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87B875-412F-0D46-B8C9-57EB8755A53D}"/>
                </a:ext>
              </a:extLst>
            </p:cNvPr>
            <p:cNvSpPr txBox="1"/>
            <p:nvPr/>
          </p:nvSpPr>
          <p:spPr>
            <a:xfrm>
              <a:off x="7639142" y="605649"/>
              <a:ext cx="4562851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7" name="Google Shape;89;p1">
              <a:extLst>
                <a:ext uri="{FF2B5EF4-FFF2-40B4-BE49-F238E27FC236}">
                  <a16:creationId xmlns:a16="http://schemas.microsoft.com/office/drawing/2014/main" id="{87C6D30E-22C6-C346-9B0C-5865E8585099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45684" y="419727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B2991C-345B-004B-ABDA-3C6961FD4146}"/>
                </a:ext>
              </a:extLst>
            </p:cNvPr>
            <p:cNvCxnSpPr>
              <a:cxnSpLocks/>
            </p:cNvCxnSpPr>
            <p:nvPr/>
          </p:nvCxnSpPr>
          <p:spPr>
            <a:xfrm>
              <a:off x="7330189" y="1454046"/>
              <a:ext cx="57262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DB2560-2E9B-4EF1-89B7-E17849049FA8}"/>
              </a:ext>
            </a:extLst>
          </p:cNvPr>
          <p:cNvSpPr txBox="1"/>
          <p:nvPr/>
        </p:nvSpPr>
        <p:spPr>
          <a:xfrm>
            <a:off x="6296659" y="2915378"/>
            <a:ext cx="5895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19050">
                  <a:noFill/>
                </a:ln>
                <a:latin typeface="+mj-lt"/>
              </a:rPr>
              <a:t>1</a:t>
            </a:r>
            <a:r>
              <a:rPr lang="id-ID" sz="2400" dirty="0">
                <a:ln w="19050">
                  <a:noFill/>
                </a:ln>
                <a:latin typeface="+mj-lt"/>
              </a:rPr>
              <a:t>. </a:t>
            </a:r>
            <a:r>
              <a:rPr lang="es-ES" sz="2400" dirty="0">
                <a:latin typeface="+mj-lt"/>
              </a:rPr>
              <a:t>Describir enfermedades en cultivos tropicales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05917-A899-C241-A3BE-87A4DD5B1771}"/>
              </a:ext>
            </a:extLst>
          </p:cNvPr>
          <p:cNvSpPr txBox="1"/>
          <p:nvPr/>
        </p:nvSpPr>
        <p:spPr>
          <a:xfrm>
            <a:off x="6296659" y="3926194"/>
            <a:ext cx="5895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19050">
                  <a:noFill/>
                </a:ln>
                <a:latin typeface="+mj-lt"/>
              </a:rPr>
              <a:t>2</a:t>
            </a:r>
            <a:r>
              <a:rPr lang="id-ID" sz="2400" dirty="0">
                <a:ln w="19050">
                  <a:noFill/>
                </a:ln>
                <a:latin typeface="+mj-lt"/>
              </a:rPr>
              <a:t>. </a:t>
            </a:r>
            <a:r>
              <a:rPr lang="id-ID" sz="2400" dirty="0" err="1">
                <a:ln w="19050">
                  <a:noFill/>
                </a:ln>
                <a:latin typeface="+mj-lt"/>
              </a:rPr>
              <a:t>Aprender</a:t>
            </a:r>
            <a:r>
              <a:rPr lang="id-ID" sz="2400" dirty="0">
                <a:ln w="19050">
                  <a:noFill/>
                </a:ln>
                <a:latin typeface="+mj-lt"/>
              </a:rPr>
              <a:t> </a:t>
            </a:r>
            <a:r>
              <a:rPr lang="es-ES" sz="2400" dirty="0">
                <a:latin typeface="+mj-lt"/>
              </a:rPr>
              <a:t>sobre las características de los patógenos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0CB63D-8057-CC40-8854-67AB04BEDA1F}"/>
              </a:ext>
            </a:extLst>
          </p:cNvPr>
          <p:cNvSpPr txBox="1"/>
          <p:nvPr/>
        </p:nvSpPr>
        <p:spPr>
          <a:xfrm>
            <a:off x="6296659" y="5074799"/>
            <a:ext cx="589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19050">
                  <a:noFill/>
                </a:ln>
                <a:latin typeface="+mj-lt"/>
              </a:rPr>
              <a:t>3</a:t>
            </a:r>
            <a:r>
              <a:rPr lang="id-ID" sz="2400" dirty="0">
                <a:ln w="19050">
                  <a:noFill/>
                </a:ln>
                <a:latin typeface="+mj-lt"/>
              </a:rPr>
              <a:t>. </a:t>
            </a:r>
            <a:r>
              <a:rPr lang="es-ES" sz="2400" dirty="0">
                <a:latin typeface="+mj-lt"/>
              </a:rPr>
              <a:t>Discutir métodos de detección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194DD-7548-D645-A25D-54CA518B4F36}"/>
              </a:ext>
            </a:extLst>
          </p:cNvPr>
          <p:cNvSpPr txBox="1"/>
          <p:nvPr/>
        </p:nvSpPr>
        <p:spPr>
          <a:xfrm>
            <a:off x="6459415" y="1825094"/>
            <a:ext cx="4970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+mj-lt"/>
              </a:rPr>
              <a:t>Metas de aprendizaje</a:t>
            </a:r>
            <a:endParaRPr lang="id-ID" sz="4000" b="1" dirty="0">
              <a:ln w="19050">
                <a:noFill/>
              </a:ln>
              <a:latin typeface="+mj-lt"/>
            </a:endParaRPr>
          </a:p>
        </p:txBody>
      </p:sp>
      <p:pic>
        <p:nvPicPr>
          <p:cNvPr id="3" name="Picture 2" descr="Person writing on notebook">
            <a:extLst>
              <a:ext uri="{FF2B5EF4-FFF2-40B4-BE49-F238E27FC236}">
                <a16:creationId xmlns:a16="http://schemas.microsoft.com/office/drawing/2014/main" id="{601489E5-3FEB-D24D-8661-300DCE97A6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710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88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485206" y="2317195"/>
            <a:ext cx="54733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+mj-lt"/>
              </a:rPr>
              <a:t>Múltiples cepas pueden conducir a virus del mosaico 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Se conocen alrededor de 35 viruses que afectan a la pimienta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Entre las enfermedades más destructivas de los pimientos 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Los síntomas incluyen retraso en el crecimiento de la planta, aclaramiento de las venas de las hojas, arrugas en las hojas y malformación de la fruta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La gravedad de los síntomas depende de la edad de la planta</a:t>
            </a:r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5739618" y="359765"/>
            <a:ext cx="6452382" cy="1832195"/>
            <a:chOff x="5739618" y="359765"/>
            <a:chExt cx="6452382" cy="183219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5739618" y="598307"/>
              <a:ext cx="6105379" cy="1593653"/>
              <a:chOff x="5471936" y="774348"/>
              <a:chExt cx="6105379" cy="159365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471936" y="1650304"/>
                <a:ext cx="6105379" cy="71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s-ES" sz="3200" dirty="0">
                    <a:latin typeface="+mj-lt"/>
                  </a:rPr>
                  <a:t>Virus mosaico</a:t>
                </a:r>
                <a:endParaRPr lang="en-US" sz="32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260123" y="1409076"/>
              <a:ext cx="57919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160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696222" y="2855656"/>
            <a:ext cx="5397303" cy="206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r>
              <a:rPr lang="es-ES" sz="2000" dirty="0">
                <a:latin typeface="+mj-lt"/>
              </a:rPr>
              <a:t>La detección se basa en pruebas inmunológicas y pruebas de patogenicidad</a:t>
            </a:r>
          </a:p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endParaRPr lang="es-ES" sz="2000" dirty="0">
              <a:latin typeface="+mj-lt"/>
            </a:endParaRPr>
          </a:p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r>
              <a:rPr lang="es-ES" sz="2000" dirty="0">
                <a:latin typeface="+mj-lt"/>
              </a:rPr>
              <a:t>Visualización a través de microscopía electrónica</a:t>
            </a:r>
            <a:endParaRPr lang="en-US" sz="20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400801" y="303495"/>
            <a:ext cx="5992836" cy="2027106"/>
            <a:chOff x="6457072" y="359765"/>
            <a:chExt cx="5992836" cy="202710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457072" y="598307"/>
              <a:ext cx="5992836" cy="1788564"/>
              <a:chOff x="6189390" y="774348"/>
              <a:chExt cx="5992836" cy="178856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189390" y="1845215"/>
                <a:ext cx="5992836" cy="71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40006"/>
                  </a:lnSpc>
                </a:pPr>
                <a:r>
                  <a:rPr lang="es-ES" sz="3200" dirty="0">
                    <a:latin typeface="+mj-lt"/>
                  </a:rPr>
                  <a:t>Virus mosaico: Detección</a:t>
                </a:r>
                <a:endParaRPr lang="en-US" sz="32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14" descr="Close-up of a slide in a microscope">
            <a:extLst>
              <a:ext uri="{FF2B5EF4-FFF2-40B4-BE49-F238E27FC236}">
                <a16:creationId xmlns:a16="http://schemas.microsoft.com/office/drawing/2014/main" id="{14015EFB-519A-8B44-8DB3-CE128C402B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705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52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908248" y="2711091"/>
            <a:ext cx="4937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+mj-lt"/>
              </a:rPr>
              <a:t>Nombre científico: </a:t>
            </a:r>
            <a:r>
              <a:rPr lang="es-ES" sz="2000" i="1" dirty="0">
                <a:latin typeface="+mj-lt"/>
              </a:rPr>
              <a:t>Musa x paradisiaca 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Principal alimento en África, América Central y del Sur y las islas del Caribe 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Se hierven o se fríen cuando se comen y son una fuente esencial de almidón</a:t>
            </a:r>
            <a:endParaRPr lang="en-US" sz="20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2171463"/>
            <a:chOff x="7015396" y="359765"/>
            <a:chExt cx="5176604" cy="217146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932921"/>
              <a:chOff x="6786260" y="774348"/>
              <a:chExt cx="4572000" cy="193292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808032" y="1833184"/>
                <a:ext cx="4166330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5"/>
                  </a:lnSpc>
                </a:pPr>
                <a:r>
                  <a:rPr lang="es-ES" sz="4000" dirty="0">
                    <a:latin typeface="+mj-lt"/>
                  </a:rPr>
                  <a:t>Plátanos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3901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13534" y="2379825"/>
            <a:ext cx="55201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+mj-lt"/>
              </a:rPr>
              <a:t>Causada por </a:t>
            </a:r>
            <a:r>
              <a:rPr lang="es-ES" sz="2000" i="1" dirty="0" err="1">
                <a:latin typeface="+mj-lt"/>
              </a:rPr>
              <a:t>Mycosphaerella</a:t>
            </a:r>
            <a:r>
              <a:rPr lang="es-ES" sz="2000" i="1" dirty="0">
                <a:latin typeface="+mj-lt"/>
              </a:rPr>
              <a:t> </a:t>
            </a:r>
            <a:r>
              <a:rPr lang="es-ES" sz="2000" i="1" dirty="0" err="1">
                <a:latin typeface="+mj-lt"/>
              </a:rPr>
              <a:t>fijiensis</a:t>
            </a:r>
            <a:r>
              <a:rPr lang="es-ES" sz="2000" i="1" dirty="0">
                <a:latin typeface="+mj-lt"/>
              </a:rPr>
              <a:t> 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Presente en todos los países que cultivan </a:t>
            </a:r>
            <a:r>
              <a:rPr lang="es-ES" sz="2000" i="1" dirty="0">
                <a:latin typeface="+mj-lt"/>
              </a:rPr>
              <a:t>Musa </a:t>
            </a:r>
            <a:r>
              <a:rPr lang="es-ES" sz="2000" i="1" dirty="0" err="1">
                <a:latin typeface="+mj-lt"/>
              </a:rPr>
              <a:t>spp</a:t>
            </a:r>
            <a:r>
              <a:rPr lang="es-ES" sz="2000" i="1" dirty="0">
                <a:latin typeface="+mj-lt"/>
              </a:rPr>
              <a:t>. 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Reduce el rendimiento del cultivo por un 35-50% 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Los síntomas incluyen manchas cloróticas en la superficie inferior de la hoja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Progresa a finas rayas marrones y rayas negras fusiformes de las hojas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5739618" y="359765"/>
            <a:ext cx="6452382" cy="1832195"/>
            <a:chOff x="5739618" y="359765"/>
            <a:chExt cx="6452382" cy="183219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5739618" y="598307"/>
              <a:ext cx="6105379" cy="1593653"/>
              <a:chOff x="5471936" y="774348"/>
              <a:chExt cx="6105379" cy="159365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471936" y="1650304"/>
                <a:ext cx="6105379" cy="71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s-ES" sz="3200" dirty="0" err="1">
                    <a:latin typeface="+mj-lt"/>
                  </a:rPr>
                  <a:t>Sigatoka</a:t>
                </a:r>
                <a:r>
                  <a:rPr lang="es-ES" sz="3200" dirty="0">
                    <a:latin typeface="+mj-lt"/>
                  </a:rPr>
                  <a:t> negra</a:t>
                </a:r>
                <a:endParaRPr lang="en-US" sz="32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260123" y="1409076"/>
              <a:ext cx="57919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0628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696222" y="2855656"/>
            <a:ext cx="5397303" cy="246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r>
              <a:rPr lang="es-ES" sz="2000" dirty="0">
                <a:latin typeface="+mj-lt"/>
              </a:rPr>
              <a:t>El aislamiento de la base de cultivo del patógeno es necesario para la clasificación morfológica </a:t>
            </a:r>
          </a:p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endParaRPr lang="es-ES" sz="2000" dirty="0">
              <a:latin typeface="+mj-lt"/>
            </a:endParaRPr>
          </a:p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r>
              <a:rPr lang="es-ES" sz="2000" dirty="0">
                <a:latin typeface="+mj-lt"/>
              </a:rPr>
              <a:t>La identificación molecular se puede lograr extrayendo ADN de una muestra pura</a:t>
            </a:r>
            <a:endParaRPr lang="en-US" sz="20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400801" y="303495"/>
            <a:ext cx="5992836" cy="2027106"/>
            <a:chOff x="6457072" y="359765"/>
            <a:chExt cx="5992836" cy="202710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457072" y="598307"/>
              <a:ext cx="5992836" cy="1788564"/>
              <a:chOff x="6189390" y="774348"/>
              <a:chExt cx="5992836" cy="178856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189390" y="1845215"/>
                <a:ext cx="5992836" cy="71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40005"/>
                  </a:lnSpc>
                </a:pPr>
                <a:r>
                  <a:rPr lang="es-ES" sz="3200" dirty="0" err="1">
                    <a:latin typeface="+mj-lt"/>
                  </a:rPr>
                  <a:t>Sigatoka</a:t>
                </a:r>
                <a:r>
                  <a:rPr lang="es-ES" sz="3200" dirty="0">
                    <a:latin typeface="+mj-lt"/>
                  </a:rPr>
                  <a:t> negra: Detección</a:t>
                </a:r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14" descr="Close-up of a slide in a microscope">
            <a:extLst>
              <a:ext uri="{FF2B5EF4-FFF2-40B4-BE49-F238E27FC236}">
                <a16:creationId xmlns:a16="http://schemas.microsoft.com/office/drawing/2014/main" id="{14015EFB-519A-8B44-8DB3-CE128C402B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705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77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263014" y="2317195"/>
            <a:ext cx="56955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1" dirty="0" err="1">
                <a:latin typeface="+mj-lt"/>
              </a:rPr>
              <a:t>Radopholus</a:t>
            </a:r>
            <a:r>
              <a:rPr lang="es-ES" sz="2000" i="1" dirty="0">
                <a:latin typeface="+mj-lt"/>
              </a:rPr>
              <a:t> </a:t>
            </a:r>
            <a:r>
              <a:rPr lang="es-ES" sz="2000" i="1" dirty="0" err="1">
                <a:latin typeface="+mj-lt"/>
              </a:rPr>
              <a:t>similis</a:t>
            </a:r>
            <a:r>
              <a:rPr lang="es-ES" sz="2000" i="1" dirty="0">
                <a:latin typeface="+mj-lt"/>
              </a:rPr>
              <a:t> 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Endoparásito de las raíces 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Causa pérdida en la producción de cultivos de un 20 a un 100% 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Los síntomas incluyen lesiones oscuras y necróticas en el sistema radicular (raíces y rizoma) 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Los síntomas sobre el suelo incluyen plantas atrofiadas, reducción en el número y tamaño de las hojas, </a:t>
            </a:r>
            <a:r>
              <a:rPr lang="es-ES" sz="2000" dirty="0" err="1">
                <a:latin typeface="+mj-lt"/>
              </a:rPr>
              <a:t>amarillamiento</a:t>
            </a:r>
            <a:r>
              <a:rPr lang="es-ES" sz="2000" dirty="0">
                <a:latin typeface="+mj-lt"/>
              </a:rPr>
              <a:t> de las hojas y defoliación prematura</a:t>
            </a:r>
            <a:endParaRPr lang="en-US" sz="20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086621" y="359765"/>
            <a:ext cx="6105379" cy="1769565"/>
            <a:chOff x="6086621" y="359765"/>
            <a:chExt cx="6105379" cy="17695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086621" y="598307"/>
              <a:ext cx="6105379" cy="1531023"/>
              <a:chOff x="5818939" y="774348"/>
              <a:chExt cx="6105379" cy="153102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818939" y="1587674"/>
                <a:ext cx="6105379" cy="71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s-ES" sz="3200" dirty="0">
                    <a:latin typeface="+mj-lt"/>
                  </a:rPr>
                  <a:t>Nematodo barrenador</a:t>
                </a:r>
                <a:endParaRPr lang="en-US" sz="32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260123" y="1409076"/>
              <a:ext cx="57919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8465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696222" y="2855656"/>
            <a:ext cx="5397303" cy="246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r>
              <a:rPr lang="es-ES" sz="2000" dirty="0">
                <a:latin typeface="+mj-lt"/>
              </a:rPr>
              <a:t>La detección de especies requiere una combinación de características morfológicas e identificación molecular </a:t>
            </a:r>
          </a:p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endParaRPr lang="es-ES" sz="2000" dirty="0">
              <a:latin typeface="+mj-lt"/>
            </a:endParaRPr>
          </a:p>
          <a:p>
            <a:pPr marL="410211" lvl="1">
              <a:lnSpc>
                <a:spcPct val="130000"/>
              </a:lnSpc>
              <a:buClr>
                <a:srgbClr val="000000"/>
              </a:buClr>
              <a:buSzPts val="3800"/>
            </a:pPr>
            <a:r>
              <a:rPr lang="es-ES" sz="2000" dirty="0">
                <a:latin typeface="+mj-lt"/>
              </a:rPr>
              <a:t>También se utilizan métodos bioquímicos para la identificación de una sola cría puesta</a:t>
            </a:r>
            <a:endParaRPr lang="en-US" sz="20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400801" y="303495"/>
            <a:ext cx="5992836" cy="1948943"/>
            <a:chOff x="6457072" y="359765"/>
            <a:chExt cx="5992836" cy="194894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457072" y="598307"/>
              <a:ext cx="5992836" cy="1710401"/>
              <a:chOff x="6189390" y="774348"/>
              <a:chExt cx="5992836" cy="171040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189390" y="1845215"/>
                <a:ext cx="5992836" cy="639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40005"/>
                  </a:lnSpc>
                </a:pPr>
                <a:r>
                  <a:rPr lang="es-ES" sz="2800" dirty="0">
                    <a:latin typeface="+mj-lt"/>
                  </a:rPr>
                  <a:t>Nematodo barrenador: Detección</a:t>
                </a:r>
                <a:endPara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14" descr="Close-up of a slide in a microscope">
            <a:extLst>
              <a:ext uri="{FF2B5EF4-FFF2-40B4-BE49-F238E27FC236}">
                <a16:creationId xmlns:a16="http://schemas.microsoft.com/office/drawing/2014/main" id="{14015EFB-519A-8B44-8DB3-CE128C402B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705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35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-722672" y="378597"/>
            <a:ext cx="12914672" cy="1147686"/>
            <a:chOff x="-334052" y="332877"/>
            <a:chExt cx="12914672" cy="11476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-334052" y="332877"/>
              <a:ext cx="11959994" cy="1147686"/>
              <a:chOff x="-601734" y="508918"/>
              <a:chExt cx="11959994" cy="114768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-601734" y="508918"/>
                <a:ext cx="7258493" cy="1147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5400" b="0" i="0" u="none" strike="noStrike" cap="none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References</a:t>
                </a:r>
                <a:endParaRPr lang="en-US" sz="54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951652" y="1317636"/>
              <a:ext cx="56289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3CE616-5485-6F4F-AF2B-2E699E851EEB}"/>
              </a:ext>
            </a:extLst>
          </p:cNvPr>
          <p:cNvGrpSpPr/>
          <p:nvPr/>
        </p:nvGrpSpPr>
        <p:grpSpPr>
          <a:xfrm>
            <a:off x="1248065" y="2004035"/>
            <a:ext cx="10245238" cy="4755491"/>
            <a:chOff x="8407008" y="2102508"/>
            <a:chExt cx="9143758" cy="4755491"/>
          </a:xfrm>
        </p:grpSpPr>
        <p:sp>
          <p:nvSpPr>
            <p:cNvPr id="22" name="Google Shape;509;p49">
              <a:extLst>
                <a:ext uri="{FF2B5EF4-FFF2-40B4-BE49-F238E27FC236}">
                  <a16:creationId xmlns:a16="http://schemas.microsoft.com/office/drawing/2014/main" id="{684937CF-059D-324D-8806-23B8A6EDC9A9}"/>
                </a:ext>
              </a:extLst>
            </p:cNvPr>
            <p:cNvSpPr txBox="1"/>
            <p:nvPr/>
          </p:nvSpPr>
          <p:spPr>
            <a:xfrm>
              <a:off x="8518862" y="2102508"/>
              <a:ext cx="90319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-US" dirty="0" err="1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Agrios</a:t>
              </a:r>
              <a:r>
                <a:rPr lang="en-US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, G. N. (2005). Introductory Plant Pathology. 5th ed. Academic Press, New York, NY.</a:t>
              </a:r>
            </a:p>
          </p:txBody>
        </p:sp>
        <p:sp>
          <p:nvSpPr>
            <p:cNvPr id="23" name="Google Shape;509;p49">
              <a:extLst>
                <a:ext uri="{FF2B5EF4-FFF2-40B4-BE49-F238E27FC236}">
                  <a16:creationId xmlns:a16="http://schemas.microsoft.com/office/drawing/2014/main" id="{6018C015-E3EC-6248-BD3C-96D3FE0A3480}"/>
                </a:ext>
              </a:extLst>
            </p:cNvPr>
            <p:cNvSpPr txBox="1"/>
            <p:nvPr/>
          </p:nvSpPr>
          <p:spPr>
            <a:xfrm>
              <a:off x="8451633" y="2868144"/>
              <a:ext cx="90319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Clark, C. A., Ferrin, D. M., &amp; Holmes, G. J. (2105). </a:t>
              </a:r>
              <a:r>
                <a:rPr lang="en-US" sz="1800" i="1" dirty="0">
                  <a:solidFill>
                    <a:schemeClr val="tx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Diseases of sweet potato (Ipomoea batatas [L.] Lam.)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. The American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Phytopathological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Society.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://www.apsnet.org/edcenter/resources/commonnames/Pages/Sweetpotato.aspx</a:t>
              </a:r>
              <a:endParaRPr lang="en-US" sz="18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Google Shape;509;p49">
              <a:extLst>
                <a:ext uri="{FF2B5EF4-FFF2-40B4-BE49-F238E27FC236}">
                  <a16:creationId xmlns:a16="http://schemas.microsoft.com/office/drawing/2014/main" id="{049794A6-D097-CE42-BDA1-727CAA6D240E}"/>
                </a:ext>
              </a:extLst>
            </p:cNvPr>
            <p:cNvSpPr txBox="1"/>
            <p:nvPr/>
          </p:nvSpPr>
          <p:spPr>
            <a:xfrm>
              <a:off x="8407008" y="6027002"/>
              <a:ext cx="90319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-US" sz="1800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Lozano, J. C., &amp; </a:t>
              </a:r>
              <a:r>
                <a:rPr lang="en-US" sz="1800" dirty="0" err="1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Nolt</a:t>
              </a:r>
              <a:r>
                <a:rPr lang="en-US" sz="1800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, B. (1993). </a:t>
              </a:r>
              <a:r>
                <a:rPr lang="en-US" sz="1800" i="1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Diseases of Cassava (Manihot esculenta </a:t>
              </a:r>
              <a:r>
                <a:rPr lang="en-US" sz="1800" i="1" dirty="0" err="1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Crantz</a:t>
              </a:r>
              <a:r>
                <a:rPr lang="en-US" sz="1800" i="1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r>
                <a:rPr lang="en-US" sz="1800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. The American </a:t>
              </a:r>
              <a:r>
                <a:rPr lang="en-US" sz="1800" dirty="0" err="1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Phytopathological</a:t>
              </a:r>
              <a:r>
                <a:rPr lang="en-US" sz="1800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Society. </a:t>
              </a:r>
              <a:r>
                <a:rPr lang="en-US" sz="1800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  <a:hlinkClick r:id="rId4"/>
                </a:rPr>
                <a:t>https://www.apsnet.org/edcenter/resources/commonnames/Pages/Cassava.aspx</a:t>
              </a:r>
              <a:endParaRPr lang="en-US" sz="1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Google Shape;509;p49">
              <a:extLst>
                <a:ext uri="{FF2B5EF4-FFF2-40B4-BE49-F238E27FC236}">
                  <a16:creationId xmlns:a16="http://schemas.microsoft.com/office/drawing/2014/main" id="{EEF2F0D3-7E2D-D548-B9A8-2D47D2B9159B}"/>
                </a:ext>
              </a:extLst>
            </p:cNvPr>
            <p:cNvSpPr txBox="1"/>
            <p:nvPr/>
          </p:nvSpPr>
          <p:spPr>
            <a:xfrm>
              <a:off x="8426637" y="5096198"/>
              <a:ext cx="9031904" cy="553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-US" sz="1800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Lewis Ivey, M. L. (2015). </a:t>
              </a:r>
              <a:r>
                <a:rPr lang="en-US" sz="1800" i="1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Diseases of Pepper (Capsicum L.)</a:t>
              </a:r>
              <a:r>
                <a:rPr lang="en-US" sz="1800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. The American </a:t>
              </a:r>
              <a:r>
                <a:rPr lang="en-US" sz="1800" dirty="0" err="1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Phytopathological</a:t>
              </a:r>
              <a:r>
                <a:rPr lang="en-US" sz="1800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Society. </a:t>
              </a:r>
              <a:r>
                <a:rPr lang="en-US" sz="1800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  <a:hlinkClick r:id="rId5"/>
                </a:rPr>
                <a:t>https://www.apsnet.org/edcenter/resources/commonnames/Pages/Pepper.aspx</a:t>
              </a:r>
              <a:endParaRPr lang="en-US" sz="1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Google Shape;509;p49">
              <a:extLst>
                <a:ext uri="{FF2B5EF4-FFF2-40B4-BE49-F238E27FC236}">
                  <a16:creationId xmlns:a16="http://schemas.microsoft.com/office/drawing/2014/main" id="{CC2BDBE7-B41C-E049-ADFA-D5D388D5DD61}"/>
                </a:ext>
              </a:extLst>
            </p:cNvPr>
            <p:cNvSpPr txBox="1"/>
            <p:nvPr/>
          </p:nvSpPr>
          <p:spPr>
            <a:xfrm>
              <a:off x="8445269" y="4096866"/>
              <a:ext cx="90319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-US" sz="1800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Jones, D. R. (1997). </a:t>
              </a:r>
              <a:r>
                <a:rPr lang="en-US" sz="1800" i="1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Diseases of Banana and Plantain (Musa spp.)</a:t>
              </a:r>
              <a:r>
                <a:rPr lang="en-US" sz="1800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. The American </a:t>
              </a:r>
              <a:r>
                <a:rPr lang="en-US" sz="1800" dirty="0" err="1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Phytopathological</a:t>
              </a:r>
              <a:r>
                <a:rPr lang="en-US" sz="1800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Society. </a:t>
              </a:r>
              <a:r>
                <a:rPr lang="en-US" sz="1800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  <a:hlinkClick r:id="rId6"/>
                </a:rPr>
                <a:t>https://www.apsnet.org/edcenter/resources/commonnames/Pages/BananaandPlantain.aspx</a:t>
              </a:r>
              <a:endParaRPr lang="en-US" sz="1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505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1D15D3F-D8BB-B84E-A594-6D83D7E7109F}"/>
              </a:ext>
            </a:extLst>
          </p:cNvPr>
          <p:cNvGrpSpPr/>
          <p:nvPr/>
        </p:nvGrpSpPr>
        <p:grpSpPr>
          <a:xfrm>
            <a:off x="6096000" y="76336"/>
            <a:ext cx="5726245" cy="991363"/>
            <a:chOff x="7356092" y="121307"/>
            <a:chExt cx="5726245" cy="99136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87B875-412F-0D46-B8C9-57EB8755A53D}"/>
                </a:ext>
              </a:extLst>
            </p:cNvPr>
            <p:cNvSpPr txBox="1"/>
            <p:nvPr/>
          </p:nvSpPr>
          <p:spPr>
            <a:xfrm>
              <a:off x="7671277" y="355276"/>
              <a:ext cx="4562851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7" name="Google Shape;89;p1">
              <a:extLst>
                <a:ext uri="{FF2B5EF4-FFF2-40B4-BE49-F238E27FC236}">
                  <a16:creationId xmlns:a16="http://schemas.microsoft.com/office/drawing/2014/main" id="{87C6D30E-22C6-C346-9B0C-5865E8585099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69201" y="121307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B2991C-345B-004B-ABDA-3C6961FD4146}"/>
                </a:ext>
              </a:extLst>
            </p:cNvPr>
            <p:cNvCxnSpPr>
              <a:cxnSpLocks/>
            </p:cNvCxnSpPr>
            <p:nvPr/>
          </p:nvCxnSpPr>
          <p:spPr>
            <a:xfrm>
              <a:off x="7356092" y="1112670"/>
              <a:ext cx="57262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DB2560-2E9B-4EF1-89B7-E17849049FA8}"/>
              </a:ext>
            </a:extLst>
          </p:cNvPr>
          <p:cNvSpPr txBox="1"/>
          <p:nvPr/>
        </p:nvSpPr>
        <p:spPr>
          <a:xfrm>
            <a:off x="688650" y="1357617"/>
            <a:ext cx="108146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000" dirty="0"/>
              <a:t>Planta perenne: plantas que pueden vivir durante tres o más temporadas de crecimiento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Clorosis: es un </a:t>
            </a:r>
            <a:r>
              <a:rPr lang="es-ES" sz="2000" dirty="0" err="1"/>
              <a:t>amarillamiento</a:t>
            </a:r>
            <a:r>
              <a:rPr lang="es-ES" sz="2000" dirty="0"/>
              <a:t> de las hojas normalmente verdes debido a la falta de clorofila 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Marchitamiento: es la pérdida de rigidez de las partes no leñosas de las plantas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Sistema vascular: tejidos que transportan nutrientes y fluidos por toda la planta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Xilema: tejido que distribuye agua y minerales disueltos desde las raíces hasta las hojas 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Floema: tejido que lleva el alimento hacia abajo desde las hojas hasta las raíces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Tubérculo: tallo de almacenamiento especializado de ciertas plantas con semillas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Esporas: célula reproductora de hongos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Cepa: una variante genética o subtipo de un microorganismo 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Cultivar: es un tipo de planta que las personas han criado para obtener los rasgos deseados. 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Necrosis: muerte de un área circunscrita de tejido vegetal como resultado de una enfermedad o lesión 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Endoparásito: un parásito que vive dentro de su anfitrión 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Sección transversal: una sección de un tejido hecha cortando horizontalmente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194DD-7548-D645-A25D-54CA518B4F36}"/>
              </a:ext>
            </a:extLst>
          </p:cNvPr>
          <p:cNvSpPr txBox="1"/>
          <p:nvPr/>
        </p:nvSpPr>
        <p:spPr>
          <a:xfrm>
            <a:off x="828661" y="412180"/>
            <a:ext cx="3643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n w="19050">
                  <a:noFill/>
                </a:ln>
                <a:latin typeface="+mj-lt"/>
              </a:rPr>
              <a:t>Glosario</a:t>
            </a:r>
            <a:endParaRPr lang="id-ID" sz="4000" b="1" dirty="0">
              <a:ln w="19050">
                <a:noFill/>
              </a:ln>
              <a:latin typeface="+mj-lt"/>
            </a:endParaRPr>
          </a:p>
        </p:txBody>
      </p:sp>
      <p:sp>
        <p:nvSpPr>
          <p:cNvPr id="11" name="Google Shape;509;p49">
            <a:extLst>
              <a:ext uri="{FF2B5EF4-FFF2-40B4-BE49-F238E27FC236}">
                <a16:creationId xmlns:a16="http://schemas.microsoft.com/office/drawing/2014/main" id="{33471075-1956-1C44-B433-A779A5B6D10E}"/>
              </a:ext>
            </a:extLst>
          </p:cNvPr>
          <p:cNvSpPr txBox="1"/>
          <p:nvPr/>
        </p:nvSpPr>
        <p:spPr>
          <a:xfrm>
            <a:off x="688650" y="5995176"/>
            <a:ext cx="101199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s-ES_tradnl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Referencias</a:t>
            </a:r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https://www.britannica.com/</a:t>
            </a:r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&amp;   </a:t>
            </a:r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https://www.wikipedia.org/</a:t>
            </a:r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1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1D15D3F-D8BB-B84E-A594-6D83D7E7109F}"/>
              </a:ext>
            </a:extLst>
          </p:cNvPr>
          <p:cNvGrpSpPr/>
          <p:nvPr/>
        </p:nvGrpSpPr>
        <p:grpSpPr>
          <a:xfrm>
            <a:off x="6070097" y="374756"/>
            <a:ext cx="5726245" cy="1034319"/>
            <a:chOff x="7330189" y="419727"/>
            <a:chExt cx="5726245" cy="10343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87B875-412F-0D46-B8C9-57EB8755A53D}"/>
                </a:ext>
              </a:extLst>
            </p:cNvPr>
            <p:cNvSpPr txBox="1"/>
            <p:nvPr/>
          </p:nvSpPr>
          <p:spPr>
            <a:xfrm>
              <a:off x="7639142" y="605649"/>
              <a:ext cx="4562851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7" name="Google Shape;89;p1">
              <a:extLst>
                <a:ext uri="{FF2B5EF4-FFF2-40B4-BE49-F238E27FC236}">
                  <a16:creationId xmlns:a16="http://schemas.microsoft.com/office/drawing/2014/main" id="{87C6D30E-22C6-C346-9B0C-5865E8585099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45684" y="419727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B2991C-345B-004B-ABDA-3C6961FD4146}"/>
                </a:ext>
              </a:extLst>
            </p:cNvPr>
            <p:cNvCxnSpPr>
              <a:cxnSpLocks/>
            </p:cNvCxnSpPr>
            <p:nvPr/>
          </p:nvCxnSpPr>
          <p:spPr>
            <a:xfrm>
              <a:off x="7330189" y="1454046"/>
              <a:ext cx="57262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DB2560-2E9B-4EF1-89B7-E17849049FA8}"/>
              </a:ext>
            </a:extLst>
          </p:cNvPr>
          <p:cNvSpPr txBox="1"/>
          <p:nvPr/>
        </p:nvSpPr>
        <p:spPr>
          <a:xfrm>
            <a:off x="5886351" y="2751255"/>
            <a:ext cx="5895341" cy="3304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C14929"/>
              </a:buClr>
              <a:buSzPts val="4100"/>
            </a:pPr>
            <a:r>
              <a:rPr lang="es-ES" dirty="0">
                <a:latin typeface="+mj-lt"/>
              </a:rPr>
              <a:t>Los cultivos tropicales son plantas cultivadas en el trópico</a:t>
            </a:r>
          </a:p>
          <a:p>
            <a:pPr marL="442596" lvl="1">
              <a:lnSpc>
                <a:spcPct val="130000"/>
              </a:lnSpc>
              <a:buClr>
                <a:srgbClr val="C14929"/>
              </a:buClr>
              <a:buSzPts val="4100"/>
            </a:pPr>
            <a:endParaRPr lang="es-ES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C14929"/>
              </a:buClr>
              <a:buSzPts val="4100"/>
            </a:pPr>
            <a:r>
              <a:rPr lang="es-ES" dirty="0">
                <a:latin typeface="+mj-lt"/>
              </a:rPr>
              <a:t>Esto incluye países como Colombia, Costa Rica, Bahamas, Brasil, Ecuador, Puerto Rico, Tailandia y más</a:t>
            </a:r>
          </a:p>
          <a:p>
            <a:pPr marL="442596" lvl="1">
              <a:lnSpc>
                <a:spcPct val="130000"/>
              </a:lnSpc>
              <a:buClr>
                <a:srgbClr val="C14929"/>
              </a:buClr>
              <a:buSzPts val="4100"/>
            </a:pPr>
            <a:endParaRPr lang="es-ES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C14929"/>
              </a:buClr>
              <a:buSzPts val="4100"/>
            </a:pPr>
            <a:r>
              <a:rPr lang="es-ES" dirty="0">
                <a:latin typeface="+mj-lt"/>
              </a:rPr>
              <a:t>Las condiciones ambientales en los trópicos sustentan diversos ecosistemas y una rica biodiversidad, lo que los convierte en un excelente lugar para la productividad agrícola</a:t>
            </a: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194DD-7548-D645-A25D-54CA518B4F36}"/>
              </a:ext>
            </a:extLst>
          </p:cNvPr>
          <p:cNvSpPr txBox="1"/>
          <p:nvPr/>
        </p:nvSpPr>
        <p:spPr>
          <a:xfrm>
            <a:off x="6658707" y="1496848"/>
            <a:ext cx="4230687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s-ES" sz="4000" dirty="0">
                <a:latin typeface="+mj-lt"/>
              </a:rPr>
              <a:t>Agricultura tropical</a:t>
            </a:r>
            <a:endParaRPr lang="en-US" sz="4000" dirty="0">
              <a:latin typeface="+mj-lt"/>
            </a:endParaRPr>
          </a:p>
        </p:txBody>
      </p:sp>
      <p:pic>
        <p:nvPicPr>
          <p:cNvPr id="4" name="Picture 3" descr="Plants in terraces">
            <a:extLst>
              <a:ext uri="{FF2B5EF4-FFF2-40B4-BE49-F238E27FC236}">
                <a16:creationId xmlns:a16="http://schemas.microsoft.com/office/drawing/2014/main" id="{D0E428C2-048C-0A4B-B573-DAE6C203D3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44"/>
          <a:stretch/>
        </p:blipFill>
        <p:spPr>
          <a:xfrm>
            <a:off x="0" y="0"/>
            <a:ext cx="5998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7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1D15D3F-D8BB-B84E-A594-6D83D7E7109F}"/>
              </a:ext>
            </a:extLst>
          </p:cNvPr>
          <p:cNvGrpSpPr/>
          <p:nvPr/>
        </p:nvGrpSpPr>
        <p:grpSpPr>
          <a:xfrm>
            <a:off x="6070097" y="374756"/>
            <a:ext cx="5726245" cy="1034319"/>
            <a:chOff x="7330189" y="419727"/>
            <a:chExt cx="5726245" cy="10343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87B875-412F-0D46-B8C9-57EB8755A53D}"/>
                </a:ext>
              </a:extLst>
            </p:cNvPr>
            <p:cNvSpPr txBox="1"/>
            <p:nvPr/>
          </p:nvSpPr>
          <p:spPr>
            <a:xfrm>
              <a:off x="7639142" y="605649"/>
              <a:ext cx="4562851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7" name="Google Shape;89;p1">
              <a:extLst>
                <a:ext uri="{FF2B5EF4-FFF2-40B4-BE49-F238E27FC236}">
                  <a16:creationId xmlns:a16="http://schemas.microsoft.com/office/drawing/2014/main" id="{87C6D30E-22C6-C346-9B0C-5865E8585099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45684" y="419727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B2991C-345B-004B-ABDA-3C6961FD4146}"/>
                </a:ext>
              </a:extLst>
            </p:cNvPr>
            <p:cNvCxnSpPr>
              <a:cxnSpLocks/>
            </p:cNvCxnSpPr>
            <p:nvPr/>
          </p:nvCxnSpPr>
          <p:spPr>
            <a:xfrm>
              <a:off x="7330189" y="1454046"/>
              <a:ext cx="57262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DB2560-2E9B-4EF1-89B7-E17849049FA8}"/>
              </a:ext>
            </a:extLst>
          </p:cNvPr>
          <p:cNvSpPr txBox="1"/>
          <p:nvPr/>
        </p:nvSpPr>
        <p:spPr>
          <a:xfrm>
            <a:off x="5886351" y="2751255"/>
            <a:ext cx="5895341" cy="2223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C14929"/>
              </a:buClr>
              <a:buSzPts val="4100"/>
            </a:pPr>
            <a:r>
              <a:rPr lang="es-ES" dirty="0">
                <a:latin typeface="+mj-lt"/>
              </a:rPr>
              <a:t>Los cultivos tropicales son diversos y son atacados por numerosos patógenos y plagas </a:t>
            </a:r>
          </a:p>
          <a:p>
            <a:pPr marL="442596" lvl="1">
              <a:lnSpc>
                <a:spcPct val="130000"/>
              </a:lnSpc>
              <a:buClr>
                <a:srgbClr val="C14929"/>
              </a:buClr>
              <a:buSzPts val="4100"/>
            </a:pPr>
            <a:endParaRPr lang="es-ES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C14929"/>
              </a:buClr>
              <a:buSzPts val="4100"/>
            </a:pPr>
            <a:r>
              <a:rPr lang="es-ES" dirty="0">
                <a:latin typeface="+mj-lt"/>
              </a:rPr>
              <a:t>Los cultivos tropicales enfocados en esta presentación fueron seleccionados con base en una encuesta realizada entre agricultores puertorriqueños</a:t>
            </a:r>
            <a:endParaRPr lang="en-US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194DD-7548-D645-A25D-54CA518B4F36}"/>
              </a:ext>
            </a:extLst>
          </p:cNvPr>
          <p:cNvSpPr txBox="1"/>
          <p:nvPr/>
        </p:nvSpPr>
        <p:spPr>
          <a:xfrm>
            <a:off x="6658707" y="1496848"/>
            <a:ext cx="4230687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s-ES" sz="4000" dirty="0">
                <a:latin typeface="+mj-lt"/>
              </a:rPr>
              <a:t>Agricultura tropical</a:t>
            </a:r>
            <a:endParaRPr lang="en-US" sz="4000" dirty="0">
              <a:latin typeface="+mj-lt"/>
            </a:endParaRPr>
          </a:p>
        </p:txBody>
      </p:sp>
      <p:pic>
        <p:nvPicPr>
          <p:cNvPr id="4" name="Picture 3" descr="Plants in terraces">
            <a:extLst>
              <a:ext uri="{FF2B5EF4-FFF2-40B4-BE49-F238E27FC236}">
                <a16:creationId xmlns:a16="http://schemas.microsoft.com/office/drawing/2014/main" id="{D0E428C2-048C-0A4B-B573-DAE6C203D3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44"/>
          <a:stretch/>
        </p:blipFill>
        <p:spPr>
          <a:xfrm>
            <a:off x="0" y="0"/>
            <a:ext cx="5998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6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1D15D3F-D8BB-B84E-A594-6D83D7E7109F}"/>
              </a:ext>
            </a:extLst>
          </p:cNvPr>
          <p:cNvGrpSpPr/>
          <p:nvPr/>
        </p:nvGrpSpPr>
        <p:grpSpPr>
          <a:xfrm>
            <a:off x="6070097" y="374756"/>
            <a:ext cx="5726245" cy="1034319"/>
            <a:chOff x="7330189" y="419727"/>
            <a:chExt cx="5726245" cy="10343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87B875-412F-0D46-B8C9-57EB8755A53D}"/>
                </a:ext>
              </a:extLst>
            </p:cNvPr>
            <p:cNvSpPr txBox="1"/>
            <p:nvPr/>
          </p:nvSpPr>
          <p:spPr>
            <a:xfrm>
              <a:off x="7639142" y="605649"/>
              <a:ext cx="4562851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7" name="Google Shape;89;p1">
              <a:extLst>
                <a:ext uri="{FF2B5EF4-FFF2-40B4-BE49-F238E27FC236}">
                  <a16:creationId xmlns:a16="http://schemas.microsoft.com/office/drawing/2014/main" id="{87C6D30E-22C6-C346-9B0C-5865E8585099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45684" y="419727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B2991C-345B-004B-ABDA-3C6961FD4146}"/>
                </a:ext>
              </a:extLst>
            </p:cNvPr>
            <p:cNvCxnSpPr>
              <a:cxnSpLocks/>
            </p:cNvCxnSpPr>
            <p:nvPr/>
          </p:nvCxnSpPr>
          <p:spPr>
            <a:xfrm>
              <a:off x="7330189" y="1454046"/>
              <a:ext cx="57262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DB2560-2E9B-4EF1-89B7-E17849049FA8}"/>
              </a:ext>
            </a:extLst>
          </p:cNvPr>
          <p:cNvSpPr txBox="1"/>
          <p:nvPr/>
        </p:nvSpPr>
        <p:spPr>
          <a:xfrm>
            <a:off x="5966180" y="2624254"/>
            <a:ext cx="6008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dirty="0">
                <a:latin typeface="+mj-lt"/>
              </a:rPr>
              <a:t>Como parte de un estudio realizado por Colón-Carrión &amp; </a:t>
            </a:r>
            <a:r>
              <a:rPr lang="es-ES" dirty="0" err="1">
                <a:latin typeface="+mj-lt"/>
              </a:rPr>
              <a:t>Macchiavelli-Giron</a:t>
            </a:r>
            <a:r>
              <a:rPr lang="es-ES" dirty="0">
                <a:latin typeface="+mj-lt"/>
              </a:rPr>
              <a:t>, se solicitó a 28 agricultores puertorriqueños información sobre sus prácticas agrícolas y los principales problemas que enfrentan, así como los principales cultivos producidos en sus fincas</a:t>
            </a:r>
            <a:endParaRPr lang="en-US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194DD-7548-D645-A25D-54CA518B4F36}"/>
              </a:ext>
            </a:extLst>
          </p:cNvPr>
          <p:cNvSpPr txBox="1"/>
          <p:nvPr/>
        </p:nvSpPr>
        <p:spPr>
          <a:xfrm>
            <a:off x="5660572" y="1605705"/>
            <a:ext cx="6531428" cy="580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s-ES" sz="2500" dirty="0">
                <a:latin typeface="+mj-lt"/>
              </a:rPr>
              <a:t>Principales Cultivos Producidos en Puerto Rico</a:t>
            </a:r>
            <a:endParaRPr lang="en-US" sz="2500" dirty="0">
              <a:latin typeface="+mj-lt"/>
            </a:endParaRPr>
          </a:p>
        </p:txBody>
      </p:sp>
      <p:pic>
        <p:nvPicPr>
          <p:cNvPr id="9" name="Google Shape;173;p7">
            <a:extLst>
              <a:ext uri="{FF2B5EF4-FFF2-40B4-BE49-F238E27FC236}">
                <a16:creationId xmlns:a16="http://schemas.microsoft.com/office/drawing/2014/main" id="{BCC4309A-7550-1348-AA11-797D45391DC1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51" r="7229"/>
          <a:stretch/>
        </p:blipFill>
        <p:spPr>
          <a:xfrm>
            <a:off x="326571" y="1279898"/>
            <a:ext cx="5660571" cy="5360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76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1D15D3F-D8BB-B84E-A594-6D83D7E7109F}"/>
              </a:ext>
            </a:extLst>
          </p:cNvPr>
          <p:cNvGrpSpPr/>
          <p:nvPr/>
        </p:nvGrpSpPr>
        <p:grpSpPr>
          <a:xfrm>
            <a:off x="6070097" y="374756"/>
            <a:ext cx="5726245" cy="1034319"/>
            <a:chOff x="7330189" y="419727"/>
            <a:chExt cx="5726245" cy="10343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87B875-412F-0D46-B8C9-57EB8755A53D}"/>
                </a:ext>
              </a:extLst>
            </p:cNvPr>
            <p:cNvSpPr txBox="1"/>
            <p:nvPr/>
          </p:nvSpPr>
          <p:spPr>
            <a:xfrm>
              <a:off x="7639142" y="605649"/>
              <a:ext cx="4562851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7" name="Google Shape;89;p1">
              <a:extLst>
                <a:ext uri="{FF2B5EF4-FFF2-40B4-BE49-F238E27FC236}">
                  <a16:creationId xmlns:a16="http://schemas.microsoft.com/office/drawing/2014/main" id="{87C6D30E-22C6-C346-9B0C-5865E8585099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45684" y="419727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B2991C-345B-004B-ABDA-3C6961FD4146}"/>
                </a:ext>
              </a:extLst>
            </p:cNvPr>
            <p:cNvCxnSpPr>
              <a:cxnSpLocks/>
            </p:cNvCxnSpPr>
            <p:nvPr/>
          </p:nvCxnSpPr>
          <p:spPr>
            <a:xfrm>
              <a:off x="7330189" y="1454046"/>
              <a:ext cx="57262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DB2560-2E9B-4EF1-89B7-E17849049FA8}"/>
              </a:ext>
            </a:extLst>
          </p:cNvPr>
          <p:cNvSpPr txBox="1"/>
          <p:nvPr/>
        </p:nvSpPr>
        <p:spPr>
          <a:xfrm>
            <a:off x="5966180" y="2624254"/>
            <a:ext cx="6008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dirty="0">
                <a:latin typeface="+mj-lt"/>
              </a:rPr>
              <a:t>Datos: Colón-Carrión &amp; Maquiavelo-Girón </a:t>
            </a:r>
          </a:p>
          <a:p>
            <a:pPr lvl="0"/>
            <a:endParaRPr lang="es-ES" dirty="0">
              <a:latin typeface="+mj-lt"/>
            </a:endParaRPr>
          </a:p>
          <a:p>
            <a:pPr lvl="0"/>
            <a:r>
              <a:rPr lang="es-ES" dirty="0">
                <a:latin typeface="+mj-lt"/>
              </a:rPr>
              <a:t>Esta tabla representa los principales cultivos producidos por los agricultores encuestados en Puerto Rico. Estos datos se usaron para seleccionar cultivos principales y enfermedades asociadas para enfocarse en el desarrollo del plan de lección, y esta presentación</a:t>
            </a:r>
            <a:endParaRPr lang="en-US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C2216-4203-4F4D-8C41-93C49DE8738B}"/>
              </a:ext>
            </a:extLst>
          </p:cNvPr>
          <p:cNvSpPr txBox="1"/>
          <p:nvPr/>
        </p:nvSpPr>
        <p:spPr>
          <a:xfrm>
            <a:off x="5766080" y="1687767"/>
            <a:ext cx="6531428" cy="580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s-ES" sz="2500" dirty="0">
                <a:latin typeface="+mj-lt"/>
              </a:rPr>
              <a:t>Principales Cultivos Producidos en Puerto Rico</a:t>
            </a:r>
            <a:endParaRPr lang="en-US" sz="2500" dirty="0">
              <a:latin typeface="+mj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8659D54-78F0-5C41-84E3-708F3BF85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792732"/>
              </p:ext>
            </p:extLst>
          </p:nvPr>
        </p:nvGraphicFramePr>
        <p:xfrm>
          <a:off x="395658" y="1018540"/>
          <a:ext cx="5233246" cy="4812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5244">
                  <a:extLst>
                    <a:ext uri="{9D8B030D-6E8A-4147-A177-3AD203B41FA5}">
                      <a16:colId xmlns:a16="http://schemas.microsoft.com/office/drawing/2014/main" val="565810529"/>
                    </a:ext>
                  </a:extLst>
                </a:gridCol>
                <a:gridCol w="2678002">
                  <a:extLst>
                    <a:ext uri="{9D8B030D-6E8A-4147-A177-3AD203B41FA5}">
                      <a16:colId xmlns:a16="http://schemas.microsoft.com/office/drawing/2014/main" val="2508372706"/>
                    </a:ext>
                  </a:extLst>
                </a:gridCol>
              </a:tblGrid>
              <a:tr h="370172">
                <a:tc>
                  <a:txBody>
                    <a:bodyPr/>
                    <a:lstStyle/>
                    <a:p>
                      <a:r>
                        <a:rPr lang="es-ES_tradnl" noProof="0"/>
                        <a:t>Cultivo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Frecuencia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91425"/>
                  </a:ext>
                </a:extLst>
              </a:tr>
              <a:tr h="370172">
                <a:tc>
                  <a:txBody>
                    <a:bodyPr/>
                    <a:lstStyle/>
                    <a:p>
                      <a:r>
                        <a:rPr lang="es-ES_tradnl" noProof="0"/>
                        <a:t>Batata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909880"/>
                  </a:ext>
                </a:extLst>
              </a:tr>
              <a:tr h="370172">
                <a:tc>
                  <a:txBody>
                    <a:bodyPr/>
                    <a:lstStyle/>
                    <a:p>
                      <a:r>
                        <a:rPr lang="es-ES_tradnl" noProof="0"/>
                        <a:t>Yuca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93356"/>
                  </a:ext>
                </a:extLst>
              </a:tr>
              <a:tr h="370172">
                <a:tc>
                  <a:txBody>
                    <a:bodyPr/>
                    <a:lstStyle/>
                    <a:p>
                      <a:r>
                        <a:rPr lang="es-ES_tradnl" noProof="0"/>
                        <a:t>Lechuga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700127"/>
                  </a:ext>
                </a:extLst>
              </a:tr>
              <a:tr h="370172">
                <a:tc>
                  <a:txBody>
                    <a:bodyPr/>
                    <a:lstStyle/>
                    <a:p>
                      <a:r>
                        <a:rPr lang="es-ES_tradnl" noProof="0"/>
                        <a:t>Ñame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27437"/>
                  </a:ext>
                </a:extLst>
              </a:tr>
              <a:tr h="370172">
                <a:tc>
                  <a:txBody>
                    <a:bodyPr/>
                    <a:lstStyle/>
                    <a:p>
                      <a:r>
                        <a:rPr lang="es-ES_tradnl" noProof="0"/>
                        <a:t>Col 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164826"/>
                  </a:ext>
                </a:extLst>
              </a:tr>
              <a:tr h="370172">
                <a:tc>
                  <a:txBody>
                    <a:bodyPr/>
                    <a:lstStyle/>
                    <a:p>
                      <a:r>
                        <a:rPr lang="es-ES_tradnl" noProof="0"/>
                        <a:t>Yautia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687809"/>
                  </a:ext>
                </a:extLst>
              </a:tr>
              <a:tr h="370172">
                <a:tc>
                  <a:txBody>
                    <a:bodyPr/>
                    <a:lstStyle/>
                    <a:p>
                      <a:r>
                        <a:rPr lang="es-ES_tradnl" noProof="0"/>
                        <a:t>Zanahoria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463990"/>
                  </a:ext>
                </a:extLst>
              </a:tr>
              <a:tr h="370172">
                <a:tc>
                  <a:txBody>
                    <a:bodyPr/>
                    <a:lstStyle/>
                    <a:p>
                      <a:r>
                        <a:rPr lang="es-ES_tradnl" noProof="0"/>
                        <a:t>Celeri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460974"/>
                  </a:ext>
                </a:extLst>
              </a:tr>
              <a:tr h="370172">
                <a:tc>
                  <a:txBody>
                    <a:bodyPr/>
                    <a:lstStyle/>
                    <a:p>
                      <a:r>
                        <a:rPr lang="es-ES_tradnl" noProof="0"/>
                        <a:t>Okra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021945"/>
                  </a:ext>
                </a:extLst>
              </a:tr>
              <a:tr h="370172">
                <a:tc>
                  <a:txBody>
                    <a:bodyPr/>
                    <a:lstStyle/>
                    <a:p>
                      <a:r>
                        <a:rPr lang="es-ES_tradnl" noProof="0"/>
                        <a:t>Cebolla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31078"/>
                  </a:ext>
                </a:extLst>
              </a:tr>
              <a:tr h="370172">
                <a:tc>
                  <a:txBody>
                    <a:bodyPr/>
                    <a:lstStyle/>
                    <a:p>
                      <a:r>
                        <a:rPr lang="es-ES_tradnl" noProof="0"/>
                        <a:t>Malanga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915293"/>
                  </a:ext>
                </a:extLst>
              </a:tr>
              <a:tr h="370172">
                <a:tc>
                  <a:txBody>
                    <a:bodyPr/>
                    <a:lstStyle/>
                    <a:p>
                      <a:r>
                        <a:rPr lang="es-ES_tradnl" noProof="0"/>
                        <a:t>Espniaca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05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96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1D15D3F-D8BB-B84E-A594-6D83D7E7109F}"/>
              </a:ext>
            </a:extLst>
          </p:cNvPr>
          <p:cNvGrpSpPr/>
          <p:nvPr/>
        </p:nvGrpSpPr>
        <p:grpSpPr>
          <a:xfrm>
            <a:off x="6070097" y="374756"/>
            <a:ext cx="5726245" cy="1034319"/>
            <a:chOff x="7330189" y="419727"/>
            <a:chExt cx="5726245" cy="10343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87B875-412F-0D46-B8C9-57EB8755A53D}"/>
                </a:ext>
              </a:extLst>
            </p:cNvPr>
            <p:cNvSpPr txBox="1"/>
            <p:nvPr/>
          </p:nvSpPr>
          <p:spPr>
            <a:xfrm>
              <a:off x="7639142" y="605649"/>
              <a:ext cx="4562851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7" name="Google Shape;89;p1">
              <a:extLst>
                <a:ext uri="{FF2B5EF4-FFF2-40B4-BE49-F238E27FC236}">
                  <a16:creationId xmlns:a16="http://schemas.microsoft.com/office/drawing/2014/main" id="{87C6D30E-22C6-C346-9B0C-5865E8585099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45684" y="419727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B2991C-345B-004B-ABDA-3C6961FD4146}"/>
                </a:ext>
              </a:extLst>
            </p:cNvPr>
            <p:cNvCxnSpPr>
              <a:cxnSpLocks/>
            </p:cNvCxnSpPr>
            <p:nvPr/>
          </p:nvCxnSpPr>
          <p:spPr>
            <a:xfrm>
              <a:off x="7330189" y="1454046"/>
              <a:ext cx="57262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6B75D4-AD2B-2B4D-ADDB-3A463C8F546E}"/>
              </a:ext>
            </a:extLst>
          </p:cNvPr>
          <p:cNvSpPr txBox="1"/>
          <p:nvPr/>
        </p:nvSpPr>
        <p:spPr>
          <a:xfrm>
            <a:off x="5660572" y="1699490"/>
            <a:ext cx="6531428" cy="580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s-ES" sz="2500" dirty="0">
                <a:latin typeface="+mj-lt"/>
              </a:rPr>
              <a:t>Principales Cultivos Producidos en Puerto Rico</a:t>
            </a:r>
            <a:endParaRPr lang="en-US" sz="25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64C988-FEE0-3C49-91E4-8BB4068DE6B6}"/>
              </a:ext>
            </a:extLst>
          </p:cNvPr>
          <p:cNvSpPr txBox="1"/>
          <p:nvPr/>
        </p:nvSpPr>
        <p:spPr>
          <a:xfrm>
            <a:off x="5966180" y="2624254"/>
            <a:ext cx="6008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dirty="0">
                <a:latin typeface="+mj-lt"/>
              </a:rPr>
              <a:t>Datos: Colón-Carrión &amp; Maquiavelo-Girón </a:t>
            </a:r>
          </a:p>
          <a:p>
            <a:pPr lvl="0"/>
            <a:endParaRPr lang="es-ES" dirty="0">
              <a:latin typeface="+mj-lt"/>
            </a:endParaRPr>
          </a:p>
          <a:p>
            <a:pPr lvl="0"/>
            <a:r>
              <a:rPr lang="es-ES" dirty="0">
                <a:latin typeface="+mj-lt"/>
              </a:rPr>
              <a:t>Esta tabla representa los principales cultivos producidos por los agricultores encuestados en Puerto Rico. Estos datos se usaron para seleccionar cultivos principales y enfermedades asociadas para enfocarse en el desarrollo del plan de lección, y esta presentación</a:t>
            </a:r>
            <a:endParaRPr lang="en-US" dirty="0">
              <a:latin typeface="+mj-lt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50FE56A-D6E1-E548-8FCB-6BF472521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86779"/>
              </p:ext>
            </p:extLst>
          </p:nvPr>
        </p:nvGraphicFramePr>
        <p:xfrm>
          <a:off x="692573" y="243840"/>
          <a:ext cx="4562852" cy="637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1426">
                  <a:extLst>
                    <a:ext uri="{9D8B030D-6E8A-4147-A177-3AD203B41FA5}">
                      <a16:colId xmlns:a16="http://schemas.microsoft.com/office/drawing/2014/main" val="849944719"/>
                    </a:ext>
                  </a:extLst>
                </a:gridCol>
                <a:gridCol w="2281426">
                  <a:extLst>
                    <a:ext uri="{9D8B030D-6E8A-4147-A177-3AD203B41FA5}">
                      <a16:colId xmlns:a16="http://schemas.microsoft.com/office/drawing/2014/main" val="4190600205"/>
                    </a:ext>
                  </a:extLst>
                </a:gridCol>
              </a:tblGrid>
              <a:tr h="317334">
                <a:tc>
                  <a:txBody>
                    <a:bodyPr/>
                    <a:lstStyle/>
                    <a:p>
                      <a:r>
                        <a:rPr lang="es-ES_tradnl" sz="1600" noProof="0"/>
                        <a:t>Cultivo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noProof="0" dirty="0"/>
                        <a:t>Frecuencia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501705"/>
                  </a:ext>
                </a:extLst>
              </a:tr>
              <a:tr h="317334">
                <a:tc>
                  <a:txBody>
                    <a:bodyPr/>
                    <a:lstStyle/>
                    <a:p>
                      <a:r>
                        <a:rPr lang="es-ES_tradnl" sz="1600" noProof="0"/>
                        <a:t>Platanos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41448"/>
                  </a:ext>
                </a:extLst>
              </a:tr>
              <a:tr h="317334">
                <a:tc>
                  <a:txBody>
                    <a:bodyPr/>
                    <a:lstStyle/>
                    <a:p>
                      <a:r>
                        <a:rPr lang="es-ES_tradnl" sz="1600" noProof="0"/>
                        <a:t>Pimientos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68190"/>
                  </a:ext>
                </a:extLst>
              </a:tr>
              <a:tr h="317334">
                <a:tc>
                  <a:txBody>
                    <a:bodyPr/>
                    <a:lstStyle/>
                    <a:p>
                      <a:r>
                        <a:rPr lang="es-ES_tradnl" sz="1600" noProof="0"/>
                        <a:t>Pimiento dulce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696129"/>
                  </a:ext>
                </a:extLst>
              </a:tr>
              <a:tr h="317334">
                <a:tc>
                  <a:txBody>
                    <a:bodyPr/>
                    <a:lstStyle/>
                    <a:p>
                      <a:r>
                        <a:rPr lang="es-ES_tradnl" sz="1600" noProof="0"/>
                        <a:t>Guineo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127791"/>
                  </a:ext>
                </a:extLst>
              </a:tr>
              <a:tr h="317334">
                <a:tc>
                  <a:txBody>
                    <a:bodyPr/>
                    <a:lstStyle/>
                    <a:p>
                      <a:r>
                        <a:rPr lang="es-ES_tradnl" sz="1600" noProof="0"/>
                        <a:t>Berenjena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774140"/>
                  </a:ext>
                </a:extLst>
              </a:tr>
              <a:tr h="317334">
                <a:tc>
                  <a:txBody>
                    <a:bodyPr/>
                    <a:lstStyle/>
                    <a:p>
                      <a:r>
                        <a:rPr lang="es-ES_tradnl" sz="1600" noProof="0"/>
                        <a:t>Papaya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486935"/>
                  </a:ext>
                </a:extLst>
              </a:tr>
              <a:tr h="317334">
                <a:tc>
                  <a:txBody>
                    <a:bodyPr/>
                    <a:lstStyle/>
                    <a:p>
                      <a:r>
                        <a:rPr lang="es-ES_tradnl" sz="1600" noProof="0"/>
                        <a:t>Parcha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00702"/>
                  </a:ext>
                </a:extLst>
              </a:tr>
              <a:tr h="317334">
                <a:tc>
                  <a:txBody>
                    <a:bodyPr/>
                    <a:lstStyle/>
                    <a:p>
                      <a:r>
                        <a:rPr lang="es-ES_tradnl" sz="1600" noProof="0"/>
                        <a:t>Calabaza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71229"/>
                  </a:ext>
                </a:extLst>
              </a:tr>
              <a:tr h="317334">
                <a:tc>
                  <a:txBody>
                    <a:bodyPr/>
                    <a:lstStyle/>
                    <a:p>
                      <a:r>
                        <a:rPr lang="es-ES_tradnl" sz="1600" noProof="0"/>
                        <a:t>Aguacate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86370"/>
                  </a:ext>
                </a:extLst>
              </a:tr>
              <a:tr h="317334">
                <a:tc>
                  <a:txBody>
                    <a:bodyPr/>
                    <a:lstStyle/>
                    <a:p>
                      <a:r>
                        <a:rPr lang="es-ES_tradnl" sz="1600" noProof="0"/>
                        <a:t>Melon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84574"/>
                  </a:ext>
                </a:extLst>
              </a:tr>
              <a:tr h="317334">
                <a:tc>
                  <a:txBody>
                    <a:bodyPr/>
                    <a:lstStyle/>
                    <a:p>
                      <a:r>
                        <a:rPr lang="es-ES_tradnl" sz="1600" noProof="0"/>
                        <a:t>Pana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15476"/>
                  </a:ext>
                </a:extLst>
              </a:tr>
              <a:tr h="317334">
                <a:tc>
                  <a:txBody>
                    <a:bodyPr/>
                    <a:lstStyle/>
                    <a:p>
                      <a:r>
                        <a:rPr lang="es-ES_tradnl" sz="1600" noProof="0"/>
                        <a:t>Guayava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0497"/>
                  </a:ext>
                </a:extLst>
              </a:tr>
              <a:tr h="317334">
                <a:tc>
                  <a:txBody>
                    <a:bodyPr/>
                    <a:lstStyle/>
                    <a:p>
                      <a:r>
                        <a:rPr lang="es-ES_tradnl" sz="1600" noProof="0"/>
                        <a:t>Limon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659747"/>
                  </a:ext>
                </a:extLst>
              </a:tr>
              <a:tr h="317334">
                <a:tc>
                  <a:txBody>
                    <a:bodyPr/>
                    <a:lstStyle/>
                    <a:p>
                      <a:r>
                        <a:rPr lang="es-ES_tradnl" sz="1600" noProof="0"/>
                        <a:t>Piña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32432"/>
                  </a:ext>
                </a:extLst>
              </a:tr>
              <a:tr h="317334">
                <a:tc>
                  <a:txBody>
                    <a:bodyPr/>
                    <a:lstStyle/>
                    <a:p>
                      <a:r>
                        <a:rPr lang="es-ES_tradnl" sz="1600" noProof="0"/>
                        <a:t>Pitahaya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91624"/>
                  </a:ext>
                </a:extLst>
              </a:tr>
              <a:tr h="317334">
                <a:tc>
                  <a:txBody>
                    <a:bodyPr/>
                    <a:lstStyle/>
                    <a:p>
                      <a:r>
                        <a:rPr lang="es-ES_tradnl" sz="1600" noProof="0"/>
                        <a:t>Guanábana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85386"/>
                  </a:ext>
                </a:extLst>
              </a:tr>
              <a:tr h="317334">
                <a:tc>
                  <a:txBody>
                    <a:bodyPr/>
                    <a:lstStyle/>
                    <a:p>
                      <a:r>
                        <a:rPr lang="es-ES_tradnl" sz="1600" noProof="0"/>
                        <a:t>Fresa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372318"/>
                  </a:ext>
                </a:extLst>
              </a:tr>
              <a:tr h="317334">
                <a:tc>
                  <a:txBody>
                    <a:bodyPr/>
                    <a:lstStyle/>
                    <a:p>
                      <a:r>
                        <a:rPr lang="es-ES_tradnl" sz="1600" noProof="0" dirty="0"/>
                        <a:t>Tomate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744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5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ountain scenery with tea fields">
            <a:extLst>
              <a:ext uri="{FF2B5EF4-FFF2-40B4-BE49-F238E27FC236}">
                <a16:creationId xmlns:a16="http://schemas.microsoft.com/office/drawing/2014/main" id="{609E9401-F47E-0844-9308-FE42C7CB63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057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E3A254-1806-4B45-8A22-070E2EB74BBF}"/>
              </a:ext>
            </a:extLst>
          </p:cNvPr>
          <p:cNvSpPr txBox="1"/>
          <p:nvPr/>
        </p:nvSpPr>
        <p:spPr>
          <a:xfrm>
            <a:off x="499276" y="5137078"/>
            <a:ext cx="9591870" cy="914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4800" dirty="0" err="1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Vegetales</a:t>
            </a:r>
            <a:endParaRPr lang="en-US" sz="4800" dirty="0"/>
          </a:p>
        </p:txBody>
      </p:sp>
      <p:sp>
        <p:nvSpPr>
          <p:cNvPr id="10" name="Google Shape;88;p1">
            <a:extLst>
              <a:ext uri="{FF2B5EF4-FFF2-40B4-BE49-F238E27FC236}">
                <a16:creationId xmlns:a16="http://schemas.microsoft.com/office/drawing/2014/main" id="{996CC7DB-362F-8942-8FBA-182762742F6D}"/>
              </a:ext>
            </a:extLst>
          </p:cNvPr>
          <p:cNvSpPr txBox="1"/>
          <p:nvPr/>
        </p:nvSpPr>
        <p:spPr>
          <a:xfrm>
            <a:off x="650067" y="6092512"/>
            <a:ext cx="87162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Taller 1</a:t>
            </a:r>
            <a:endParaRPr sz="2800" b="0" i="0" u="none" strike="noStrike" cap="none" dirty="0">
              <a:solidFill>
                <a:srgbClr val="191919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pic>
        <p:nvPicPr>
          <p:cNvPr id="11" name="Google Shape;89;p1">
            <a:extLst>
              <a:ext uri="{FF2B5EF4-FFF2-40B4-BE49-F238E27FC236}">
                <a16:creationId xmlns:a16="http://schemas.microsoft.com/office/drawing/2014/main" id="{FBB977FD-B79E-554C-8221-AD583DB9F6AE}"/>
              </a:ext>
            </a:extLst>
          </p:cNvPr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3756" y="5155700"/>
            <a:ext cx="2095422" cy="1503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344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2130</Words>
  <Application>Microsoft Macintosh PowerPoint</Application>
  <PresentationFormat>Widescreen</PresentationFormat>
  <Paragraphs>364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Colon-Carrion, Nicole - (ncoloncarrion)</dc:creator>
  <cp:lastModifiedBy>Colon-Carrion, Nicole - (ncoloncarrion)</cp:lastModifiedBy>
  <cp:revision>39</cp:revision>
  <dcterms:created xsi:type="dcterms:W3CDTF">2022-01-16T16:03:08Z</dcterms:created>
  <dcterms:modified xsi:type="dcterms:W3CDTF">2022-09-12T00:31:55Z</dcterms:modified>
</cp:coreProperties>
</file>