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57" r:id="rId4"/>
    <p:sldId id="357" r:id="rId5"/>
    <p:sldId id="358" r:id="rId6"/>
    <p:sldId id="340" r:id="rId7"/>
    <p:sldId id="279" r:id="rId8"/>
    <p:sldId id="341" r:id="rId9"/>
    <p:sldId id="360" r:id="rId10"/>
    <p:sldId id="342" r:id="rId11"/>
    <p:sldId id="343" r:id="rId12"/>
    <p:sldId id="344" r:id="rId13"/>
    <p:sldId id="345" r:id="rId14"/>
    <p:sldId id="361" r:id="rId15"/>
    <p:sldId id="347" r:id="rId16"/>
    <p:sldId id="348" r:id="rId17"/>
    <p:sldId id="349" r:id="rId18"/>
    <p:sldId id="350" r:id="rId19"/>
    <p:sldId id="352" r:id="rId20"/>
    <p:sldId id="353" r:id="rId21"/>
    <p:sldId id="354" r:id="rId22"/>
    <p:sldId id="355" r:id="rId23"/>
    <p:sldId id="356" r:id="rId24"/>
    <p:sldId id="339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29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5DF0-DD62-6E40-8CB7-410903CF5F3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1348D-2B49-0E49-9E81-9FBE2A1D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5237-CF0C-7647-91B4-C5CA4BB0A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5D93-BDDF-1B4C-B097-DA32F06B5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089D-610C-9C4A-B2D5-DBDA6D26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DD86-C7BE-7847-8F75-F59FB705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938C-0652-5B4A-A6E3-BB30C83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15D2-7C00-2F4D-81DF-1373D23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44AF6-9908-FB43-BC94-0F9368C6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6E18B-79E1-8D4C-BAA3-20A7F97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451B3-0956-F744-A6AB-FA25CC1E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F25F-CF26-8D41-895D-B252578A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1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D2C64-234E-FF4A-B07E-A0F58D12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DB83-C373-DF42-BD19-7F103043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138C-07EE-D742-B21C-CB905450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8D518-DECE-4845-8655-ED5A5124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50D29-607F-DA42-B387-C5CC58D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E8F6C87-6185-4DC9-BC9D-D65FF562D8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43400"/>
            <a:ext cx="2514599" cy="2514600"/>
          </a:xfrm>
          <a:custGeom>
            <a:avLst/>
            <a:gdLst>
              <a:gd name="connsiteX0" fmla="*/ 0 w 2514599"/>
              <a:gd name="connsiteY0" fmla="*/ 0 h 2514600"/>
              <a:gd name="connsiteX1" fmla="*/ 2514599 w 2514599"/>
              <a:gd name="connsiteY1" fmla="*/ 0 h 2514600"/>
              <a:gd name="connsiteX2" fmla="*/ 2514599 w 2514599"/>
              <a:gd name="connsiteY2" fmla="*/ 2514600 h 2514600"/>
              <a:gd name="connsiteX3" fmla="*/ 0 w 2514599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600">
                <a:moveTo>
                  <a:pt x="0" y="0"/>
                </a:moveTo>
                <a:lnTo>
                  <a:pt x="2514599" y="0"/>
                </a:lnTo>
                <a:lnTo>
                  <a:pt x="2514599" y="2514600"/>
                </a:lnTo>
                <a:lnTo>
                  <a:pt x="0" y="2514600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8015DFE-ACEB-4380-8037-5E68C5E829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56822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7C4EC4-29DC-4F9B-86B1-71CB658380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3644" y="4343401"/>
            <a:ext cx="2514599" cy="2514599"/>
          </a:xfrm>
          <a:custGeom>
            <a:avLst/>
            <a:gdLst>
              <a:gd name="connsiteX0" fmla="*/ 0 w 2514599"/>
              <a:gd name="connsiteY0" fmla="*/ 0 h 2514599"/>
              <a:gd name="connsiteX1" fmla="*/ 2514599 w 2514599"/>
              <a:gd name="connsiteY1" fmla="*/ 0 h 2514599"/>
              <a:gd name="connsiteX2" fmla="*/ 2514599 w 2514599"/>
              <a:gd name="connsiteY2" fmla="*/ 2514599 h 2514599"/>
              <a:gd name="connsiteX3" fmla="*/ 0 w 2514599"/>
              <a:gd name="connsiteY3" fmla="*/ 2514599 h 25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4599" h="2514599">
                <a:moveTo>
                  <a:pt x="0" y="0"/>
                </a:moveTo>
                <a:lnTo>
                  <a:pt x="2514599" y="0"/>
                </a:lnTo>
                <a:lnTo>
                  <a:pt x="2514599" y="2514599"/>
                </a:lnTo>
                <a:lnTo>
                  <a:pt x="0" y="2514599"/>
                </a:lnTo>
                <a:close/>
              </a:path>
            </a:pathLst>
          </a:custGeom>
          <a:pattFill prst="divot">
            <a:fgClr>
              <a:schemeClr val="accent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632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A217-C296-D149-BF26-46593069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1B00-D461-4D4C-B18D-77345D8E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FF886-A5B0-AE40-8C66-3F1B8BD8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E507-3138-874D-8E79-E9861E1C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CA252-FCDD-6046-97AD-12D6073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1A-EA93-7445-A15F-C039E807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F46DC-2132-F04A-ADBC-1887FE3A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A309-F929-5147-B859-C2D7954C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6746-AB5A-C04C-985F-0A8FB722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0559-C922-E940-A579-E1790AF5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A4B7-E750-E845-8E9A-70998534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1E3B-2357-0342-8A21-04F096EA5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D2C7-053E-C442-9C4D-8BAB1249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66A3-E309-0844-951E-652297A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5C78-805A-464D-8876-B59542D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110AA-9EFC-E14C-886D-0DAD9527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42D2-5EA8-3542-91CC-ABD879FB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420B-9BF6-E148-9952-DEF64F57A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B7598-B99D-AF4F-A6C9-3FF8689E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0EC62-925F-624C-AEED-3FD4F9C71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77750-847F-DB44-B8E7-ECE86D54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9BCA2-0859-9A43-8813-75C82B3F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BEEE6-6015-1E4F-9822-2F70C439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EFC1D-38F1-3C45-B831-2C1652FB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05B-52AA-074F-B66E-DF91EDDD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B661A-3D71-F54B-968C-6EB83477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B654C-D274-5947-BC18-D7A8FF3A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787C-3CB1-EB42-A60E-9F2C30D3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F91B6-73ED-D042-B0EA-D39F416E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DF4C1-6B90-6843-96F9-F1B98C90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9AA3-CD88-E943-BECB-97611E76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28BE-6100-1742-A590-67BBC3B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A121-9488-1346-89A5-B2819BD7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9391-EC22-FD46-8C6D-6034E1AF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E4EE6-CECD-3544-BA6F-CA0D9FBA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C156-BF31-3247-92F2-5777A0F6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367EA-742F-C147-84FD-3552D9A4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4FE2-A76A-C44C-86AD-632382DA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E74A5-B558-7D45-B11D-9A4C33035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D0EA-8F4D-9947-8656-5EBA6E74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4D3A-6B3F-D845-A139-C7EFAB8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8FBE5-212E-504E-9F63-01E90872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2AB5-E38C-814F-9FF1-A4C95B3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584A6-6B5A-C649-98E6-7B71B0B9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3BB83-F185-2646-827A-61B73861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18F9-D56C-9F43-81CC-AA8B47755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FE1B4-1992-2943-B671-91002F453D34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AD01-D889-C044-B0FA-33C894E4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EA58-762A-B440-9CD7-559B40BE4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7261-7247-D245-B213-F4A516853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ikipedia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ountain scenery with tea fields">
            <a:extLst>
              <a:ext uri="{FF2B5EF4-FFF2-40B4-BE49-F238E27FC236}">
                <a16:creationId xmlns:a16="http://schemas.microsoft.com/office/drawing/2014/main" id="{609E9401-F47E-0844-9308-FE42C7CB63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057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E3A254-1806-4B45-8A22-070E2EB74BBF}"/>
              </a:ext>
            </a:extLst>
          </p:cNvPr>
          <p:cNvSpPr txBox="1"/>
          <p:nvPr/>
        </p:nvSpPr>
        <p:spPr>
          <a:xfrm>
            <a:off x="566296" y="5119826"/>
            <a:ext cx="9591870" cy="914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4800" dirty="0" err="1">
                <a:solidFill>
                  <a:srgbClr val="191919"/>
                </a:solidFill>
                <a:ea typeface="Arial"/>
                <a:cs typeface="Arial"/>
                <a:sym typeface="Arial"/>
              </a:rPr>
              <a:t>Prácticas</a:t>
            </a:r>
            <a:r>
              <a:rPr lang="en-US" sz="4800" dirty="0">
                <a:solidFill>
                  <a:srgbClr val="191919"/>
                </a:solidFill>
                <a:ea typeface="Arial"/>
                <a:cs typeface="Arial"/>
                <a:sym typeface="Arial"/>
              </a:rPr>
              <a:t> de control</a:t>
            </a:r>
            <a:endParaRPr lang="en-US" sz="4800" dirty="0"/>
          </a:p>
        </p:txBody>
      </p:sp>
      <p:sp>
        <p:nvSpPr>
          <p:cNvPr id="10" name="Google Shape;88;p1">
            <a:extLst>
              <a:ext uri="{FF2B5EF4-FFF2-40B4-BE49-F238E27FC236}">
                <a16:creationId xmlns:a16="http://schemas.microsoft.com/office/drawing/2014/main" id="{996CC7DB-362F-8942-8FBA-182762742F6D}"/>
              </a:ext>
            </a:extLst>
          </p:cNvPr>
          <p:cNvSpPr txBox="1"/>
          <p:nvPr/>
        </p:nvSpPr>
        <p:spPr>
          <a:xfrm>
            <a:off x="719079" y="6058007"/>
            <a:ext cx="87162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Created by: 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Nicole Colón-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Carrión</a:t>
            </a:r>
            <a:endParaRPr lang="en-US" dirty="0">
              <a:solidFill>
                <a:srgbClr val="191919"/>
              </a:solidFill>
              <a:latin typeface="+mj-l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Revised by: 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Sof</a:t>
            </a:r>
            <a:r>
              <a:rPr lang="en-US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í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a </a:t>
            </a:r>
            <a:r>
              <a:rPr lang="en-US" b="0" i="0" u="none" strike="noStrike" cap="none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Macchiavelli</a:t>
            </a:r>
            <a:r>
              <a:rPr lang="en-US" dirty="0" err="1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-Girón</a:t>
            </a:r>
            <a:r>
              <a:rPr lang="en-US" b="0" i="0" u="none" strike="noStrike" cap="none" dirty="0">
                <a:solidFill>
                  <a:srgbClr val="191919"/>
                </a:solidFill>
                <a:latin typeface="+mj-lt"/>
                <a:ea typeface="Open Sans Light"/>
                <a:cs typeface="Open Sans Light"/>
                <a:sym typeface="Open Sans Light"/>
              </a:rPr>
              <a:t> </a:t>
            </a:r>
            <a:endParaRPr b="0" i="0" u="none" strike="noStrike" cap="none" dirty="0">
              <a:solidFill>
                <a:srgbClr val="191919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pic>
        <p:nvPicPr>
          <p:cNvPr id="11" name="Google Shape;89;p1">
            <a:extLst>
              <a:ext uri="{FF2B5EF4-FFF2-40B4-BE49-F238E27FC236}">
                <a16:creationId xmlns:a16="http://schemas.microsoft.com/office/drawing/2014/main" id="{FBB977FD-B79E-554C-8221-AD583DB9F6AE}"/>
              </a:ext>
            </a:extLst>
          </p:cNvPr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755" y="5155700"/>
            <a:ext cx="2326751" cy="1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928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661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El control regulatorio son prácticas que excluyen un patógeno de un huésped o un área geográfica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Evita la importación o propagación de patógenos en áreas ausentes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sz="2000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000" dirty="0">
                <a:latin typeface="+mj-lt"/>
              </a:rPr>
              <a:t>La logística detrás de esta práctica se basa en el triángulo de la enfermedad (sin patógeno = sin enfermedad)</a:t>
            </a:r>
            <a:endParaRPr lang="id-ID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23125"/>
            <a:chOff x="7015396" y="359765"/>
            <a:chExt cx="5176604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84583"/>
              <a:chOff x="6786260" y="774348"/>
              <a:chExt cx="4572000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71672" y="1584846"/>
                <a:ext cx="4326625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4000" dirty="0">
                    <a:latin typeface="+mj-lt"/>
                  </a:rPr>
                  <a:t>Control Regulatorio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294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9416" lvl="1">
              <a:lnSpc>
                <a:spcPct val="130000"/>
              </a:lnSpc>
              <a:buClr>
                <a:srgbClr val="191919"/>
              </a:buClr>
              <a:buSzPts val="37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Ley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cuarentena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vegetal de 1912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99416" lvl="1">
              <a:lnSpc>
                <a:spcPct val="130000"/>
              </a:lnSpc>
              <a:buClr>
                <a:srgbClr val="191919"/>
              </a:buClr>
              <a:buSzPts val="37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Restringe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la entrada o el paso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productos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vegetales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u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otro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material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agrícola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a los EE. UU.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Desde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países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extranjeros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99416" lvl="1">
              <a:lnSpc>
                <a:spcPct val="130000"/>
              </a:lnSpc>
              <a:buClr>
                <a:srgbClr val="191919"/>
              </a:buClr>
              <a:buSzPts val="37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El material vegetal se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cultiva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y se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prueba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para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garantizar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libres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enfermedades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94549"/>
            <a:chOff x="7015396" y="359765"/>
            <a:chExt cx="5176604" cy="18945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16621" y="598307"/>
              <a:ext cx="4729277" cy="1656007"/>
              <a:chOff x="6748939" y="774348"/>
              <a:chExt cx="4729277" cy="165600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48939" y="1752797"/>
                <a:ext cx="4729277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Cuarentena</a:t>
                </a: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 e </a:t>
                </a:r>
                <a:r>
                  <a:rPr lang="en-US" sz="32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Inspección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304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7826" lvl="1">
              <a:lnSpc>
                <a:spcPct val="130000"/>
              </a:lnSpc>
              <a:buClr>
                <a:srgbClr val="191919"/>
              </a:buClr>
              <a:buSzPts val="35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Inspecciones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voluntarias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u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obligatorias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para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garantizar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libres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enfermedades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77826" lvl="1">
              <a:lnSpc>
                <a:spcPct val="130000"/>
              </a:lnSpc>
              <a:buClr>
                <a:srgbClr val="191919"/>
              </a:buClr>
              <a:buSzPts val="35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El productor o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vendedor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envía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el material a la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agencia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reguladora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estatal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77826" lvl="1">
              <a:lnSpc>
                <a:spcPct val="130000"/>
              </a:lnSpc>
              <a:buClr>
                <a:srgbClr val="191919"/>
              </a:buClr>
              <a:buSzPts val="35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El material se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somete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a una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serie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pruebas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y,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si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no se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detecta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ningún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, se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proporciona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certificado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94549"/>
            <a:chOff x="7015396" y="359765"/>
            <a:chExt cx="5176604" cy="189454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16621" y="598307"/>
              <a:ext cx="4729277" cy="1656007"/>
              <a:chOff x="6748939" y="774348"/>
              <a:chExt cx="4729277" cy="165600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48939" y="1752797"/>
                <a:ext cx="4729277" cy="677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2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Certificación</a:t>
                </a:r>
                <a:r>
                  <a:rPr lang="en-US" sz="32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 de </a:t>
                </a:r>
                <a:r>
                  <a:rPr lang="en-US" sz="32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Cultivos</a:t>
                </a:r>
                <a:endParaRPr lang="en-US" sz="32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Scientist examining plants in laboratory">
            <a:extLst>
              <a:ext uri="{FF2B5EF4-FFF2-40B4-BE49-F238E27FC236}">
                <a16:creationId xmlns:a16="http://schemas.microsoft.com/office/drawing/2014/main" id="{1B9BCB3C-2E0F-6249-B5B7-D60D280081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699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66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032" lvl="1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 </a:t>
            </a:r>
            <a:r>
              <a:rPr lang="en-US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control cultural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son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prácticas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que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ayudan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a la planta 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evitar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contacto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con un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67032" lvl="1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Algunos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ellos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crean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condiciones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ambientales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desfavorables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para 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o los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vectores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67032" lvl="1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logística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detrás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esta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práctica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control se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basa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triángulo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enfermedad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23125"/>
            <a:chOff x="7015396" y="359765"/>
            <a:chExt cx="5176604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84583"/>
              <a:chOff x="6786260" y="774348"/>
              <a:chExt cx="4572000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84841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Cultural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Rice saplings">
            <a:extLst>
              <a:ext uri="{FF2B5EF4-FFF2-40B4-BE49-F238E27FC236}">
                <a16:creationId xmlns:a16="http://schemas.microsoft.com/office/drawing/2014/main" id="{BB3BC45C-DCC0-CE45-B702-2CF54DC724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681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032" lvl="1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Muchas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estas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prácticas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control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dependen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productor</a:t>
            </a: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67032" lvl="1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Algunos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ellos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incluyen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rotación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cultivos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Labranza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Seleccionar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fechas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y sitios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adecuados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para las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Mantener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distancia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entre los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campos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Material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cultivo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libre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enfermedades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Eliminación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infectadas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23125"/>
            <a:chOff x="7015396" y="359765"/>
            <a:chExt cx="5176604" cy="1923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84583"/>
              <a:chOff x="6786260" y="774348"/>
              <a:chExt cx="4572000" cy="168458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84841" y="1584846"/>
                <a:ext cx="4113456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Cultural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 descr="Rice saplings">
            <a:extLst>
              <a:ext uri="{FF2B5EF4-FFF2-40B4-BE49-F238E27FC236}">
                <a16:creationId xmlns:a16="http://schemas.microsoft.com/office/drawing/2014/main" id="{BB3BC45C-DCC0-CE45-B702-2CF54DC724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6811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7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277533"/>
            <a:ext cx="5642144" cy="366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732" lvl="1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 </a:t>
            </a:r>
            <a:r>
              <a:rPr lang="en-US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rotación</a:t>
            </a:r>
            <a:r>
              <a:rPr lang="en-US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cultivos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es un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proceso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cultivo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especies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que no son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susceptibles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al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a lo largo de una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secuencia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temporadas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crecimiento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79732" lvl="1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Beneficios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endParaRPr lang="en-US" dirty="0">
              <a:latin typeface="+mj-lt"/>
            </a:endParaRPr>
          </a:p>
          <a:p>
            <a:pPr marL="991451" lvl="2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Mejora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calidad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endParaRPr lang="en-US" dirty="0">
              <a:latin typeface="+mj-lt"/>
            </a:endParaRPr>
          </a:p>
          <a:p>
            <a:pPr marL="991451" lvl="2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Prevene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agotamiento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nutrientes</a:t>
            </a:r>
            <a:endParaRPr lang="en-US" dirty="0">
              <a:latin typeface="+mj-lt"/>
            </a:endParaRPr>
          </a:p>
          <a:p>
            <a:pPr marL="991451" lvl="2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Previene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acumulación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enfermedades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.</a:t>
            </a:r>
            <a:endParaRPr lang="en-US" dirty="0">
              <a:latin typeface="+mj-lt"/>
            </a:endParaRPr>
          </a:p>
          <a:p>
            <a:pPr marL="991451" lvl="2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Mejora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producción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784170"/>
            <a:chOff x="7015396" y="359765"/>
            <a:chExt cx="5176604" cy="17841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45628"/>
              <a:chOff x="6786260" y="774348"/>
              <a:chExt cx="4572000" cy="154562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79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8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Rotación</a:t>
                </a:r>
                <a:r>
                  <a:rPr lang="en-US" sz="38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 de </a:t>
                </a:r>
                <a:r>
                  <a:rPr lang="en-US" sz="38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Cultivos</a:t>
                </a:r>
                <a:endParaRPr lang="en-US" sz="38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Bird's eye view of a person's hand planting">
            <a:extLst>
              <a:ext uri="{FF2B5EF4-FFF2-40B4-BE49-F238E27FC236}">
                <a16:creationId xmlns:a16="http://schemas.microsoft.com/office/drawing/2014/main" id="{4BA2DFF4-D049-5B48-B616-A0404429F7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1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755129" y="2296194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48" lvl="1">
              <a:lnSpc>
                <a:spcPct val="130000"/>
              </a:lnSpc>
              <a:buClr>
                <a:srgbClr val="000000"/>
              </a:buClr>
              <a:buSzPts val="2700"/>
            </a:pPr>
            <a:r>
              <a:rPr lang="en-US" dirty="0">
                <a:latin typeface="+mj-lt"/>
              </a:rPr>
              <a:t>El </a:t>
            </a:r>
            <a:r>
              <a:rPr lang="en-US" dirty="0" err="1">
                <a:solidFill>
                  <a:srgbClr val="C14929"/>
                </a:solidFill>
                <a:latin typeface="+mj-lt"/>
              </a:rPr>
              <a:t>arado</a:t>
            </a:r>
            <a:r>
              <a:rPr lang="en-US" dirty="0">
                <a:solidFill>
                  <a:srgbClr val="C14929"/>
                </a:solidFill>
                <a:latin typeface="+mj-lt"/>
              </a:rPr>
              <a:t> de </a:t>
            </a:r>
            <a:r>
              <a:rPr lang="en-US" dirty="0" err="1">
                <a:solidFill>
                  <a:srgbClr val="C14929"/>
                </a:solidFill>
                <a:latin typeface="+mj-lt"/>
              </a:rPr>
              <a:t>suelo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es un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proceso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que se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manipulan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estructura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y las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propiedades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60048" lvl="1">
              <a:lnSpc>
                <a:spcPct val="130000"/>
              </a:lnSpc>
              <a:buClr>
                <a:srgbClr val="000000"/>
              </a:buClr>
              <a:buSzPts val="27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Objetivo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principal: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preparar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para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siembra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y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germinación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semillas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60048" lvl="1">
              <a:lnSpc>
                <a:spcPct val="130000"/>
              </a:lnSpc>
              <a:buClr>
                <a:srgbClr val="000000"/>
              </a:buClr>
              <a:buSzPts val="27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Beneficios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endParaRPr lang="en-US" dirty="0">
              <a:latin typeface="+mj-lt"/>
            </a:endParaRPr>
          </a:p>
          <a:p>
            <a:pPr marL="917793" lvl="2">
              <a:lnSpc>
                <a:spcPct val="130000"/>
              </a:lnSpc>
              <a:buClr>
                <a:srgbClr val="000000"/>
              </a:buClr>
              <a:buSzPts val="27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Mata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maleza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917793" lvl="2">
              <a:lnSpc>
                <a:spcPct val="130000"/>
              </a:lnSpc>
              <a:buClr>
                <a:srgbClr val="000000"/>
              </a:buClr>
              <a:buSzPts val="27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Maneja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los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residuos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cultivos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917793" lvl="2">
              <a:lnSpc>
                <a:spcPct val="130000"/>
              </a:lnSpc>
              <a:buClr>
                <a:srgbClr val="000000"/>
              </a:buClr>
              <a:buSzPts val="27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Destruye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los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restos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</a:t>
            </a:r>
            <a:r>
              <a:rPr lang="en-US" dirty="0" err="1">
                <a:latin typeface="+mj-lt"/>
              </a:rPr>
              <a:t>nóculo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917793" lvl="2">
              <a:lnSpc>
                <a:spcPct val="130000"/>
              </a:lnSpc>
              <a:buClr>
                <a:srgbClr val="000000"/>
              </a:buClr>
              <a:buSzPts val="27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Reduce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erosión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917793" lvl="2">
              <a:lnSpc>
                <a:spcPct val="130000"/>
              </a:lnSpc>
              <a:buClr>
                <a:srgbClr val="000000"/>
              </a:buClr>
              <a:buSzPts val="27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Mejora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salud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20975"/>
            <a:chOff x="7015396" y="359765"/>
            <a:chExt cx="5176604" cy="18209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582433"/>
              <a:chOff x="6786260" y="774348"/>
              <a:chExt cx="4572000" cy="158243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47518" y="1528862"/>
                <a:ext cx="4113456" cy="82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 err="1">
                    <a:solidFill>
                      <a:srgbClr val="191919"/>
                    </a:solidFill>
                    <a:latin typeface="+mj-lt"/>
                  </a:rPr>
                  <a:t>Arado</a:t>
                </a:r>
                <a:r>
                  <a:rPr lang="en-US" sz="4000" dirty="0">
                    <a:solidFill>
                      <a:srgbClr val="191919"/>
                    </a:solidFill>
                    <a:latin typeface="+mj-lt"/>
                  </a:rPr>
                  <a:t> de </a:t>
                </a:r>
                <a:r>
                  <a:rPr lang="en-US" sz="4000" dirty="0" err="1">
                    <a:solidFill>
                      <a:srgbClr val="191919"/>
                    </a:solidFill>
                    <a:latin typeface="+mj-lt"/>
                  </a:rPr>
                  <a:t>Suelo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Bird's eye view of a person's hand planting">
            <a:extLst>
              <a:ext uri="{FF2B5EF4-FFF2-40B4-BE49-F238E27FC236}">
                <a16:creationId xmlns:a16="http://schemas.microsoft.com/office/drawing/2014/main" id="{4BA2DFF4-D049-5B48-B616-A0404429F7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5363" cy="6858000"/>
          </a:xfrm>
          <a:prstGeom prst="rect">
            <a:avLst/>
          </a:prstGeom>
        </p:spPr>
      </p:pic>
      <p:pic>
        <p:nvPicPr>
          <p:cNvPr id="6" name="Picture 5" descr="Top view of a tractor on a farm">
            <a:extLst>
              <a:ext uri="{FF2B5EF4-FFF2-40B4-BE49-F238E27FC236}">
                <a16:creationId xmlns:a16="http://schemas.microsoft.com/office/drawing/2014/main" id="{8291AAF3-17E0-2341-A4BA-5076B063C2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335"/>
            <a:ext cx="6798907" cy="684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1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356364"/>
            <a:ext cx="5642144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7032" lvl="1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 </a:t>
            </a:r>
            <a:r>
              <a:rPr lang="en-US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control </a:t>
            </a:r>
            <a:r>
              <a:rPr lang="en-US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físico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son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prácticas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que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protegen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a las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inóculo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67032" lvl="1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prácticas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físicas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dependen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factores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físicos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calor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/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frío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)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67032" lvl="1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Algunos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ellos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incluyen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Solarización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Tratamientos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radiación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Tratamientos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agua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caliente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Tratamientos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aire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caliente</a:t>
            </a:r>
            <a:endParaRPr lang="en-US" dirty="0">
              <a:latin typeface="+mj-lt"/>
            </a:endParaRPr>
          </a:p>
          <a:p>
            <a:pPr marL="978753" lvl="2">
              <a:lnSpc>
                <a:spcPct val="130000"/>
              </a:lnSpc>
              <a:buClr>
                <a:srgbClr val="000000"/>
              </a:buClr>
              <a:buSzPts val="34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Refrigeración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979298" y="359765"/>
            <a:ext cx="5212702" cy="1922484"/>
            <a:chOff x="6979298" y="359765"/>
            <a:chExt cx="5212702" cy="19224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979298" y="598307"/>
              <a:ext cx="4646644" cy="1683942"/>
              <a:chOff x="6711616" y="774348"/>
              <a:chExt cx="4646644" cy="168394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11616" y="1584846"/>
                <a:ext cx="4113456" cy="873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</a:t>
                </a:r>
                <a:r>
                  <a:rPr lang="en-US" sz="4000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Físico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 descr="Person planting rice">
            <a:extLst>
              <a:ext uri="{FF2B5EF4-FFF2-40B4-BE49-F238E27FC236}">
                <a16:creationId xmlns:a16="http://schemas.microsoft.com/office/drawing/2014/main" id="{D424290F-9A76-6042-A337-F91ECBECC4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92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749148" y="2501467"/>
            <a:ext cx="5642144" cy="222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858" lvl="1">
              <a:lnSpc>
                <a:spcPct val="130000"/>
              </a:lnSpc>
              <a:buClr>
                <a:srgbClr val="000000"/>
              </a:buClr>
              <a:buSzPts val="41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 </a:t>
            </a:r>
            <a:r>
              <a:rPr lang="en-US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solarización</a:t>
            </a:r>
            <a:r>
              <a:rPr lang="en-US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es un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proceso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que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energía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sol para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erradicar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inóculo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236858" lvl="1">
              <a:lnSpc>
                <a:spcPct val="130000"/>
              </a:lnSpc>
              <a:buClr>
                <a:srgbClr val="000000"/>
              </a:buClr>
              <a:buSzPts val="41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está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cubierto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con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trampas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plástico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que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aumentan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temperatura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inactivan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los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03238"/>
            <a:chOff x="7015396" y="359765"/>
            <a:chExt cx="5176604" cy="190323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64696"/>
              <a:chOff x="6786260" y="774348"/>
              <a:chExt cx="4572000" cy="166469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035795" y="1739878"/>
                <a:ext cx="4113456" cy="69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33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Solarización</a:t>
                </a:r>
                <a:r>
                  <a:rPr lang="en-US" sz="33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 del </a:t>
                </a:r>
                <a:r>
                  <a:rPr lang="en-US" sz="33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Suelo</a:t>
                </a:r>
                <a:endParaRPr lang="en-US" sz="33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 descr="Fishponds">
            <a:extLst>
              <a:ext uri="{FF2B5EF4-FFF2-40B4-BE49-F238E27FC236}">
                <a16:creationId xmlns:a16="http://schemas.microsoft.com/office/drawing/2014/main" id="{EB52FBED-6DA4-CB4D-871C-A54849DAB8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55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501467"/>
            <a:ext cx="5642144" cy="3587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1948" lvl="1">
              <a:lnSpc>
                <a:spcPct val="130000"/>
              </a:lnSpc>
              <a:buClr>
                <a:srgbClr val="000000"/>
              </a:buClr>
              <a:buSzPts val="3300"/>
            </a:pP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Los </a:t>
            </a:r>
            <a:r>
              <a:rPr lang="en-US" sz="1600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tratamientos</a:t>
            </a:r>
            <a:r>
              <a:rPr lang="en-US" sz="1600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agua</a:t>
            </a:r>
            <a:r>
              <a:rPr lang="en-US" sz="1600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 caliente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son un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proceso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el que los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órganos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las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inactivas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se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tratan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agua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caliente para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matar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los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patógenos</a:t>
            </a:r>
            <a:endParaRPr lang="en-US" sz="1600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21948" lvl="1">
              <a:lnSpc>
                <a:spcPct val="130000"/>
              </a:lnSpc>
              <a:buClr>
                <a:srgbClr val="000000"/>
              </a:buClr>
              <a:buSzPts val="3300"/>
            </a:pP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Se sabe que los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órganos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las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inactivas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soportan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temperaturas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más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altas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21948" lvl="1">
              <a:lnSpc>
                <a:spcPct val="130000"/>
              </a:lnSpc>
              <a:buClr>
                <a:srgbClr val="000000"/>
              </a:buClr>
              <a:buSzPts val="3300"/>
            </a:pPr>
            <a:endParaRPr lang="en-US" sz="1600" dirty="0">
              <a:solidFill>
                <a:srgbClr val="000000"/>
              </a:solidFill>
              <a:latin typeface="+mj-lt"/>
              <a:cs typeface="Arial"/>
              <a:sym typeface="Arial"/>
            </a:endParaRPr>
          </a:p>
          <a:p>
            <a:pPr marL="321948" lvl="1">
              <a:lnSpc>
                <a:spcPct val="130000"/>
              </a:lnSpc>
              <a:buClr>
                <a:srgbClr val="000000"/>
              </a:buClr>
              <a:buSzPts val="3300"/>
            </a:pPr>
            <a:r>
              <a:rPr lang="en-US" sz="1600" dirty="0" err="1">
                <a:solidFill>
                  <a:srgbClr val="000000"/>
                </a:solidFill>
                <a:latin typeface="+mj-lt"/>
                <a:cs typeface="Arial"/>
                <a:sym typeface="Arial"/>
              </a:rPr>
              <a:t>Mayormente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/>
                <a:sym typeface="Arial"/>
              </a:rPr>
              <a:t>utilizado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/>
                <a:sym typeface="Arial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/>
                <a:sym typeface="Arial"/>
              </a:rPr>
              <a:t>semillas</a:t>
            </a:r>
            <a:endParaRPr lang="en-US" sz="1600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21948" lvl="1">
              <a:lnSpc>
                <a:spcPct val="130000"/>
              </a:lnSpc>
              <a:buClr>
                <a:srgbClr val="000000"/>
              </a:buClr>
              <a:buSzPts val="3300"/>
            </a:pP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selección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temperaturas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debe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basarse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capacidad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los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para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soportar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esas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condiciones</a:t>
            </a:r>
            <a:endParaRPr lang="en-US" sz="16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817270"/>
            <a:chOff x="7015396" y="359765"/>
            <a:chExt cx="5176604" cy="18172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45569" y="598307"/>
              <a:ext cx="4652240" cy="1578728"/>
              <a:chOff x="6777887" y="774348"/>
              <a:chExt cx="4652240" cy="157872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777887" y="1745858"/>
                <a:ext cx="4652240" cy="60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6"/>
                  </a:lnSpc>
                </a:pPr>
                <a:r>
                  <a:rPr lang="en-US" sz="28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Tratamientos</a:t>
                </a:r>
                <a:r>
                  <a:rPr lang="en-US" sz="28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 de Agua Caliente</a:t>
                </a:r>
                <a:endParaRPr lang="en-US" sz="28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Machine planting rice">
            <a:extLst>
              <a:ext uri="{FF2B5EF4-FFF2-40B4-BE49-F238E27FC236}">
                <a16:creationId xmlns:a16="http://schemas.microsoft.com/office/drawing/2014/main" id="{958FBABF-1877-FB45-ABB7-267AD63393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62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7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70097" y="374756"/>
            <a:ext cx="5726245" cy="1034319"/>
            <a:chOff x="7330189" y="419727"/>
            <a:chExt cx="5726245" cy="103431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39142" y="605649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45684" y="41972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89" y="1454046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167705" y="2903654"/>
            <a:ext cx="5895341" cy="830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1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399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Discutir</a:t>
            </a:r>
            <a:r>
              <a:rPr lang="en-US" sz="2399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399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enfoques</a:t>
            </a:r>
            <a:r>
              <a:rPr lang="en-US" sz="2399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para el control de </a:t>
            </a:r>
            <a:r>
              <a:rPr lang="en-US" sz="2399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enfermedades</a:t>
            </a:r>
            <a:r>
              <a:rPr lang="en-US" sz="2399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las </a:t>
            </a:r>
            <a:r>
              <a:rPr lang="en-US" sz="2399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05917-A899-C241-A3BE-87A4DD5B1771}"/>
              </a:ext>
            </a:extLst>
          </p:cNvPr>
          <p:cNvSpPr txBox="1"/>
          <p:nvPr/>
        </p:nvSpPr>
        <p:spPr>
          <a:xfrm>
            <a:off x="6155982" y="4008255"/>
            <a:ext cx="5895341" cy="14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12"/>
              </a:lnSpc>
            </a:pPr>
            <a:r>
              <a:rPr lang="en-US" sz="2400" dirty="0">
                <a:ln w="19050">
                  <a:noFill/>
                </a:ln>
                <a:latin typeface="+mj-lt"/>
              </a:rPr>
              <a:t>2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399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Proponer</a:t>
            </a:r>
            <a:r>
              <a:rPr lang="en-US" sz="2399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399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estrategias</a:t>
            </a:r>
            <a:r>
              <a:rPr lang="en-US" sz="2399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pa</a:t>
            </a:r>
            <a:r>
              <a:rPr lang="en-US" sz="2399" dirty="0">
                <a:solidFill>
                  <a:srgbClr val="191919"/>
                </a:solidFill>
                <a:latin typeface="+mj-lt"/>
              </a:rPr>
              <a:t>r</a:t>
            </a:r>
            <a:r>
              <a:rPr lang="en-US" sz="2399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 el control de </a:t>
            </a:r>
            <a:r>
              <a:rPr lang="en-US" sz="2399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enfermedades</a:t>
            </a:r>
            <a:endParaRPr lang="en-US" sz="1200" dirty="0">
              <a:solidFill>
                <a:srgbClr val="191919"/>
              </a:solidFill>
              <a:latin typeface="+mj-lt"/>
              <a:ea typeface="Arimo"/>
              <a:cs typeface="Arimo"/>
              <a:sym typeface="Arimo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0CB63D-8057-CC40-8854-67AB04BEDA1F}"/>
              </a:ext>
            </a:extLst>
          </p:cNvPr>
          <p:cNvSpPr txBox="1"/>
          <p:nvPr/>
        </p:nvSpPr>
        <p:spPr>
          <a:xfrm>
            <a:off x="6167705" y="5382488"/>
            <a:ext cx="589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19050">
                  <a:noFill/>
                </a:ln>
                <a:latin typeface="+mj-lt"/>
              </a:rPr>
              <a:t>3</a:t>
            </a:r>
            <a:r>
              <a:rPr lang="id-ID" sz="2400" dirty="0">
                <a:ln w="19050">
                  <a:noFill/>
                </a:ln>
                <a:latin typeface="+mj-lt"/>
              </a:rPr>
              <a:t>. </a:t>
            </a:r>
            <a:r>
              <a:rPr lang="en-US" sz="2400" dirty="0" err="1">
                <a:solidFill>
                  <a:srgbClr val="191919"/>
                </a:solidFill>
                <a:latin typeface="+mj-lt"/>
              </a:rPr>
              <a:t>Conocer</a:t>
            </a:r>
            <a:r>
              <a:rPr lang="en-US" sz="2400" dirty="0">
                <a:solidFill>
                  <a:srgbClr val="191919"/>
                </a:solidFill>
                <a:latin typeface="+mj-lt"/>
              </a:rPr>
              <a:t> a los</a:t>
            </a:r>
            <a:r>
              <a:rPr lang="en-US" sz="24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Agentes</a:t>
            </a:r>
            <a:r>
              <a:rPr lang="en-US" sz="24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191919"/>
                </a:solidFill>
                <a:latin typeface="+mj-l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0"/>
                  </a:ext>
                </a:extLst>
              </a:rPr>
              <a:t>de </a:t>
            </a:r>
            <a:r>
              <a:rPr lang="en-US" sz="2400" dirty="0" err="1">
                <a:solidFill>
                  <a:srgbClr val="191919"/>
                </a:solidFill>
                <a:latin typeface="+mj-lt"/>
              </a:rPr>
              <a:t>extensión</a:t>
            </a:r>
            <a:endParaRPr lang="en-US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6201509" y="1825094"/>
            <a:ext cx="5040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Metas de aprendizaje</a:t>
            </a:r>
            <a:endParaRPr lang="id-ID" sz="4000" b="1" dirty="0">
              <a:ln w="19050">
                <a:noFill/>
              </a:ln>
            </a:endParaRPr>
          </a:p>
        </p:txBody>
      </p:sp>
      <p:pic>
        <p:nvPicPr>
          <p:cNvPr id="3" name="Picture 2" descr="Person writing on notebook">
            <a:extLst>
              <a:ext uri="{FF2B5EF4-FFF2-40B4-BE49-F238E27FC236}">
                <a16:creationId xmlns:a16="http://schemas.microsoft.com/office/drawing/2014/main" id="{601489E5-3FEB-D24D-8661-300DCE97A6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710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88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5598367" y="1954550"/>
            <a:ext cx="6593633" cy="510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5442" lvl="1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 </a:t>
            </a:r>
            <a:r>
              <a:rPr lang="en-US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control </a:t>
            </a:r>
            <a:r>
              <a:rPr lang="en-US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biológico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son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prácticas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que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mejoran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resistencia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huésped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favorecen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actividad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microorganismos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antagonistas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al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Destrucción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total o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parcial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por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otros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organismos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Ocurre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forma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rutinaria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naturaleza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Algunos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ellos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incluyen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antagonistas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Suelos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supresores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Uso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enmiendas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que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favorezcan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la microflora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antagónica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000000"/>
              </a:buClr>
              <a:buSzPts val="3200"/>
            </a:pP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Microorganismos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antagonistas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o sus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productos</a:t>
            </a:r>
            <a:r>
              <a:rPr lang="en-US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secundarios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326155" y="0"/>
            <a:ext cx="5725936" cy="1864657"/>
            <a:chOff x="6326155" y="359765"/>
            <a:chExt cx="5725936" cy="18646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6412046" y="616968"/>
              <a:ext cx="4933977" cy="1607454"/>
              <a:chOff x="6144364" y="793009"/>
              <a:chExt cx="4933977" cy="16074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144364" y="1605181"/>
                <a:ext cx="4393374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r">
                  <a:lnSpc>
                    <a:spcPct val="14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</a:t>
                </a:r>
                <a:r>
                  <a:rPr lang="en-US" sz="3600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Biológico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506341" y="793009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27644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326155" y="1409076"/>
              <a:ext cx="57259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19" descr="Researcher examining growth in a petrie dish">
            <a:extLst>
              <a:ext uri="{FF2B5EF4-FFF2-40B4-BE49-F238E27FC236}">
                <a16:creationId xmlns:a16="http://schemas.microsoft.com/office/drawing/2014/main" id="{F41FE6D5-FA11-7C4A-83FD-B2AC9D5A3F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5822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6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391883" y="611985"/>
            <a:ext cx="6892214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lang="es-ES_tradnl" sz="2800" dirty="0">
                <a:latin typeface="+mj-lt"/>
              </a:rPr>
              <a:t>Mecanismos de Controles Biológicos</a:t>
            </a:r>
          </a:p>
        </p:txBody>
      </p:sp>
      <p:pic>
        <p:nvPicPr>
          <p:cNvPr id="12" name="Google Shape;292;p20">
            <a:extLst>
              <a:ext uri="{FF2B5EF4-FFF2-40B4-BE49-F238E27FC236}">
                <a16:creationId xmlns:a16="http://schemas.microsoft.com/office/drawing/2014/main" id="{E34D2D3B-34CA-D24C-A408-FAB4CB7217A6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0332" y="2024742"/>
            <a:ext cx="11366240" cy="3890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590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113496"/>
            <a:ext cx="5642144" cy="4024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El </a:t>
            </a:r>
            <a:r>
              <a:rPr lang="en-US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control </a:t>
            </a:r>
            <a:r>
              <a:rPr lang="en-US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químico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son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prácticas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que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protegen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curan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infecciones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curso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Depende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uso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y la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acción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una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sustancia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química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La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mayoría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ellos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actúan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activando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las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defensas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la planta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frente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al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5442" lvl="1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Algunos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ellos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incluyen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Fumigación</a:t>
            </a:r>
            <a:endParaRPr lang="en-US" dirty="0">
              <a:latin typeface="+mj-lt"/>
            </a:endParaRPr>
          </a:p>
          <a:p>
            <a:pPr marL="921174" lvl="2">
              <a:lnSpc>
                <a:spcPct val="130000"/>
              </a:lnSpc>
              <a:buClr>
                <a:srgbClr val="191919"/>
              </a:buClr>
              <a:buSzPts val="32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Saneamiento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campo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191814"/>
            <a:ext cx="5176604" cy="1862982"/>
            <a:chOff x="7015396" y="359765"/>
            <a:chExt cx="5176604" cy="18629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24440"/>
              <a:chOff x="6786260" y="774348"/>
              <a:chExt cx="4572000" cy="162444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4924" y="1603506"/>
                <a:ext cx="4393374" cy="79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3600" dirty="0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Control </a:t>
                </a:r>
                <a:r>
                  <a:rPr lang="en-US" sz="3600" dirty="0" err="1">
                    <a:solidFill>
                      <a:srgbClr val="191919"/>
                    </a:solidFill>
                    <a:latin typeface="+mj-lt"/>
                    <a:ea typeface="Open Sans ExtraBold"/>
                    <a:cs typeface="Open Sans ExtraBold"/>
                    <a:sym typeface="Open Sans ExtraBold"/>
                  </a:rPr>
                  <a:t>Químico</a:t>
                </a:r>
                <a:endParaRPr lang="en-US" sz="36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18" descr="Beakers with solution on shelf in lab">
            <a:extLst>
              <a:ext uri="{FF2B5EF4-FFF2-40B4-BE49-F238E27FC236}">
                <a16:creationId xmlns:a16="http://schemas.microsoft.com/office/drawing/2014/main" id="{688B283C-6D60-974B-BA23-373D555B30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736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60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12076"/>
            <a:ext cx="5642144" cy="258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632" lvl="1">
              <a:lnSpc>
                <a:spcPct val="130000"/>
              </a:lnSpc>
              <a:buClr>
                <a:srgbClr val="191919"/>
              </a:buClr>
              <a:buSzPts val="38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La </a:t>
            </a:r>
            <a:r>
              <a:rPr lang="en-US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fumigación</a:t>
            </a:r>
            <a:r>
              <a:rPr lang="en-US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suelo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es un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proceso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destinado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proteger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las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1632" lvl="1">
              <a:lnSpc>
                <a:spcPct val="130000"/>
              </a:lnSpc>
              <a:buClr>
                <a:srgbClr val="191919"/>
              </a:buClr>
              <a:buSzPts val="38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Beneficio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controla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una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amplia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gama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patógenos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41632" lvl="1">
              <a:lnSpc>
                <a:spcPct val="130000"/>
              </a:lnSpc>
              <a:buClr>
                <a:srgbClr val="191919"/>
              </a:buClr>
              <a:buSzPts val="3800"/>
            </a:pP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Los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efectos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secundarios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deben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tenerse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cuenta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191814"/>
            <a:ext cx="5176604" cy="1895619"/>
            <a:chOff x="7015396" y="359765"/>
            <a:chExt cx="5176604" cy="189561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657077"/>
              <a:chOff x="6786260" y="774348"/>
              <a:chExt cx="4572000" cy="16570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804924" y="1603506"/>
                <a:ext cx="4393374" cy="827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5"/>
                  </a:lnSpc>
                </a:pPr>
                <a:r>
                  <a:rPr lang="en-US" sz="40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Fumigación</a:t>
                </a:r>
                <a:r>
                  <a:rPr lang="en-US" sz="40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 de </a:t>
                </a:r>
                <a:r>
                  <a:rPr lang="en-US" sz="40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Suelo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Picture 11" descr="Garden soil">
            <a:extLst>
              <a:ext uri="{FF2B5EF4-FFF2-40B4-BE49-F238E27FC236}">
                <a16:creationId xmlns:a16="http://schemas.microsoft.com/office/drawing/2014/main" id="{2B2D523B-64E5-4541-9CE6-288A6C0BDF0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130" y="0"/>
            <a:ext cx="6549856" cy="68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9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-722672" y="378597"/>
            <a:ext cx="12914672" cy="1147686"/>
            <a:chOff x="-334052" y="332877"/>
            <a:chExt cx="12914672" cy="11476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-334052" y="332877"/>
              <a:ext cx="11959994" cy="1147686"/>
              <a:chOff x="-601734" y="508918"/>
              <a:chExt cx="11959994" cy="11476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-601734" y="508918"/>
                <a:ext cx="7258493" cy="1147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n-US" sz="5400" b="0" i="0" u="none" strike="noStrike" cap="none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</a:rPr>
                  <a:t>References</a:t>
                </a:r>
                <a:endParaRPr lang="en-US" sz="54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6951652" y="1317636"/>
              <a:ext cx="56289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F099B8-600F-B648-AD36-B3B550EF555F}"/>
              </a:ext>
            </a:extLst>
          </p:cNvPr>
          <p:cNvGrpSpPr/>
          <p:nvPr/>
        </p:nvGrpSpPr>
        <p:grpSpPr>
          <a:xfrm>
            <a:off x="755838" y="2158425"/>
            <a:ext cx="10647386" cy="3936651"/>
            <a:chOff x="8106519" y="1237560"/>
            <a:chExt cx="9035464" cy="4722445"/>
          </a:xfrm>
        </p:grpSpPr>
        <p:sp>
          <p:nvSpPr>
            <p:cNvPr id="14" name="Google Shape;825;p73">
              <a:extLst>
                <a:ext uri="{FF2B5EF4-FFF2-40B4-BE49-F238E27FC236}">
                  <a16:creationId xmlns:a16="http://schemas.microsoft.com/office/drawing/2014/main" id="{7D4246F5-81B9-DB44-A273-9B17888867DF}"/>
                </a:ext>
              </a:extLst>
            </p:cNvPr>
            <p:cNvSpPr txBox="1"/>
            <p:nvPr/>
          </p:nvSpPr>
          <p:spPr>
            <a:xfrm>
              <a:off x="8106519" y="1237560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Agrios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, G. (2005). Plant Pathology.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5th edition.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Editorial Elsevier Academic Press.</a:t>
              </a:r>
              <a:endParaRPr sz="2200" dirty="0">
                <a:latin typeface="+mj-lt"/>
              </a:endParaRPr>
            </a:p>
          </p:txBody>
        </p:sp>
        <p:sp>
          <p:nvSpPr>
            <p:cNvPr id="18" name="Google Shape;825;p73">
              <a:extLst>
                <a:ext uri="{FF2B5EF4-FFF2-40B4-BE49-F238E27FC236}">
                  <a16:creationId xmlns:a16="http://schemas.microsoft.com/office/drawing/2014/main" id="{893DC76C-6183-B94C-9554-379D11E01EEE}"/>
                </a:ext>
              </a:extLst>
            </p:cNvPr>
            <p:cNvSpPr txBox="1"/>
            <p:nvPr/>
          </p:nvSpPr>
          <p:spPr>
            <a:xfrm>
              <a:off x="8110079" y="3621053"/>
              <a:ext cx="9031904" cy="1137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Schumann &amp; D’Arcy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(2009).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Essential Plant Pathology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. 2</a:t>
              </a:r>
              <a:r>
                <a:rPr lang="en-US" sz="2200" b="0" i="0" u="none" strike="noStrike" cap="none" baseline="30000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nd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 edition. American </a:t>
              </a: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Phytopathological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 Society. </a:t>
              </a:r>
              <a:endParaRPr sz="2200" dirty="0">
                <a:latin typeface="+mj-lt"/>
              </a:endParaRPr>
            </a:p>
          </p:txBody>
        </p:sp>
        <p:sp>
          <p:nvSpPr>
            <p:cNvPr id="19" name="Google Shape;825;p73">
              <a:extLst>
                <a:ext uri="{FF2B5EF4-FFF2-40B4-BE49-F238E27FC236}">
                  <a16:creationId xmlns:a16="http://schemas.microsoft.com/office/drawing/2014/main" id="{49DD9337-9D7F-904F-AA9C-F95D6693B68F}"/>
                </a:ext>
              </a:extLst>
            </p:cNvPr>
            <p:cNvSpPr txBox="1"/>
            <p:nvPr/>
          </p:nvSpPr>
          <p:spPr>
            <a:xfrm>
              <a:off x="8110079" y="2363000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Burchett &amp; Burchett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(2018). Plant Pathology. 1st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 edition.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Garland Science. </a:t>
              </a:r>
              <a:endParaRPr sz="2200" dirty="0">
                <a:latin typeface="+mj-lt"/>
              </a:endParaRPr>
            </a:p>
          </p:txBody>
        </p:sp>
        <p:sp>
          <p:nvSpPr>
            <p:cNvPr id="20" name="Google Shape;825;p73">
              <a:extLst>
                <a:ext uri="{FF2B5EF4-FFF2-40B4-BE49-F238E27FC236}">
                  <a16:creationId xmlns:a16="http://schemas.microsoft.com/office/drawing/2014/main" id="{D35B7420-0A47-344D-8A9A-593A81AD674B}"/>
                </a:ext>
              </a:extLst>
            </p:cNvPr>
            <p:cNvSpPr txBox="1"/>
            <p:nvPr/>
          </p:nvSpPr>
          <p:spPr>
            <a:xfrm>
              <a:off x="8107042" y="5391419"/>
              <a:ext cx="9031904" cy="568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40011"/>
                </a:lnSpc>
              </a:pP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Singh 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(2017). Introduction to Principles of Plant Pathology. </a:t>
              </a:r>
              <a:r>
                <a:rPr lang="en-US" sz="2200" dirty="0">
                  <a:latin typeface="+mj-lt"/>
                  <a:ea typeface="Open Sans Light"/>
                  <a:cs typeface="Open Sans Light"/>
                  <a:sym typeface="Open Sans Light"/>
                </a:rPr>
                <a:t>5th edition. </a:t>
              </a:r>
              <a:r>
                <a:rPr lang="en-US" sz="2200" b="0" i="0" u="none" strike="noStrike" cap="none" dirty="0" err="1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Medtech</a:t>
              </a:r>
              <a:r>
                <a:rPr lang="en-US" sz="2200" b="0" i="0" u="none" strike="noStrike" cap="none" dirty="0">
                  <a:solidFill>
                    <a:srgbClr val="000000"/>
                  </a:solidFill>
                  <a:latin typeface="+mj-lt"/>
                  <a:ea typeface="Open Sans Light"/>
                  <a:cs typeface="Open Sans Light"/>
                  <a:sym typeface="Open Sans Light"/>
                </a:rPr>
                <a:t>. </a:t>
              </a:r>
              <a:endParaRPr sz="22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4505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71D15D3F-D8BB-B84E-A594-6D83D7E7109F}"/>
              </a:ext>
            </a:extLst>
          </p:cNvPr>
          <p:cNvGrpSpPr/>
          <p:nvPr/>
        </p:nvGrpSpPr>
        <p:grpSpPr>
          <a:xfrm>
            <a:off x="6096000" y="76336"/>
            <a:ext cx="5726245" cy="991363"/>
            <a:chOff x="7356092" y="121307"/>
            <a:chExt cx="5726245" cy="99136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87B875-412F-0D46-B8C9-57EB8755A53D}"/>
                </a:ext>
              </a:extLst>
            </p:cNvPr>
            <p:cNvSpPr txBox="1"/>
            <p:nvPr/>
          </p:nvSpPr>
          <p:spPr>
            <a:xfrm>
              <a:off x="7671277" y="355276"/>
              <a:ext cx="4562851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37" name="Google Shape;89;p1">
              <a:extLst>
                <a:ext uri="{FF2B5EF4-FFF2-40B4-BE49-F238E27FC236}">
                  <a16:creationId xmlns:a16="http://schemas.microsoft.com/office/drawing/2014/main" id="{87C6D30E-22C6-C346-9B0C-5865E8585099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69201" y="121307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8B2991C-345B-004B-ABDA-3C6961FD4146}"/>
                </a:ext>
              </a:extLst>
            </p:cNvPr>
            <p:cNvCxnSpPr>
              <a:cxnSpLocks/>
            </p:cNvCxnSpPr>
            <p:nvPr/>
          </p:nvCxnSpPr>
          <p:spPr>
            <a:xfrm>
              <a:off x="7356092" y="1112670"/>
              <a:ext cx="572624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DB2560-2E9B-4EF1-89B7-E17849049FA8}"/>
              </a:ext>
            </a:extLst>
          </p:cNvPr>
          <p:cNvSpPr txBox="1"/>
          <p:nvPr/>
        </p:nvSpPr>
        <p:spPr>
          <a:xfrm>
            <a:off x="688650" y="1357617"/>
            <a:ext cx="1081469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Vector: organismo vivo que porta y transmite un patógeno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Susceptible: en riesgo de infectarse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Latencia: estado de actividad metabólica reducida adoptado por muchos organismos en condiciones de estrés ambiental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 Antagonismo: en ecología, una asociación entre organismos en la que uno se beneficia a expensas del otro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Antibiosis: producción de productos químicos por un organismo para inhibir al otro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Parasitismo: cuando un organismo vive sobre o dentro de otro organismo y obtiene su sustento de él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/>
              <a:t>Nicho: en ecología, todas las interacciones de una especie con los demás miembros de su comunidad, incluida la competencia, la depredación, el parasitismo y el mutualismo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194DD-7548-D645-A25D-54CA518B4F36}"/>
              </a:ext>
            </a:extLst>
          </p:cNvPr>
          <p:cNvSpPr txBox="1"/>
          <p:nvPr/>
        </p:nvSpPr>
        <p:spPr>
          <a:xfrm>
            <a:off x="828661" y="412180"/>
            <a:ext cx="3643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n w="19050">
                  <a:noFill/>
                </a:ln>
                <a:latin typeface="+mj-lt"/>
              </a:rPr>
              <a:t>Glosario</a:t>
            </a:r>
            <a:r>
              <a:rPr lang="en-US" sz="4000" b="1" dirty="0">
                <a:ln w="19050">
                  <a:noFill/>
                </a:ln>
                <a:latin typeface="+mj-lt"/>
              </a:rPr>
              <a:t> </a:t>
            </a:r>
            <a:endParaRPr lang="id-ID" sz="4000" b="1" dirty="0">
              <a:ln w="19050">
                <a:noFill/>
              </a:ln>
              <a:latin typeface="+mj-lt"/>
            </a:endParaRPr>
          </a:p>
        </p:txBody>
      </p:sp>
      <p:sp>
        <p:nvSpPr>
          <p:cNvPr id="11" name="Google Shape;509;p49">
            <a:extLst>
              <a:ext uri="{FF2B5EF4-FFF2-40B4-BE49-F238E27FC236}">
                <a16:creationId xmlns:a16="http://schemas.microsoft.com/office/drawing/2014/main" id="{33471075-1956-1C44-B433-A779A5B6D10E}"/>
              </a:ext>
            </a:extLst>
          </p:cNvPr>
          <p:cNvSpPr txBox="1"/>
          <p:nvPr/>
        </p:nvSpPr>
        <p:spPr>
          <a:xfrm>
            <a:off x="688650" y="6308810"/>
            <a:ext cx="1011991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Referencias: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https://www.britannica.com/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&amp;   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https://www.wikipedia.org/</a:t>
            </a:r>
            <a:r>
              <a:rPr lang="en-US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18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379810"/>
            <a:ext cx="5817990" cy="438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Las 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prácticas de control </a:t>
            </a:r>
            <a:r>
              <a:rPr lang="es-ES" dirty="0">
                <a:latin typeface="+mj-lt"/>
              </a:rPr>
              <a:t>son prácticas que aumentan la cantidad y mejoran la calidad de las plantas y sus productos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Su objetivo es proteger a las poblaciones de plantas para que no se enfermen en lugar de curarlas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endParaRPr lang="es-ES" dirty="0">
              <a:latin typeface="+mj-lt"/>
            </a:endParaRP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Los métodos varían dependiendo de: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	Tipo de enfermedad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	Patógeno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	Huésped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dirty="0">
                <a:latin typeface="+mj-lt"/>
              </a:rPr>
              <a:t>	Condiciones ambientales</a:t>
            </a:r>
            <a:endParaRPr lang="id-ID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72171"/>
            <a:chOff x="7015396" y="359765"/>
            <a:chExt cx="5176604" cy="1972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72000" cy="1733629"/>
              <a:chOff x="6786260" y="774348"/>
              <a:chExt cx="4572000" cy="173362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6991102" y="1633892"/>
                <a:ext cx="4276723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4000" dirty="0">
                    <a:latin typeface="+mj-lt"/>
                  </a:rPr>
                  <a:t>Prácticas de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ractor in farmland">
            <a:extLst>
              <a:ext uri="{FF2B5EF4-FFF2-40B4-BE49-F238E27FC236}">
                <a16:creationId xmlns:a16="http://schemas.microsoft.com/office/drawing/2014/main" id="{19AE895C-5CF1-F640-A9B0-9768614D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738" y="0"/>
            <a:ext cx="69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1138335" y="2188141"/>
            <a:ext cx="10170367" cy="294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5287" lvl="1">
              <a:lnSpc>
                <a:spcPct val="130000"/>
              </a:lnSpc>
              <a:buClr>
                <a:srgbClr val="C14929"/>
              </a:buClr>
              <a:buSzPts val="3000"/>
            </a:pPr>
            <a:r>
              <a:rPr lang="en-US" dirty="0">
                <a:solidFill>
                  <a:srgbClr val="C14929"/>
                </a:solidFill>
                <a:latin typeface="+mj-lt"/>
                <a:ea typeface="Arial"/>
                <a:cs typeface="Arial"/>
                <a:sym typeface="Arial"/>
              </a:rPr>
              <a:t>ICD 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es el control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enfermedades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las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que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implica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uso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coordinado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múltiples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prácticas</a:t>
            </a:r>
            <a:endParaRPr lang="en-US" dirty="0">
              <a:latin typeface="+mj-lt"/>
            </a:endParaRPr>
          </a:p>
          <a:p>
            <a:pPr lvl="0">
              <a:lnSpc>
                <a:spcPct val="130000"/>
              </a:lnSpc>
            </a:pPr>
            <a:endParaRPr lang="en-US" dirty="0">
              <a:solidFill>
                <a:srgbClr val="191919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375287" lvl="1">
              <a:lnSpc>
                <a:spcPct val="130000"/>
              </a:lnSpc>
              <a:buClr>
                <a:srgbClr val="191919"/>
              </a:buClr>
              <a:buSzPts val="30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Objetivos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principales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  <a:endParaRPr lang="en-US" dirty="0">
              <a:latin typeface="+mj-lt"/>
            </a:endParaRPr>
          </a:p>
          <a:p>
            <a:pPr marL="969015" lvl="2">
              <a:lnSpc>
                <a:spcPct val="130000"/>
              </a:lnSpc>
              <a:buClr>
                <a:srgbClr val="191919"/>
              </a:buClr>
              <a:buSzPts val="30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Eliminar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reducir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inóculo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inicial</a:t>
            </a:r>
            <a:endParaRPr lang="en-US" dirty="0">
              <a:latin typeface="+mj-lt"/>
            </a:endParaRPr>
          </a:p>
          <a:p>
            <a:pPr marL="969015" lvl="2">
              <a:lnSpc>
                <a:spcPct val="130000"/>
              </a:lnSpc>
              <a:buClr>
                <a:srgbClr val="191919"/>
              </a:buClr>
              <a:buSzPts val="30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Reducir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eficacia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inóculo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inicial</a:t>
            </a:r>
            <a:endParaRPr lang="en-US" dirty="0">
              <a:latin typeface="+mj-lt"/>
            </a:endParaRPr>
          </a:p>
          <a:p>
            <a:pPr marL="969015" lvl="2">
              <a:lnSpc>
                <a:spcPct val="130000"/>
              </a:lnSpc>
              <a:buClr>
                <a:srgbClr val="191919"/>
              </a:buClr>
              <a:buSzPts val="30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Aumentar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la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resistencia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anfitrión</a:t>
            </a:r>
            <a:endParaRPr lang="en-US" dirty="0">
              <a:latin typeface="+mj-lt"/>
            </a:endParaRPr>
          </a:p>
          <a:p>
            <a:pPr marL="969015" lvl="2">
              <a:lnSpc>
                <a:spcPct val="130000"/>
              </a:lnSpc>
              <a:buClr>
                <a:srgbClr val="191919"/>
              </a:buClr>
              <a:buSzPts val="30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Retrasar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inicio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la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enfermedad</a:t>
            </a:r>
            <a:endParaRPr lang="en-US" dirty="0">
              <a:latin typeface="+mj-lt"/>
            </a:endParaRPr>
          </a:p>
          <a:p>
            <a:pPr marL="969015" lvl="2">
              <a:lnSpc>
                <a:spcPct val="130000"/>
              </a:lnSpc>
              <a:buClr>
                <a:srgbClr val="191919"/>
              </a:buClr>
              <a:buSzPts val="3000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Retrasar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ciclo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secundario</a:t>
            </a:r>
            <a:endParaRPr lang="en-US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191814"/>
            <a:ext cx="12192000" cy="1822850"/>
            <a:chOff x="0" y="359765"/>
            <a:chExt cx="12192000" cy="182285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73722" y="598307"/>
              <a:ext cx="10852220" cy="1584308"/>
              <a:chOff x="506040" y="774348"/>
              <a:chExt cx="10852220" cy="158430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506040" y="1659490"/>
                <a:ext cx="10785231" cy="69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30006"/>
                  </a:lnSpc>
                </a:pPr>
                <a:r>
                  <a:rPr lang="en-US" sz="3300" dirty="0" err="1">
                    <a:solidFill>
                      <a:srgbClr val="191919"/>
                    </a:solidFill>
                    <a:latin typeface="+mj-lt"/>
                  </a:rPr>
                  <a:t>Manejo</a:t>
                </a:r>
                <a:r>
                  <a:rPr lang="en-US" sz="33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    </a:ext>
                    </a:extLst>
                  </a:rPr>
                  <a:t> </a:t>
                </a:r>
                <a:r>
                  <a:rPr lang="en-US" sz="33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    </a:ext>
                    </a:extLst>
                  </a:rPr>
                  <a:t>Integrado</a:t>
                </a:r>
                <a:r>
                  <a:rPr lang="en-US" sz="33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    </a:ext>
                    </a:extLst>
                  </a:rPr>
                  <a:t> de </a:t>
                </a:r>
                <a:r>
                  <a:rPr lang="en-US" sz="33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    </a:ext>
                    </a:extLst>
                  </a:rPr>
                  <a:t>Plagas</a:t>
                </a:r>
                <a:r>
                  <a:rPr lang="en-US" sz="33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    </a:ext>
                    </a:extLst>
                  </a:rPr>
                  <a:t> y </a:t>
                </a:r>
                <a:r>
                  <a:rPr lang="en-US" sz="33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    </a:ext>
                    </a:extLst>
                  </a:rPr>
                  <a:t>Enfermedades</a:t>
                </a:r>
                <a:r>
                  <a:rPr lang="en-US" sz="3300" dirty="0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    </a:ext>
                    </a:extLst>
                  </a:rPr>
                  <a:t> de las </a:t>
                </a:r>
                <a:r>
                  <a:rPr lang="en-US" sz="3300" dirty="0" err="1">
                    <a:solidFill>
                      <a:srgbClr val="191919"/>
                    </a:solidFill>
                    <a:latin typeface="+mj-lt"/>
                    <a:ea typeface="Arial"/>
                    <a:cs typeface="Arial"/>
                    <a:sym typeface="Arial"/>
                    <a:extLst>
                      <a:ext uri="http://customooxmlschemas.google.com/">
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    </a:ext>
                    </a:extLst>
                  </a:rPr>
                  <a:t>Plantas</a:t>
                </a:r>
                <a:endParaRPr lang="en-US" sz="33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05209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29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53942" y="0"/>
            <a:ext cx="5138058" cy="1049311"/>
            <a:chOff x="7053942" y="359765"/>
            <a:chExt cx="5138058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91265" y="1409076"/>
              <a:ext cx="49608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" name="Google Shape;322;p24">
            <a:extLst>
              <a:ext uri="{FF2B5EF4-FFF2-40B4-BE49-F238E27FC236}">
                <a16:creationId xmlns:a16="http://schemas.microsoft.com/office/drawing/2014/main" id="{FC4FC8F8-FF23-C748-AB6E-A9F99EC23333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9291" y="0"/>
            <a:ext cx="64007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B032A1-4B12-9E49-A24C-7E479932F915}"/>
              </a:ext>
            </a:extLst>
          </p:cNvPr>
          <p:cNvSpPr txBox="1"/>
          <p:nvPr/>
        </p:nvSpPr>
        <p:spPr>
          <a:xfrm>
            <a:off x="3915506" y="1479621"/>
            <a:ext cx="10785231" cy="9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6"/>
              </a:lnSpc>
            </a:pPr>
            <a:r>
              <a:rPr lang="en-US" sz="2200" dirty="0" err="1">
                <a:solidFill>
                  <a:srgbClr val="191919"/>
                </a:solidFill>
                <a:latin typeface="+mj-lt"/>
              </a:rPr>
              <a:t>Manejo</a:t>
            </a:r>
            <a:r>
              <a:rPr lang="en-US" sz="22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 </a:t>
            </a:r>
            <a:r>
              <a:rPr lang="en-US" sz="22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Integrado</a:t>
            </a:r>
            <a:r>
              <a:rPr lang="en-US" sz="22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 de </a:t>
            </a:r>
            <a:r>
              <a:rPr lang="en-US" sz="22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Plagas</a:t>
            </a:r>
            <a:r>
              <a:rPr lang="en-US" sz="22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 </a:t>
            </a:r>
          </a:p>
          <a:p>
            <a:pPr lvl="0" algn="ctr">
              <a:lnSpc>
                <a:spcPct val="130006"/>
              </a:lnSpc>
            </a:pPr>
            <a:r>
              <a:rPr lang="en-US" sz="22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y </a:t>
            </a:r>
            <a:r>
              <a:rPr lang="en-US" sz="22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Enfermedades</a:t>
            </a:r>
            <a:r>
              <a:rPr lang="en-US" sz="22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 de las </a:t>
            </a:r>
            <a:r>
              <a:rPr lang="en-US" sz="22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xmlns:lc="http://schemas.openxmlformats.org/drawingml/2006/lockedCanvas" textRoundtripDataId="1"/>
                  </a:ext>
                </a:extLst>
              </a:rPr>
              <a:t>Plantas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136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6549856" y="2497041"/>
            <a:ext cx="5642144" cy="3894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400" dirty="0">
                <a:latin typeface="+mj-lt"/>
              </a:rPr>
              <a:t>Cada uno de estos métodos se basa en uno de estos principios tradicionales: 	Prevención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400" dirty="0">
                <a:latin typeface="+mj-lt"/>
              </a:rPr>
              <a:t>	Exclusión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400" dirty="0">
                <a:latin typeface="+mj-lt"/>
              </a:rPr>
              <a:t>	Erradicación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400" dirty="0">
                <a:latin typeface="+mj-lt"/>
              </a:rPr>
              <a:t>	Protección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400" dirty="0">
                <a:latin typeface="+mj-lt"/>
              </a:rPr>
              <a:t>	Resistencia </a:t>
            </a:r>
          </a:p>
          <a:p>
            <a:pPr marL="442596" lvl="1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2400" dirty="0">
                <a:latin typeface="+mj-lt"/>
              </a:rPr>
              <a:t>	Terapia</a:t>
            </a:r>
            <a:endParaRPr lang="id-ID" sz="2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7015396" y="359765"/>
            <a:ext cx="5176604" cy="1995617"/>
            <a:chOff x="7015396" y="359765"/>
            <a:chExt cx="5176604" cy="19956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22A4E5-6272-8D4B-9140-8B9B2DFDD71D}"/>
                </a:ext>
              </a:extLst>
            </p:cNvPr>
            <p:cNvGrpSpPr/>
            <p:nvPr/>
          </p:nvGrpSpPr>
          <p:grpSpPr>
            <a:xfrm>
              <a:off x="7053942" y="598307"/>
              <a:ext cx="4587073" cy="1757075"/>
              <a:chOff x="6786260" y="774348"/>
              <a:chExt cx="4587073" cy="175707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3CA644-6D91-EA4A-97E3-64299D35C0A9}"/>
                  </a:ext>
                </a:extLst>
              </p:cNvPr>
              <p:cNvSpPr txBox="1"/>
              <p:nvPr/>
            </p:nvSpPr>
            <p:spPr>
              <a:xfrm>
                <a:off x="7108333" y="1657338"/>
                <a:ext cx="4265000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lnSpc>
                    <a:spcPct val="140006"/>
                  </a:lnSpc>
                </a:pPr>
                <a:r>
                  <a:rPr lang="es-ES" sz="4000" dirty="0">
                    <a:latin typeface="+mj-lt"/>
                  </a:rPr>
                  <a:t>Prácticas de control</a:t>
                </a:r>
                <a:endParaRPr lang="en-US" sz="4000" dirty="0">
                  <a:latin typeface="+mj-lt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D2B040-C4E3-9B4F-B204-FBECE9A62FF9}"/>
                  </a:ext>
                </a:extLst>
              </p:cNvPr>
              <p:cNvSpPr txBox="1"/>
              <p:nvPr/>
            </p:nvSpPr>
            <p:spPr>
              <a:xfrm>
                <a:off x="6786260" y="774348"/>
                <a:ext cx="4572000" cy="423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spc="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From the Classroom to the Farm</a:t>
                </a:r>
                <a:endParaRPr lang="id-ID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409076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7" name="Picture 16" descr="Tractor in farmland">
            <a:extLst>
              <a:ext uri="{FF2B5EF4-FFF2-40B4-BE49-F238E27FC236}">
                <a16:creationId xmlns:a16="http://schemas.microsoft.com/office/drawing/2014/main" id="{19AE895C-5CF1-F640-A9B0-9768614D6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85738" y="0"/>
            <a:ext cx="6915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oogle Shape;150;p5">
            <a:extLst>
              <a:ext uri="{FF2B5EF4-FFF2-40B4-BE49-F238E27FC236}">
                <a16:creationId xmlns:a16="http://schemas.microsoft.com/office/drawing/2014/main" id="{80FDDFB1-4102-334E-9610-473E876E6580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0688"/>
            <a:ext cx="4236098" cy="391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0;p5">
            <a:extLst>
              <a:ext uri="{FF2B5EF4-FFF2-40B4-BE49-F238E27FC236}">
                <a16:creationId xmlns:a16="http://schemas.microsoft.com/office/drawing/2014/main" id="{C64EAC6C-52AE-4141-AC80-56BEE6CB288B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179" y="2556586"/>
            <a:ext cx="2948474" cy="17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0;p5">
            <a:extLst>
              <a:ext uri="{FF2B5EF4-FFF2-40B4-BE49-F238E27FC236}">
                <a16:creationId xmlns:a16="http://schemas.microsoft.com/office/drawing/2014/main" id="{F879813F-C348-DA4C-866B-E100D76E3B2B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5469" y="2332652"/>
            <a:ext cx="2351315" cy="39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0;p5">
            <a:extLst>
              <a:ext uri="{FF2B5EF4-FFF2-40B4-BE49-F238E27FC236}">
                <a16:creationId xmlns:a16="http://schemas.microsoft.com/office/drawing/2014/main" id="{065F5A8A-7C1F-B943-8B1B-2914A0C853B4}"/>
              </a:ext>
            </a:extLst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478" y="2485052"/>
            <a:ext cx="1604865" cy="3467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485189" y="574663"/>
            <a:ext cx="689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Tipos de Prácticas de Control</a:t>
            </a:r>
            <a:endParaRPr lang="id-ID" sz="3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90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61BACA-7F29-7C44-B55D-4FEF0B5C9391}"/>
              </a:ext>
            </a:extLst>
          </p:cNvPr>
          <p:cNvSpPr txBox="1"/>
          <p:nvPr/>
        </p:nvSpPr>
        <p:spPr>
          <a:xfrm>
            <a:off x="133071" y="4055969"/>
            <a:ext cx="5611770" cy="48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055" lvl="1" algn="ctr">
              <a:lnSpc>
                <a:spcPct val="140013"/>
              </a:lnSpc>
              <a:buClr>
                <a:srgbClr val="191919"/>
              </a:buClr>
              <a:buSzPts val="2899"/>
            </a:pP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Evita la </a:t>
            </a:r>
            <a:r>
              <a:rPr lang="en-US" sz="20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introducción</a:t>
            </a: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inóculo</a:t>
            </a:r>
            <a:endParaRPr lang="en-US" sz="2000" dirty="0"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0" y="359765"/>
            <a:ext cx="12192000" cy="1049311"/>
            <a:chOff x="0" y="359765"/>
            <a:chExt cx="12192000" cy="10493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053942" y="598307"/>
              <a:ext cx="4572000" cy="4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26223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409076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58421-7A91-EF48-BD84-A15D0C079277}"/>
              </a:ext>
            </a:extLst>
          </p:cNvPr>
          <p:cNvCxnSpPr/>
          <p:nvPr/>
        </p:nvCxnSpPr>
        <p:spPr>
          <a:xfrm>
            <a:off x="5962607" y="1422400"/>
            <a:ext cx="0" cy="543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115DB9-A779-514A-A613-2C4A77DB77DB}"/>
              </a:ext>
            </a:extLst>
          </p:cNvPr>
          <p:cNvSpPr txBox="1"/>
          <p:nvPr/>
        </p:nvSpPr>
        <p:spPr>
          <a:xfrm>
            <a:off x="599431" y="1508648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4000" dirty="0">
                <a:latin typeface="+mj-lt"/>
              </a:rPr>
              <a:t>Prevención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658F1-2499-6048-AC05-B6F9DD9090EF}"/>
              </a:ext>
            </a:extLst>
          </p:cNvPr>
          <p:cNvSpPr txBox="1"/>
          <p:nvPr/>
        </p:nvSpPr>
        <p:spPr>
          <a:xfrm>
            <a:off x="-261257" y="2372552"/>
            <a:ext cx="6363477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055" lvl="1">
              <a:lnSpc>
                <a:spcPct val="140013"/>
              </a:lnSpc>
              <a:buClr>
                <a:srgbClr val="191919"/>
              </a:buClr>
              <a:buSzPts val="2899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Crea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selecciona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condiciones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desfavorables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para el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endParaRPr lang="en-US" dirty="0"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791B63-801D-CE4A-A039-5B75062400E4}"/>
              </a:ext>
            </a:extLst>
          </p:cNvPr>
          <p:cNvCxnSpPr>
            <a:cxnSpLocks/>
          </p:cNvCxnSpPr>
          <p:nvPr/>
        </p:nvCxnSpPr>
        <p:spPr>
          <a:xfrm>
            <a:off x="0" y="309169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1B0226-4C45-C946-95B2-10340C98ABDC}"/>
              </a:ext>
            </a:extLst>
          </p:cNvPr>
          <p:cNvSpPr txBox="1"/>
          <p:nvPr/>
        </p:nvSpPr>
        <p:spPr>
          <a:xfrm>
            <a:off x="154671" y="3097962"/>
            <a:ext cx="4859946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	</a:t>
            </a:r>
            <a:r>
              <a:rPr lang="es-ES" sz="4000" dirty="0"/>
              <a:t> </a:t>
            </a:r>
            <a:r>
              <a:rPr lang="es-ES" sz="4000" dirty="0">
                <a:latin typeface="+mj-lt"/>
              </a:rPr>
              <a:t>Exclusión</a:t>
            </a:r>
            <a:r>
              <a:rPr lang="es-ES" sz="4000" dirty="0"/>
              <a:t> 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FDEFD3-EE31-E74C-803F-A5A95335FD1A}"/>
              </a:ext>
            </a:extLst>
          </p:cNvPr>
          <p:cNvCxnSpPr>
            <a:cxnSpLocks/>
          </p:cNvCxnSpPr>
          <p:nvPr/>
        </p:nvCxnSpPr>
        <p:spPr>
          <a:xfrm>
            <a:off x="0" y="483030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526B05-1407-FF47-BA30-55924A866B79}"/>
              </a:ext>
            </a:extLst>
          </p:cNvPr>
          <p:cNvSpPr txBox="1"/>
          <p:nvPr/>
        </p:nvSpPr>
        <p:spPr>
          <a:xfrm>
            <a:off x="653022" y="4796613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4000" dirty="0"/>
              <a:t>Erradicación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519F87-983F-5541-A42C-473536E51A04}"/>
              </a:ext>
            </a:extLst>
          </p:cNvPr>
          <p:cNvSpPr txBox="1"/>
          <p:nvPr/>
        </p:nvSpPr>
        <p:spPr>
          <a:xfrm>
            <a:off x="417534" y="5766820"/>
            <a:ext cx="5611770" cy="48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055" lvl="1" algn="ctr">
              <a:lnSpc>
                <a:spcPct val="140013"/>
              </a:lnSpc>
              <a:buClr>
                <a:srgbClr val="191919"/>
              </a:buClr>
              <a:buSzPts val="2899"/>
            </a:pP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Mata o </a:t>
            </a:r>
            <a:r>
              <a:rPr lang="en-US" sz="20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inactiva</a:t>
            </a: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el </a:t>
            </a:r>
            <a:r>
              <a:rPr lang="en-US" sz="20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inóculo</a:t>
            </a:r>
            <a:r>
              <a:rPr lang="en-US" sz="2000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del </a:t>
            </a:r>
            <a:r>
              <a:rPr lang="en-US" sz="2000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endParaRPr lang="en-US" sz="20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C4447-A399-F447-9EC1-4A49E08BD424}"/>
              </a:ext>
            </a:extLst>
          </p:cNvPr>
          <p:cNvSpPr txBox="1"/>
          <p:nvPr/>
        </p:nvSpPr>
        <p:spPr>
          <a:xfrm>
            <a:off x="5828523" y="2424708"/>
            <a:ext cx="6363477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055" lvl="1" algn="ctr">
              <a:lnSpc>
                <a:spcPct val="140013"/>
              </a:lnSpc>
              <a:buClr>
                <a:srgbClr val="191919"/>
              </a:buClr>
              <a:buSzPts val="2899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Crea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una barrera que protege a la planta de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infecciones</a:t>
            </a:r>
            <a:endParaRPr lang="en-US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5467DB-576B-0242-BD6D-30BDFC76BE58}"/>
              </a:ext>
            </a:extLst>
          </p:cNvPr>
          <p:cNvSpPr txBox="1"/>
          <p:nvPr/>
        </p:nvSpPr>
        <p:spPr>
          <a:xfrm>
            <a:off x="6408600" y="3079301"/>
            <a:ext cx="4859946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2596" lvl="1" algn="ctr">
              <a:lnSpc>
                <a:spcPct val="130000"/>
              </a:lnSpc>
              <a:buClr>
                <a:srgbClr val="974806"/>
              </a:buClr>
              <a:buSzPts val="4100"/>
            </a:pPr>
            <a:r>
              <a:rPr lang="es-ES" sz="4000" dirty="0"/>
              <a:t>Resistencia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8116A5-9EBE-2849-88E4-8EA74F13809B}"/>
              </a:ext>
            </a:extLst>
          </p:cNvPr>
          <p:cNvSpPr txBox="1"/>
          <p:nvPr/>
        </p:nvSpPr>
        <p:spPr>
          <a:xfrm>
            <a:off x="6449033" y="4855227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4000" dirty="0"/>
              <a:t>Terapia</a:t>
            </a:r>
            <a:endParaRPr lang="en-US" sz="40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61AB83-94B4-3844-BC55-508D665294E0}"/>
              </a:ext>
            </a:extLst>
          </p:cNvPr>
          <p:cNvSpPr txBox="1"/>
          <p:nvPr/>
        </p:nvSpPr>
        <p:spPr>
          <a:xfrm>
            <a:off x="5828523" y="4058283"/>
            <a:ext cx="6363477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055" lvl="1">
              <a:lnSpc>
                <a:spcPct val="140013"/>
              </a:lnSpc>
              <a:buClr>
                <a:srgbClr val="191919"/>
              </a:buClr>
              <a:buSzPts val="2899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Selecciona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tolerantes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o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resistentes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al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patógeno</a:t>
            </a:r>
            <a:endParaRPr lang="en-US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E0893-FB2F-7441-A4A8-385050398C37}"/>
              </a:ext>
            </a:extLst>
          </p:cNvPr>
          <p:cNvSpPr txBox="1"/>
          <p:nvPr/>
        </p:nvSpPr>
        <p:spPr>
          <a:xfrm>
            <a:off x="5492621" y="5831100"/>
            <a:ext cx="6363477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055" lvl="1" algn="ctr">
              <a:lnSpc>
                <a:spcPct val="140013"/>
              </a:lnSpc>
              <a:buClr>
                <a:srgbClr val="191919"/>
              </a:buClr>
              <a:buSzPts val="2899"/>
            </a:pP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Cura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plantas</a:t>
            </a:r>
            <a:r>
              <a:rPr lang="en-US" dirty="0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solidFill>
                  <a:srgbClr val="191919"/>
                </a:solidFill>
                <a:latin typeface="+mj-lt"/>
                <a:ea typeface="Arial"/>
                <a:cs typeface="Arial"/>
                <a:sym typeface="Arial"/>
              </a:rPr>
              <a:t>infectadas</a:t>
            </a:r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11A40-ECCF-B04A-910C-BAE491C2A429}"/>
              </a:ext>
            </a:extLst>
          </p:cNvPr>
          <p:cNvSpPr txBox="1"/>
          <p:nvPr/>
        </p:nvSpPr>
        <p:spPr>
          <a:xfrm>
            <a:off x="6518149" y="1455774"/>
            <a:ext cx="4859946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40006"/>
              </a:lnSpc>
            </a:pPr>
            <a:r>
              <a:rPr lang="es-ES" sz="4000" dirty="0"/>
              <a:t>Protección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59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7A786A6-5A85-9247-8BF9-4B2F13DCBACE}"/>
              </a:ext>
            </a:extLst>
          </p:cNvPr>
          <p:cNvGrpSpPr/>
          <p:nvPr/>
        </p:nvGrpSpPr>
        <p:grpSpPr>
          <a:xfrm>
            <a:off x="6204807" y="0"/>
            <a:ext cx="5987193" cy="1185474"/>
            <a:chOff x="7015396" y="359765"/>
            <a:chExt cx="5036695" cy="95262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D2B040-C4E3-9B4F-B204-FBECE9A62FF9}"/>
                </a:ext>
              </a:extLst>
            </p:cNvPr>
            <p:cNvSpPr txBox="1"/>
            <p:nvPr/>
          </p:nvSpPr>
          <p:spPr>
            <a:xfrm>
              <a:off x="7313014" y="635629"/>
              <a:ext cx="3643290" cy="34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From the Classroom to the Farm</a:t>
              </a:r>
              <a:endParaRPr lang="id-ID" sz="1600" spc="300" dirty="0">
                <a:solidFill>
                  <a:schemeClr val="tx1">
                    <a:lumMod val="50000"/>
                    <a:lumOff val="5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oogle Shape;89;p1">
              <a:extLst>
                <a:ext uri="{FF2B5EF4-FFF2-40B4-BE49-F238E27FC236}">
                  <a16:creationId xmlns:a16="http://schemas.microsoft.com/office/drawing/2014/main" id="{452D8085-B4BC-0245-836A-B059EA813665}"/>
                </a:ext>
              </a:extLst>
            </p:cNvPr>
            <p:cNvPicPr preferRelativeResize="0"/>
            <p:nvPr/>
          </p:nvPicPr>
          <p:blipFill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1462" y="359765"/>
              <a:ext cx="1165777" cy="88441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8CC133-0F8E-FD48-A910-529B013086E0}"/>
                </a:ext>
              </a:extLst>
            </p:cNvPr>
            <p:cNvCxnSpPr>
              <a:cxnSpLocks/>
            </p:cNvCxnSpPr>
            <p:nvPr/>
          </p:nvCxnSpPr>
          <p:spPr>
            <a:xfrm>
              <a:off x="7015396" y="1312392"/>
              <a:ext cx="503669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Google Shape;150;p5">
            <a:extLst>
              <a:ext uri="{FF2B5EF4-FFF2-40B4-BE49-F238E27FC236}">
                <a16:creationId xmlns:a16="http://schemas.microsoft.com/office/drawing/2014/main" id="{80FDDFB1-4102-334E-9610-473E876E6580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0688"/>
            <a:ext cx="4236098" cy="3918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0;p5">
            <a:extLst>
              <a:ext uri="{FF2B5EF4-FFF2-40B4-BE49-F238E27FC236}">
                <a16:creationId xmlns:a16="http://schemas.microsoft.com/office/drawing/2014/main" id="{C64EAC6C-52AE-4141-AC80-56BEE6CB288B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8179" y="2556586"/>
            <a:ext cx="2948474" cy="171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0;p5">
            <a:extLst>
              <a:ext uri="{FF2B5EF4-FFF2-40B4-BE49-F238E27FC236}">
                <a16:creationId xmlns:a16="http://schemas.microsoft.com/office/drawing/2014/main" id="{F879813F-C348-DA4C-866B-E100D76E3B2B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5469" y="2332652"/>
            <a:ext cx="2351315" cy="3956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50;p5">
            <a:extLst>
              <a:ext uri="{FF2B5EF4-FFF2-40B4-BE49-F238E27FC236}">
                <a16:creationId xmlns:a16="http://schemas.microsoft.com/office/drawing/2014/main" id="{065F5A8A-7C1F-B943-8B1B-2914A0C853B4}"/>
              </a:ext>
            </a:extLst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3478" y="2485052"/>
            <a:ext cx="1604865" cy="3467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DC7668-A99D-0649-BDDC-88DEE6C2C825}"/>
              </a:ext>
            </a:extLst>
          </p:cNvPr>
          <p:cNvSpPr txBox="1"/>
          <p:nvPr/>
        </p:nvSpPr>
        <p:spPr>
          <a:xfrm>
            <a:off x="-485189" y="574663"/>
            <a:ext cx="6892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Tipos de Prácticas de Control</a:t>
            </a:r>
            <a:endParaRPr lang="id-ID" sz="3600" b="1" dirty="0">
              <a:ln w="19050">
                <a:noFill/>
              </a:ln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982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1245</Words>
  <Application>Microsoft Macintosh PowerPoint</Application>
  <PresentationFormat>Widescreen</PresentationFormat>
  <Paragraphs>194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Colon-Carrion, Nicole - (ncoloncarrion)</dc:creator>
  <cp:lastModifiedBy>Colon-Carrion, Nicole - (ncoloncarrion)</cp:lastModifiedBy>
  <cp:revision>32</cp:revision>
  <dcterms:created xsi:type="dcterms:W3CDTF">2022-01-16T16:03:08Z</dcterms:created>
  <dcterms:modified xsi:type="dcterms:W3CDTF">2022-09-12T00:32:15Z</dcterms:modified>
</cp:coreProperties>
</file>