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57" r:id="rId4"/>
    <p:sldId id="369" r:id="rId5"/>
    <p:sldId id="360" r:id="rId6"/>
    <p:sldId id="361" r:id="rId7"/>
    <p:sldId id="366" r:id="rId8"/>
    <p:sldId id="367" r:id="rId9"/>
    <p:sldId id="368" r:id="rId10"/>
    <p:sldId id="340" r:id="rId11"/>
    <p:sldId id="362" r:id="rId12"/>
    <p:sldId id="342" r:id="rId13"/>
    <p:sldId id="343" r:id="rId14"/>
    <p:sldId id="364" r:id="rId15"/>
    <p:sldId id="3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29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5DF0-DD62-6E40-8CB7-410903CF5F3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348D-2B49-0E49-9E81-9FBE2A1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237-CF0C-7647-91B4-C5CA4BB0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5D93-BDDF-1B4C-B097-DA32F06B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089D-610C-9C4A-B2D5-DBDA6D26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DD86-C7BE-7847-8F75-F59FB70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38C-0652-5B4A-A6E3-BB30C8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5D2-7C00-2F4D-81DF-1373D23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4AF6-9908-FB43-BC94-0F9368C6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18B-79E1-8D4C-BAA3-20A7F97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51B3-0956-F744-A6AB-FA25CC1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F25F-CF26-8D41-895D-B252578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C64-234E-FF4A-B07E-A0F58D12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DB83-C373-DF42-BD19-7F103043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38C-07EE-D742-B21C-CB905450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518-DECE-4845-8655-ED5A512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29-607F-DA42-B387-C5CC58D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8F6C87-6185-4DC9-BC9D-D65FF562D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43400"/>
            <a:ext cx="2514599" cy="2514600"/>
          </a:xfrm>
          <a:custGeom>
            <a:avLst/>
            <a:gdLst>
              <a:gd name="connsiteX0" fmla="*/ 0 w 2514599"/>
              <a:gd name="connsiteY0" fmla="*/ 0 h 2514600"/>
              <a:gd name="connsiteX1" fmla="*/ 2514599 w 2514599"/>
              <a:gd name="connsiteY1" fmla="*/ 0 h 2514600"/>
              <a:gd name="connsiteX2" fmla="*/ 2514599 w 2514599"/>
              <a:gd name="connsiteY2" fmla="*/ 2514600 h 2514600"/>
              <a:gd name="connsiteX3" fmla="*/ 0 w 2514599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600">
                <a:moveTo>
                  <a:pt x="0" y="0"/>
                </a:moveTo>
                <a:lnTo>
                  <a:pt x="2514599" y="0"/>
                </a:lnTo>
                <a:lnTo>
                  <a:pt x="2514599" y="2514600"/>
                </a:lnTo>
                <a:lnTo>
                  <a:pt x="0" y="2514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015DFE-ACEB-4380-8037-5E68C5E82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6822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7C4EC4-29DC-4F9B-86B1-71CB65838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3644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217-C296-D149-BF26-4659306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B00-D461-4D4C-B18D-77345D8E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F886-A5B0-AE40-8C66-3F1B8BD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E507-3138-874D-8E79-E9861E1C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A252-FCDD-6046-97AD-12D6073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1A-EA93-7445-A15F-C039E80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46DC-2132-F04A-ADBC-1887FE3A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A309-F929-5147-B859-C2D7954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6746-AB5A-C04C-985F-0A8FB72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559-C922-E940-A579-E1790AF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4B7-E750-E845-8E9A-7099853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1E3B-2357-0342-8A21-04F096EA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D2C7-053E-C442-9C4D-8BAB124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6A3-E309-0844-951E-652297A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5C78-805A-464D-8876-B59542D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10AA-9EFC-E14C-886D-0DAD9527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2D2-5EA8-3542-91CC-ABD879F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420B-9BF6-E148-9952-DEF64F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7598-B99D-AF4F-A6C9-3FF8689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EC62-925F-624C-AEED-3FD4F9C71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7750-847F-DB44-B8E7-ECE86D54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BCA2-0859-9A43-8813-75C82B3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EE6-6015-1E4F-9822-2F70C43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FC1D-38F1-3C45-B831-2C1652F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05B-52AA-074F-B66E-DF91EDDD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661A-3D71-F54B-968C-6EB8347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654C-D274-5947-BC18-D7A8FF3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787C-3CB1-EB42-A60E-9F2C30D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91B6-73ED-D042-B0EA-D39F416E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F4C1-6B90-6843-96F9-F1B98C9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9AA3-CD88-E943-BECB-97611E7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8BE-6100-1742-A590-67BBC3B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A121-9488-1346-89A5-B2819BD7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9391-EC22-FD46-8C6D-6034E1AF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4EE6-CECD-3544-BA6F-CA0D9F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C156-BF31-3247-92F2-5777A0F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67EA-742F-C147-84FD-3552D9A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FE2-A76A-C44C-86AD-632382D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E74A5-B558-7D45-B11D-9A4C3303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D0EA-8F4D-9947-8656-5EBA6E74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D3A-6B3F-D845-A139-C7EFAB8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FBE5-212E-504E-9F63-01E9087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2AB5-E38C-814F-9FF1-A4C95B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84A6-6B5A-C649-98E6-7B71B0B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BB83-F185-2646-827A-61B7386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8F9-D56C-9F43-81CC-AA8B477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D01-D889-C044-B0FA-33C894E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A58-762A-B440-9CD7-559B40BE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566296" y="5119826"/>
            <a:ext cx="9591870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s-ES" sz="4800" dirty="0"/>
              <a:t>Recursos para agricultores</a:t>
            </a:r>
            <a:endParaRPr lang="en-US" sz="4800" dirty="0"/>
          </a:p>
        </p:txBody>
      </p:sp>
      <p:sp>
        <p:nvSpPr>
          <p:cNvPr id="10" name="Google Shape;88;p1">
            <a:extLst>
              <a:ext uri="{FF2B5EF4-FFF2-40B4-BE49-F238E27FC236}">
                <a16:creationId xmlns:a16="http://schemas.microsoft.com/office/drawing/2014/main" id="{996CC7DB-362F-8942-8FBA-182762742F6D}"/>
              </a:ext>
            </a:extLst>
          </p:cNvPr>
          <p:cNvSpPr txBox="1"/>
          <p:nvPr/>
        </p:nvSpPr>
        <p:spPr>
          <a:xfrm>
            <a:off x="719079" y="6058007"/>
            <a:ext cx="8716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Created by: 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Nicole Colón-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Carrión</a:t>
            </a:r>
            <a:endParaRPr lang="en-US" dirty="0">
              <a:solidFill>
                <a:srgbClr val="191919"/>
              </a:solidFill>
              <a:latin typeface="+mj-l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Revised by: 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Sof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í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a </a:t>
            </a:r>
            <a:r>
              <a:rPr lang="en-US" b="0" i="0" u="none" strike="noStrike" cap="none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Macchiavelli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-Girón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endParaRPr b="0" i="0" u="none" strike="noStrike" cap="none" dirty="0">
              <a:solidFill>
                <a:srgbClr val="191919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5" y="5155700"/>
            <a:ext cx="2326751" cy="1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28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265987" y="2848574"/>
            <a:ext cx="5425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Provee un boletín con una gran variedad de noticias y artículos sobre el trabajo realizado en el SEA y otra información relevante para el público en general</a:t>
            </a:r>
          </a:p>
          <a:p>
            <a:br>
              <a:rPr lang="es-ES_tradnl" sz="2000" dirty="0"/>
            </a:br>
            <a:r>
              <a:rPr lang="es-ES_tradnl" sz="2000" dirty="0"/>
              <a:t>Cada edición se centra en un tema en particular</a:t>
            </a:r>
          </a:p>
          <a:p>
            <a:br>
              <a:rPr lang="es-ES_tradnl" sz="2000" dirty="0"/>
            </a:br>
            <a:endParaRPr lang="es-ES_tradnl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50169" y="359765"/>
            <a:ext cx="6611816" cy="1845046"/>
            <a:chOff x="5750169" y="359765"/>
            <a:chExt cx="6611816" cy="1845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50169" y="598307"/>
              <a:ext cx="6611816" cy="1606504"/>
              <a:chOff x="5482487" y="774348"/>
              <a:chExt cx="6611816" cy="16065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82487" y="1780431"/>
                <a:ext cx="6611816" cy="6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600" dirty="0">
                    <a:latin typeface="+mj-lt"/>
                  </a:rPr>
                  <a:t>“</a:t>
                </a:r>
                <a:r>
                  <a:rPr lang="en-US" sz="2600" dirty="0" err="1">
                    <a:latin typeface="+mj-lt"/>
                  </a:rPr>
                  <a:t>Revista</a:t>
                </a:r>
                <a:r>
                  <a:rPr lang="en-US" sz="2600" dirty="0">
                    <a:latin typeface="+mj-lt"/>
                  </a:rPr>
                  <a:t> del </a:t>
                </a:r>
                <a:r>
                  <a:rPr lang="en-US" sz="2600" dirty="0" err="1">
                    <a:latin typeface="+mj-lt"/>
                  </a:rPr>
                  <a:t>Servicio</a:t>
                </a:r>
                <a:r>
                  <a:rPr lang="en-US" sz="2600" dirty="0">
                    <a:latin typeface="+mj-lt"/>
                  </a:rPr>
                  <a:t> de </a:t>
                </a:r>
                <a:r>
                  <a:rPr lang="en-US" sz="2600" dirty="0" err="1">
                    <a:latin typeface="+mj-lt"/>
                  </a:rPr>
                  <a:t>Extensión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Agrícola</a:t>
                </a:r>
                <a:r>
                  <a:rPr lang="en-US" sz="2600" dirty="0">
                    <a:latin typeface="+mj-lt"/>
                  </a:rPr>
                  <a:t>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4AB73E-E8B6-BA49-8693-880D46F079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92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81639" y="2655302"/>
            <a:ext cx="5864883" cy="341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400" dirty="0">
                <a:latin typeface="+mj-lt"/>
              </a:rPr>
              <a:t>SEA proporciona diverso material educativo para agricultores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4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400" dirty="0">
                <a:latin typeface="+mj-lt"/>
              </a:rPr>
              <a:t>Incluyendo hojas informativas, guías y manuales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4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400" dirty="0">
                <a:latin typeface="+mj-lt"/>
              </a:rPr>
              <a:t>Sitio: </a:t>
            </a:r>
            <a:r>
              <a:rPr lang="es-ES" sz="2000" dirty="0">
                <a:latin typeface="+mj-lt"/>
              </a:rPr>
              <a:t>https://</a:t>
            </a:r>
            <a:r>
              <a:rPr lang="es-ES" sz="2000" dirty="0" err="1">
                <a:latin typeface="+mj-lt"/>
              </a:rPr>
              <a:t>www.uprm.edu</a:t>
            </a:r>
            <a:r>
              <a:rPr lang="es-ES" sz="2000" dirty="0">
                <a:latin typeface="+mj-lt"/>
              </a:rPr>
              <a:t>/sea/</a:t>
            </a:r>
            <a:r>
              <a:rPr lang="es-ES" sz="2000" dirty="0" err="1">
                <a:latin typeface="+mj-lt"/>
              </a:rPr>
              <a:t>publicacion</a:t>
            </a:r>
            <a:r>
              <a:rPr lang="es-ES" sz="2000" dirty="0">
                <a:latin typeface="+mj-lt"/>
              </a:rPr>
              <a:t>/a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50169" y="359765"/>
            <a:ext cx="6611816" cy="1845046"/>
            <a:chOff x="5750169" y="359765"/>
            <a:chExt cx="6611816" cy="1845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50169" y="598307"/>
              <a:ext cx="6611816" cy="1606504"/>
              <a:chOff x="5482487" y="774348"/>
              <a:chExt cx="6611816" cy="16065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82487" y="1780431"/>
                <a:ext cx="6611816" cy="6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600" dirty="0">
                    <a:latin typeface="+mj-lt"/>
                  </a:rPr>
                  <a:t>“</a:t>
                </a:r>
                <a:r>
                  <a:rPr lang="en-US" sz="2600" dirty="0" err="1">
                    <a:latin typeface="+mj-lt"/>
                  </a:rPr>
                  <a:t>Revista</a:t>
                </a:r>
                <a:r>
                  <a:rPr lang="en-US" sz="2600" dirty="0">
                    <a:latin typeface="+mj-lt"/>
                  </a:rPr>
                  <a:t> del </a:t>
                </a:r>
                <a:r>
                  <a:rPr lang="en-US" sz="2600" dirty="0" err="1">
                    <a:latin typeface="+mj-lt"/>
                  </a:rPr>
                  <a:t>Servicio</a:t>
                </a:r>
                <a:r>
                  <a:rPr lang="en-US" sz="2600" dirty="0">
                    <a:latin typeface="+mj-lt"/>
                  </a:rPr>
                  <a:t> de </a:t>
                </a:r>
                <a:r>
                  <a:rPr lang="en-US" sz="2600" dirty="0" err="1">
                    <a:latin typeface="+mj-lt"/>
                  </a:rPr>
                  <a:t>Extensión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Agrícola</a:t>
                </a:r>
                <a:r>
                  <a:rPr lang="en-US" sz="2600" dirty="0">
                    <a:latin typeface="+mj-lt"/>
                  </a:rPr>
                  <a:t>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19C39B-8838-AA45-8B1A-15CFC590E7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877" y="756139"/>
            <a:ext cx="4923692" cy="55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371492" y="2379809"/>
            <a:ext cx="5984631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Organización científica dedicada al estudio de las enfermedades de las plantas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La sección de educación contiene diverso material educativo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Incluyendo: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	Estudios de caso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	Ejercicios de laboratorio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	Información sobre patógenos 	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	Información sobre enfermedades 	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	Seminarios</a:t>
            </a:r>
            <a:endParaRPr lang="en-US" dirty="0"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664569" y="359765"/>
            <a:ext cx="5527431" cy="1840983"/>
            <a:chOff x="6664569" y="359765"/>
            <a:chExt cx="5527431" cy="18409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664570" y="598307"/>
              <a:ext cx="5293779" cy="1602441"/>
              <a:chOff x="6396888" y="774348"/>
              <a:chExt cx="5293779" cy="160244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396888" y="1795861"/>
                <a:ext cx="5293779" cy="58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500" dirty="0">
                    <a:latin typeface="+mj-lt"/>
                  </a:rPr>
                  <a:t>“American </a:t>
                </a:r>
                <a:r>
                  <a:rPr lang="en-US" sz="2500" dirty="0" err="1">
                    <a:latin typeface="+mj-lt"/>
                  </a:rPr>
                  <a:t>Phytopathological</a:t>
                </a:r>
                <a:r>
                  <a:rPr lang="en-US" sz="2500" dirty="0">
                    <a:latin typeface="+mj-lt"/>
                  </a:rPr>
                  <a:t> Society”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664569" y="1409076"/>
              <a:ext cx="53875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APS - Plant Disease Research - WinLAWN Lawn Care Guide">
            <a:extLst>
              <a:ext uri="{FF2B5EF4-FFF2-40B4-BE49-F238E27FC236}">
                <a16:creationId xmlns:a16="http://schemas.microsoft.com/office/drawing/2014/main" id="{F12D1A8C-A4EE-B641-B130-92E873A2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859" y="110845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057487" y="2690472"/>
            <a:ext cx="5642144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El acceso a los libros educativos puede estar restringido o tener un costo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Consulte con las Bibliotecas de la Universidad de Puerto Rico para obtener acceso gratuito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77708" y="359765"/>
            <a:ext cx="5914292" cy="2020910"/>
            <a:chOff x="6277708" y="359765"/>
            <a:chExt cx="5914292" cy="20209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278067" y="598307"/>
              <a:ext cx="5347875" cy="1782368"/>
              <a:chOff x="6010385" y="774348"/>
              <a:chExt cx="5347875" cy="178236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010385" y="1875889"/>
                <a:ext cx="4729277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Libros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7C2B6C-1C8B-3F45-B42F-0DF21BA796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54" y="393072"/>
            <a:ext cx="2313953" cy="31060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663F8-D62F-234D-A6F1-AAA203FAD8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7916" y="360664"/>
            <a:ext cx="2346068" cy="3121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54D661-DDCE-E349-91FE-D08A7643F6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49" y="3672423"/>
            <a:ext cx="2306573" cy="29308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7E617A-38F0-9044-8896-1C63CE06C50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2693" y="3708370"/>
            <a:ext cx="2398875" cy="2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654968" y="2526932"/>
            <a:ext cx="6324829" cy="286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La Universidad de Puerto Rico Mayagüez cuenta con una Clínica de Plantas que brinda a la comunidad información sobre enfermedades y manejo de las plantas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Página de FB: “Clínica de Enfermedades de Plantas UPRM”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2018150"/>
            <a:chOff x="6178393" y="359765"/>
            <a:chExt cx="6013607" cy="20181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779608"/>
              <a:chOff x="5910711" y="774348"/>
              <a:chExt cx="5447549" cy="17796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4000" dirty="0">
                    <a:latin typeface="+mj-lt"/>
                  </a:rPr>
                  <a:t>Clínica de plantas</a:t>
                </a:r>
                <a:endParaRPr lang="en-US" sz="4000" dirty="0">
                  <a:solidFill>
                    <a:srgbClr val="191919"/>
                  </a:solidFill>
                  <a:latin typeface="+mj-lt"/>
                  <a:ea typeface="Open Sans ExtraBold"/>
                  <a:cs typeface="Open Sans ExtraBold"/>
                  <a:sym typeface="Open Sans ExtraBold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3DA59F8-395A-4E4C-ADC9-28672B8668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77" y="139191"/>
            <a:ext cx="5715000" cy="6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637383" y="2614855"/>
            <a:ext cx="6214647" cy="166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El DRNA cuenta con información útil sobre agricultura sustentable, enfermedades de las plantas y manejo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Sitio: http://</a:t>
            </a:r>
            <a:r>
              <a:rPr lang="es-ES" sz="2000" dirty="0" err="1">
                <a:latin typeface="+mj-lt"/>
              </a:rPr>
              <a:t>www.drna.pr.gov</a:t>
            </a:r>
            <a:r>
              <a:rPr lang="es-ES" sz="2000" dirty="0">
                <a:latin typeface="+mj-lt"/>
              </a:rPr>
              <a:t>”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2015137"/>
            <a:chOff x="6178393" y="359765"/>
            <a:chExt cx="6013607" cy="20151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776595"/>
              <a:chOff x="5910711" y="774348"/>
              <a:chExt cx="5447549" cy="177659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87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DRNA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A215F97-24F0-AF4F-B109-3133E1FC16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417" y="184499"/>
            <a:ext cx="4910076" cy="64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167705" y="2903654"/>
            <a:ext cx="589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1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s-ES" sz="2400" dirty="0">
                <a:latin typeface="+mj-lt"/>
              </a:rPr>
              <a:t>Explorar recursos disponibles para la comunidad agrícola en Puerto Rico </a:t>
            </a:r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870966" y="1825094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Objetivo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pic>
        <p:nvPicPr>
          <p:cNvPr id="3" name="Picture 2" descr="Person writing on notebook">
            <a:extLst>
              <a:ext uri="{FF2B5EF4-FFF2-40B4-BE49-F238E27FC236}">
                <a16:creationId xmlns:a16="http://schemas.microsoft.com/office/drawing/2014/main" id="{601489E5-3FEB-D24D-8661-300DCE97A6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1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13230" y="2509348"/>
            <a:ext cx="5817990" cy="406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Organización que provee servicios educativos a los agricultores en Puerto Rico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Ofrecen servicio en toda la isla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Su equipo está compuesto por científicos, educadores y líderes dispuestos a ayudar a los agricultores con sus necesidades diarias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Sitio: </a:t>
            </a:r>
            <a:r>
              <a:rPr lang="es-ES" sz="2000" dirty="0" err="1">
                <a:latin typeface="+mj-lt"/>
              </a:rPr>
              <a:t>uprm.edu</a:t>
            </a:r>
            <a:r>
              <a:rPr lang="es-ES" sz="2000" dirty="0">
                <a:latin typeface="+mj-lt"/>
              </a:rPr>
              <a:t>/sea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2" y="359765"/>
            <a:ext cx="6013608" cy="1822712"/>
            <a:chOff x="6178392" y="359765"/>
            <a:chExt cx="6013608" cy="18227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2" y="598307"/>
              <a:ext cx="5655213" cy="1584170"/>
              <a:chOff x="5910710" y="774348"/>
              <a:chExt cx="5655213" cy="158417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0" y="1679871"/>
                <a:ext cx="5655213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000" dirty="0">
                    <a:latin typeface="+mj-lt"/>
                  </a:rPr>
                  <a:t>Servicio de Extensión</a:t>
                </a:r>
                <a:r>
                  <a:rPr lang="en-US" sz="3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– UPRM (SEA)</a:t>
                </a:r>
                <a:endParaRPr lang="en-US" sz="3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BDCD2-8F2F-8046-A660-9E636C18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8814" y="0"/>
            <a:ext cx="5655214" cy="6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13230" y="2509348"/>
            <a:ext cx="5817990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_tradnl" dirty="0"/>
              <a:t>Mejorar la calidad de vida de las personas que viven en vulnerabilidad socio-económica mediante la acción participativa a través de un proceso de educación no formal basado en la investigación científica y enfocado en las aspiraciones y las necesidades de las familias y comunidades</a:t>
            </a:r>
            <a:endParaRPr lang="es-ES_tradnl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1881318"/>
            <a:chOff x="6178393" y="359765"/>
            <a:chExt cx="6013607" cy="18813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642776"/>
              <a:chOff x="5910711" y="774348"/>
              <a:chExt cx="5447549" cy="16427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73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300" dirty="0">
                    <a:latin typeface="+mj-lt"/>
                  </a:rPr>
                  <a:t>Misión </a:t>
                </a:r>
                <a:r>
                  <a:rPr lang="en-US" sz="3300" dirty="0">
                    <a:latin typeface="+mj-lt"/>
                  </a:rPr>
                  <a:t>SEA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BDCD2-8F2F-8046-A660-9E636C18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8814" y="0"/>
            <a:ext cx="5655214" cy="6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9936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995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360022"/>
            <a:ext cx="6892214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3600" dirty="0"/>
              <a:t>Ciencias Agroambientales</a:t>
            </a:r>
            <a:endParaRPr lang="en-US" sz="3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0064DA-E15F-204A-B0EA-8C3556DF8E52}"/>
              </a:ext>
            </a:extLst>
          </p:cNvPr>
          <p:cNvPicPr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122" y="1637494"/>
            <a:ext cx="2044185" cy="12935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89FDA14-9787-CA48-9C0D-E8C39E9E9635}"/>
              </a:ext>
            </a:extLst>
          </p:cNvPr>
          <p:cNvPicPr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328" y="3313398"/>
            <a:ext cx="2197071" cy="13398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C71D89-048C-364E-8FFF-ECBB87DD001C}"/>
              </a:ext>
            </a:extLst>
          </p:cNvPr>
          <p:cNvPicPr>
            <a:picLocks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721" y="5050263"/>
            <a:ext cx="2147826" cy="152771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6567234-0F27-E44F-B876-A365C8D0C347}"/>
              </a:ext>
            </a:extLst>
          </p:cNvPr>
          <p:cNvPicPr>
            <a:picLocks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092" y="1608083"/>
            <a:ext cx="2049828" cy="13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A4588C-3A1F-9245-B96A-D3C46C4CFD5C}"/>
              </a:ext>
            </a:extLst>
          </p:cNvPr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8644" y="3274815"/>
            <a:ext cx="1851356" cy="14191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2BAAA1-AD8E-3F45-A015-9AA4E960DA79}"/>
              </a:ext>
            </a:extLst>
          </p:cNvPr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7159" y="5201920"/>
            <a:ext cx="1922522" cy="13932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707EFE-434E-A044-AD22-85FE63F53D26}"/>
              </a:ext>
            </a:extLst>
          </p:cNvPr>
          <p:cNvPicPr>
            <a:picLocks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735" y="1707429"/>
            <a:ext cx="2173746" cy="12389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96E96C7-067F-B04A-9A8E-3713BD15E152}"/>
              </a:ext>
            </a:extLst>
          </p:cNvPr>
          <p:cNvPicPr>
            <a:picLocks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4433" y="3312160"/>
            <a:ext cx="2262288" cy="13628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CD9801-F5EF-EC4E-B4D4-340D7DCB6EE3}"/>
              </a:ext>
            </a:extLst>
          </p:cNvPr>
          <p:cNvPicPr>
            <a:picLocks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437" y="5225535"/>
            <a:ext cx="1995403" cy="148006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9D267-1C73-B54B-B7C4-72D007A8609B}"/>
              </a:ext>
            </a:extLst>
          </p:cNvPr>
          <p:cNvCxnSpPr/>
          <p:nvPr/>
        </p:nvCxnSpPr>
        <p:spPr>
          <a:xfrm>
            <a:off x="996564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BC80319-D32A-6847-BFD5-EE8E167FF928}"/>
              </a:ext>
            </a:extLst>
          </p:cNvPr>
          <p:cNvPicPr>
            <a:picLocks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8640" y="1727199"/>
            <a:ext cx="1645920" cy="12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360022"/>
            <a:ext cx="6892214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3600" dirty="0"/>
              <a:t>Educación Agrícola</a:t>
            </a:r>
            <a:endParaRPr lang="en-US" sz="3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CC61F95-1FE4-E841-8607-7B41857E7D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200" y="1617785"/>
            <a:ext cx="2246161" cy="1301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146518-4508-AF49-BD3D-ED9C2E6E7C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5340" y="1635369"/>
            <a:ext cx="1916722" cy="14113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D9D8B-F7C3-A74C-ACAE-5C62402C57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37" y="4994032"/>
            <a:ext cx="2104293" cy="16909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70501-F396-0442-BAEE-714E211AE5F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2479" y="3253154"/>
            <a:ext cx="2263644" cy="145952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CBD83BE-F431-C244-B5C7-30A9DBEDABC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079" y="3288324"/>
            <a:ext cx="2221521" cy="14298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376F43B-E0C3-7D41-A12B-69AA69BBEE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8338" y="5029200"/>
            <a:ext cx="2368062" cy="16763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60D38DA-7039-104C-A93C-9B53495FC4D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48" y="1688123"/>
            <a:ext cx="2487331" cy="12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559320" y="590694"/>
            <a:ext cx="756643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/>
              <a:t>Economía</a:t>
            </a:r>
            <a:r>
              <a:rPr lang="en-US" sz="2900" dirty="0"/>
              <a:t> </a:t>
            </a:r>
            <a:r>
              <a:rPr lang="en-US" sz="2900" dirty="0" err="1"/>
              <a:t>Agrícola</a:t>
            </a:r>
            <a:r>
              <a:rPr lang="en-US" sz="2900" dirty="0"/>
              <a:t> Y </a:t>
            </a:r>
            <a:r>
              <a:rPr lang="en-US" sz="2900" dirty="0" err="1"/>
              <a:t>Sociología</a:t>
            </a:r>
            <a:r>
              <a:rPr lang="en-US" sz="2900" dirty="0"/>
              <a:t> Rural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CF554C-6E01-5E47-A2A3-D1637E04A3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221" y="3175827"/>
            <a:ext cx="2559467" cy="155718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7895AAC-7739-2443-B9F2-6AB7FC22B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948" y="1573969"/>
            <a:ext cx="2393274" cy="1493031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FBA6F9A-CAA8-4C41-925D-64A2ECC89B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331" y="1622991"/>
            <a:ext cx="2504364" cy="1414263"/>
          </a:xfrm>
          <a:prstGeom prst="rect">
            <a:avLst/>
          </a:prstGeom>
        </p:spPr>
      </p:pic>
      <p:pic>
        <p:nvPicPr>
          <p:cNvPr id="24" name="Picture 2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249F8F7-24E7-AF4F-AA21-B4D01EB064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721" y="1619221"/>
            <a:ext cx="2532600" cy="1415737"/>
          </a:xfrm>
          <a:prstGeom prst="rect">
            <a:avLst/>
          </a:prstGeom>
        </p:spPr>
      </p:pic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3EE38-71D7-8349-AD6A-1CD4B4F5A3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352" y="3255196"/>
            <a:ext cx="2348991" cy="1386903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A5B48-BB59-BF4C-9228-DD14BCAE41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294" y="3188990"/>
            <a:ext cx="2507990" cy="14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0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 err="1"/>
              <a:t>Ciencia</a:t>
            </a:r>
            <a:r>
              <a:rPr lang="en-US" sz="2900" dirty="0"/>
              <a:t> Animal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D6AFF3-824C-2B42-B225-2BED0F9E0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3583" y="1568021"/>
            <a:ext cx="2356406" cy="124677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592D7C-4CDA-844A-8E84-63124D534A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885" y="3207663"/>
            <a:ext cx="2357046" cy="1566653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100ADB-2B12-744D-81BA-CC61B6676E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2758" y="1495385"/>
            <a:ext cx="2522404" cy="1471602"/>
          </a:xfrm>
          <a:prstGeom prst="rect">
            <a:avLst/>
          </a:prstGeom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74AE28-1F7C-7644-A906-F1B76B0E7BB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340" y="1495384"/>
            <a:ext cx="2522403" cy="14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err="1"/>
              <a:t>Ingeniería</a:t>
            </a:r>
            <a:r>
              <a:rPr lang="en-US" sz="2900" dirty="0"/>
              <a:t> </a:t>
            </a:r>
            <a:r>
              <a:rPr lang="en-US" sz="2900" dirty="0" err="1"/>
              <a:t>Agrícola</a:t>
            </a:r>
            <a:r>
              <a:rPr lang="en-US" sz="2900" dirty="0"/>
              <a:t> Y </a:t>
            </a:r>
            <a:r>
              <a:rPr lang="en-US" sz="2900" dirty="0" err="1"/>
              <a:t>Biosistemas</a:t>
            </a:r>
            <a:endParaRPr lang="en-US" sz="29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2FB05651-33FC-9740-8D20-468C6609B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08" y="1573969"/>
            <a:ext cx="2359085" cy="1438652"/>
          </a:xfrm>
          <a:prstGeom prst="rect">
            <a:avLst/>
          </a:prstGeom>
        </p:spPr>
      </p:pic>
      <p:pic>
        <p:nvPicPr>
          <p:cNvPr id="19" name="Picture 18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AB96F9B7-B0BE-3342-BDB6-A07971BBE9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6846" y="1569820"/>
            <a:ext cx="2116839" cy="14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449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Colon-Carrion, Nicole - (ncoloncarrion)</dc:creator>
  <cp:lastModifiedBy>Colon-Carrion, Nicole - (ncoloncarrion)</cp:lastModifiedBy>
  <cp:revision>31</cp:revision>
  <dcterms:created xsi:type="dcterms:W3CDTF">2022-01-16T16:03:08Z</dcterms:created>
  <dcterms:modified xsi:type="dcterms:W3CDTF">2022-09-12T00:32:31Z</dcterms:modified>
</cp:coreProperties>
</file>