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753600" cy="7315200"/>
  <p:notesSz cx="6858000" cy="9144000"/>
  <p:embeddedFontLst>
    <p:embeddedFont>
      <p:font typeface="Nunito Sans Bold" pitchFamily="2" charset="77"/>
      <p:regular r:id="rId16"/>
      <p:bold r:id="rId17"/>
    </p:embeddedFont>
    <p:embeddedFont>
      <p:font typeface="Nunito Sans Heavy" pitchFamily="2" charset="77"/>
      <p:regular r:id="rId18"/>
      <p:bold r:id="rId19"/>
    </p:embeddedFont>
    <p:embeddedFont>
      <p:font typeface="Source Sans Pro" panose="020B0503030403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85" autoAdjust="0"/>
  </p:normalViewPr>
  <p:slideViewPr>
    <p:cSldViewPr>
      <p:cViewPr varScale="1">
        <p:scale>
          <a:sx n="103" d="100"/>
          <a:sy n="103" d="100"/>
        </p:scale>
        <p:origin x="16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ideo" Target="https://www.youtube.com/watch?v=0gkcLKOBa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sv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3" name="Freeform 3"/>
          <p:cNvSpPr/>
          <p:nvPr/>
        </p:nvSpPr>
        <p:spPr>
          <a:xfrm>
            <a:off x="731520" y="731520"/>
            <a:ext cx="8290560" cy="5852160"/>
          </a:xfrm>
          <a:custGeom>
            <a:avLst/>
            <a:gdLst/>
            <a:ahLst/>
            <a:cxnLst/>
            <a:rect l="l" t="t" r="r" b="b"/>
            <a:pathLst>
              <a:path w="8290560" h="5852160">
                <a:moveTo>
                  <a:pt x="0" y="0"/>
                </a:moveTo>
                <a:lnTo>
                  <a:pt x="8290560" y="0"/>
                </a:lnTo>
                <a:lnTo>
                  <a:pt x="8290560" y="5852160"/>
                </a:lnTo>
                <a:lnTo>
                  <a:pt x="0" y="5852160"/>
                </a:lnTo>
                <a:lnTo>
                  <a:pt x="0" y="0"/>
                </a:lnTo>
                <a:close/>
              </a:path>
            </a:pathLst>
          </a:custGeom>
          <a:blipFill>
            <a:blip r:embed="rId3" cstate="screen">
              <a:alphaModFix amt="90000"/>
              <a:extLst>
                <a:ext uri="{28A0092B-C50C-407E-A947-70E740481C1C}">
                  <a14:useLocalDpi xmlns:a14="http://schemas.microsoft.com/office/drawing/2010/main"/>
                </a:ext>
              </a:extLst>
            </a:blip>
            <a:stretch>
              <a:fillRect/>
            </a:stretch>
          </a:blipFill>
        </p:spPr>
        <p:txBody>
          <a:bodyPr/>
          <a:lstStyle/>
          <a:p>
            <a:endParaRPr lang="en-US"/>
          </a:p>
        </p:txBody>
      </p:sp>
      <p:sp>
        <p:nvSpPr>
          <p:cNvPr id="4" name="Freeform 4"/>
          <p:cNvSpPr/>
          <p:nvPr/>
        </p:nvSpPr>
        <p:spPr>
          <a:xfrm>
            <a:off x="3592736" y="1635572"/>
            <a:ext cx="2261481" cy="2159632"/>
          </a:xfrm>
          <a:custGeom>
            <a:avLst/>
            <a:gdLst/>
            <a:ahLst/>
            <a:cxnLst/>
            <a:rect l="l" t="t" r="r" b="b"/>
            <a:pathLst>
              <a:path w="2261481" h="2159632">
                <a:moveTo>
                  <a:pt x="0" y="0"/>
                </a:moveTo>
                <a:lnTo>
                  <a:pt x="2261481" y="0"/>
                </a:lnTo>
                <a:lnTo>
                  <a:pt x="2261481" y="2159632"/>
                </a:lnTo>
                <a:lnTo>
                  <a:pt x="0" y="2159632"/>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5" name="TextBox 5"/>
          <p:cNvSpPr txBox="1"/>
          <p:nvPr/>
        </p:nvSpPr>
        <p:spPr>
          <a:xfrm>
            <a:off x="1044432" y="4990172"/>
            <a:ext cx="7358091" cy="386969"/>
          </a:xfrm>
          <a:prstGeom prst="rect">
            <a:avLst/>
          </a:prstGeom>
        </p:spPr>
        <p:txBody>
          <a:bodyPr lIns="0" tIns="0" rIns="0" bIns="0" rtlCol="0" anchor="t">
            <a:spAutoFit/>
          </a:bodyPr>
          <a:lstStyle/>
          <a:p>
            <a:pPr algn="ctr">
              <a:lnSpc>
                <a:spcPts val="3136"/>
              </a:lnSpc>
            </a:pPr>
            <a:r>
              <a:rPr lang="en-US" sz="2240" dirty="0">
                <a:solidFill>
                  <a:srgbClr val="FFFFFF"/>
                </a:solidFill>
                <a:latin typeface="Nunito Sans Bold"/>
              </a:rPr>
              <a:t>“</a:t>
            </a:r>
            <a:r>
              <a:rPr lang="en-US" sz="2240" dirty="0" err="1">
                <a:solidFill>
                  <a:srgbClr val="FFFFFF"/>
                </a:solidFill>
                <a:latin typeface="Nunito Sans Bold"/>
              </a:rPr>
              <a:t>Lideres</a:t>
            </a:r>
            <a:r>
              <a:rPr lang="en-US" sz="2240" dirty="0">
                <a:solidFill>
                  <a:srgbClr val="FFFFFF"/>
                </a:solidFill>
                <a:latin typeface="Nunito Sans Bold"/>
              </a:rPr>
              <a:t> </a:t>
            </a:r>
            <a:r>
              <a:rPr lang="en-US" sz="2240" dirty="0" err="1">
                <a:solidFill>
                  <a:srgbClr val="FFFFFF"/>
                </a:solidFill>
                <a:latin typeface="Nunito Sans Bold"/>
              </a:rPr>
              <a:t>Boicuas</a:t>
            </a:r>
            <a:r>
              <a:rPr lang="en-US" sz="2240" dirty="0">
                <a:solidFill>
                  <a:srgbClr val="FFFFFF"/>
                </a:solidFill>
                <a:latin typeface="Nunito Sans Bold"/>
              </a:rPr>
              <a:t> </a:t>
            </a:r>
            <a:r>
              <a:rPr lang="en-US" sz="2240" dirty="0" err="1">
                <a:solidFill>
                  <a:srgbClr val="FFFFFF"/>
                </a:solidFill>
                <a:latin typeface="Nunito Sans Bold"/>
              </a:rPr>
              <a:t>en</a:t>
            </a:r>
            <a:r>
              <a:rPr lang="en-US" sz="2240" dirty="0">
                <a:solidFill>
                  <a:srgbClr val="FFFFFF"/>
                </a:solidFill>
                <a:latin typeface="Nunito Sans Bold"/>
              </a:rPr>
              <a:t> </a:t>
            </a:r>
            <a:r>
              <a:rPr lang="en-US" sz="2240" dirty="0" err="1">
                <a:solidFill>
                  <a:srgbClr val="FFFFFF"/>
                </a:solidFill>
                <a:latin typeface="Nunito Sans Bold"/>
              </a:rPr>
              <a:t>Ciencias</a:t>
            </a:r>
            <a:r>
              <a:rPr lang="en-US" sz="2240" dirty="0">
                <a:solidFill>
                  <a:srgbClr val="FFFFFF"/>
                </a:solidFill>
                <a:latin typeface="Nunito Sans Bold"/>
              </a:rPr>
              <a:t> </a:t>
            </a:r>
            <a:r>
              <a:rPr lang="en-US" sz="2240" dirty="0" err="1">
                <a:solidFill>
                  <a:srgbClr val="FFFFFF"/>
                </a:solidFill>
                <a:latin typeface="Nunito Sans Bold"/>
              </a:rPr>
              <a:t>Agricolas</a:t>
            </a:r>
            <a:r>
              <a:rPr lang="en-US" sz="2240" dirty="0">
                <a:solidFill>
                  <a:srgbClr val="FFFFFF"/>
                </a:solidFill>
                <a:latin typeface="Nunito Sans Bold"/>
              </a:rPr>
              <a:t>” Introduction</a:t>
            </a:r>
          </a:p>
        </p:txBody>
      </p:sp>
      <p:sp>
        <p:nvSpPr>
          <p:cNvPr id="6" name="TextBox 6"/>
          <p:cNvSpPr txBox="1"/>
          <p:nvPr/>
        </p:nvSpPr>
        <p:spPr>
          <a:xfrm>
            <a:off x="1056640" y="1164232"/>
            <a:ext cx="2806937" cy="613308"/>
          </a:xfrm>
          <a:prstGeom prst="rect">
            <a:avLst/>
          </a:prstGeom>
        </p:spPr>
        <p:txBody>
          <a:bodyPr lIns="0" tIns="0" rIns="0" bIns="0" rtlCol="0" anchor="t">
            <a:spAutoFit/>
          </a:bodyPr>
          <a:lstStyle/>
          <a:p>
            <a:pPr>
              <a:lnSpc>
                <a:spcPts val="1612"/>
              </a:lnSpc>
            </a:pPr>
            <a:r>
              <a:rPr lang="en-US" sz="1493">
                <a:solidFill>
                  <a:srgbClr val="FFFFFF"/>
                </a:solidFill>
                <a:latin typeface="Source Sans Pro"/>
              </a:rPr>
              <a:t>Presented By: </a:t>
            </a:r>
          </a:p>
          <a:p>
            <a:pPr>
              <a:lnSpc>
                <a:spcPts val="1612"/>
              </a:lnSpc>
            </a:pPr>
            <a:r>
              <a:rPr lang="en-US" sz="1493">
                <a:solidFill>
                  <a:srgbClr val="FFFFFF"/>
                </a:solidFill>
                <a:latin typeface="Source Sans Pro"/>
              </a:rPr>
              <a:t>Dr. Sofía Macchiavelli Girón</a:t>
            </a:r>
          </a:p>
          <a:p>
            <a:pPr>
              <a:lnSpc>
                <a:spcPts val="1612"/>
              </a:lnSpc>
            </a:pPr>
            <a:r>
              <a:rPr lang="en-US" sz="1493">
                <a:solidFill>
                  <a:srgbClr val="FFFFFF"/>
                </a:solidFill>
                <a:latin typeface="Source Sans Pro"/>
              </a:rPr>
              <a:t>Dr. Nicole Colón Carrión</a:t>
            </a:r>
          </a:p>
        </p:txBody>
      </p:sp>
      <p:sp>
        <p:nvSpPr>
          <p:cNvPr id="7" name="TextBox 7"/>
          <p:cNvSpPr txBox="1"/>
          <p:nvPr/>
        </p:nvSpPr>
        <p:spPr>
          <a:xfrm>
            <a:off x="1056640" y="3842198"/>
            <a:ext cx="7640320" cy="1195599"/>
          </a:xfrm>
          <a:prstGeom prst="rect">
            <a:avLst/>
          </a:prstGeom>
        </p:spPr>
        <p:txBody>
          <a:bodyPr lIns="0" tIns="0" rIns="0" bIns="0" rtlCol="0" anchor="t">
            <a:spAutoFit/>
          </a:bodyPr>
          <a:lstStyle/>
          <a:p>
            <a:pPr algn="ctr">
              <a:lnSpc>
                <a:spcPts val="9770"/>
              </a:lnSpc>
            </a:pPr>
            <a:r>
              <a:rPr lang="en-US" sz="6979" spc="1158">
                <a:solidFill>
                  <a:srgbClr val="FFFFFF"/>
                </a:solidFill>
                <a:latin typeface="Nunito Sans Heavy"/>
              </a:rPr>
              <a:t>LIBCA</a:t>
            </a:r>
          </a:p>
        </p:txBody>
      </p:sp>
      <p:sp>
        <p:nvSpPr>
          <p:cNvPr id="8" name="TextBox 5">
            <a:extLst>
              <a:ext uri="{FF2B5EF4-FFF2-40B4-BE49-F238E27FC236}">
                <a16:creationId xmlns:a16="http://schemas.microsoft.com/office/drawing/2014/main" id="{3831E003-1228-62A2-22EE-C6473565BA65}"/>
              </a:ext>
            </a:extLst>
          </p:cNvPr>
          <p:cNvSpPr txBox="1"/>
          <p:nvPr/>
        </p:nvSpPr>
        <p:spPr>
          <a:xfrm>
            <a:off x="1056640" y="5423769"/>
            <a:ext cx="7358091" cy="386969"/>
          </a:xfrm>
          <a:prstGeom prst="rect">
            <a:avLst/>
          </a:prstGeom>
        </p:spPr>
        <p:txBody>
          <a:bodyPr lIns="0" tIns="0" rIns="0" bIns="0" rtlCol="0" anchor="t">
            <a:spAutoFit/>
          </a:bodyPr>
          <a:lstStyle/>
          <a:p>
            <a:pPr algn="ctr">
              <a:lnSpc>
                <a:spcPts val="3136"/>
              </a:lnSpc>
            </a:pPr>
            <a:r>
              <a:rPr lang="en-US" sz="2240" dirty="0">
                <a:solidFill>
                  <a:srgbClr val="FFFFFF"/>
                </a:solidFill>
                <a:latin typeface="Nunito Sans Bold"/>
              </a:rPr>
              <a:t>August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8640" y="3470621"/>
            <a:ext cx="4442988" cy="2499149"/>
            <a:chOff x="0" y="0"/>
            <a:chExt cx="11289030" cy="6350000"/>
          </a:xfrm>
        </p:grpSpPr>
        <p:sp>
          <p:nvSpPr>
            <p:cNvPr id="3" name="Freeform 3"/>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sp>
        <p:nvSpPr>
          <p:cNvPr id="4" name="TextBox 4"/>
          <p:cNvSpPr txBox="1"/>
          <p:nvPr/>
        </p:nvSpPr>
        <p:spPr>
          <a:xfrm>
            <a:off x="548640" y="2097126"/>
            <a:ext cx="4632981" cy="1129137"/>
          </a:xfrm>
          <a:prstGeom prst="rect">
            <a:avLst/>
          </a:prstGeom>
        </p:spPr>
        <p:txBody>
          <a:bodyPr lIns="0" tIns="0" rIns="0" bIns="0" rtlCol="0" anchor="t">
            <a:spAutoFit/>
          </a:bodyPr>
          <a:lstStyle/>
          <a:p>
            <a:pPr>
              <a:lnSpc>
                <a:spcPts val="4338"/>
              </a:lnSpc>
            </a:pPr>
            <a:r>
              <a:rPr lang="en-US" sz="4567">
                <a:solidFill>
                  <a:srgbClr val="141414"/>
                </a:solidFill>
                <a:latin typeface="Nunito Sans Heavy"/>
              </a:rPr>
              <a:t>Expectations &amp; Rules</a:t>
            </a:r>
          </a:p>
        </p:txBody>
      </p:sp>
      <p:grpSp>
        <p:nvGrpSpPr>
          <p:cNvPr id="5" name="Group 5"/>
          <p:cNvGrpSpPr/>
          <p:nvPr/>
        </p:nvGrpSpPr>
        <p:grpSpPr>
          <a:xfrm>
            <a:off x="5397898" y="1474122"/>
            <a:ext cx="776993" cy="776993"/>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7" name="TextBox 7"/>
          <p:cNvSpPr txBox="1"/>
          <p:nvPr/>
        </p:nvSpPr>
        <p:spPr>
          <a:xfrm>
            <a:off x="5397898" y="1726729"/>
            <a:ext cx="776993" cy="328930"/>
          </a:xfrm>
          <a:prstGeom prst="rect">
            <a:avLst/>
          </a:prstGeom>
        </p:spPr>
        <p:txBody>
          <a:bodyPr lIns="0" tIns="0" rIns="0" bIns="0" rtlCol="0" anchor="t">
            <a:spAutoFit/>
          </a:bodyPr>
          <a:lstStyle/>
          <a:p>
            <a:pPr algn="ctr">
              <a:lnSpc>
                <a:spcPts val="2432"/>
              </a:lnSpc>
            </a:pPr>
            <a:r>
              <a:rPr lang="en-US" sz="2560">
                <a:solidFill>
                  <a:srgbClr val="FFFFFF"/>
                </a:solidFill>
                <a:latin typeface="Nunito Sans Heavy"/>
              </a:rPr>
              <a:t>01</a:t>
            </a:r>
          </a:p>
        </p:txBody>
      </p:sp>
      <p:sp>
        <p:nvSpPr>
          <p:cNvPr id="8" name="TextBox 8"/>
          <p:cNvSpPr txBox="1"/>
          <p:nvPr/>
        </p:nvSpPr>
        <p:spPr>
          <a:xfrm>
            <a:off x="6380592" y="1785254"/>
            <a:ext cx="3105722" cy="639343"/>
          </a:xfrm>
          <a:prstGeom prst="rect">
            <a:avLst/>
          </a:prstGeom>
        </p:spPr>
        <p:txBody>
          <a:bodyPr lIns="0" tIns="0" rIns="0" bIns="0" rtlCol="0" anchor="t">
            <a:spAutoFit/>
          </a:bodyPr>
          <a:lstStyle/>
          <a:p>
            <a:pPr>
              <a:lnSpc>
                <a:spcPts val="1781"/>
              </a:lnSpc>
            </a:pPr>
            <a:r>
              <a:rPr lang="en-US" sz="1179">
                <a:solidFill>
                  <a:srgbClr val="141414"/>
                </a:solidFill>
                <a:latin typeface="Source Sans Pro"/>
              </a:rPr>
              <a:t>Attendance to workshops throughout the year. If attendance can’t e met, please communicate with us and let us know. </a:t>
            </a:r>
          </a:p>
        </p:txBody>
      </p:sp>
      <p:sp>
        <p:nvSpPr>
          <p:cNvPr id="9" name="TextBox 9"/>
          <p:cNvSpPr txBox="1"/>
          <p:nvPr/>
        </p:nvSpPr>
        <p:spPr>
          <a:xfrm>
            <a:off x="6380592" y="1483647"/>
            <a:ext cx="2496122" cy="281661"/>
          </a:xfrm>
          <a:prstGeom prst="rect">
            <a:avLst/>
          </a:prstGeom>
        </p:spPr>
        <p:txBody>
          <a:bodyPr lIns="0" tIns="0" rIns="0" bIns="0" rtlCol="0" anchor="t">
            <a:spAutoFit/>
          </a:bodyPr>
          <a:lstStyle/>
          <a:p>
            <a:pPr>
              <a:lnSpc>
                <a:spcPts val="2131"/>
              </a:lnSpc>
            </a:pPr>
            <a:r>
              <a:rPr lang="en-US" sz="1920">
                <a:solidFill>
                  <a:srgbClr val="487307"/>
                </a:solidFill>
                <a:latin typeface="Nunito Sans Bold"/>
              </a:rPr>
              <a:t>Attendance</a:t>
            </a:r>
          </a:p>
        </p:txBody>
      </p:sp>
      <p:grpSp>
        <p:nvGrpSpPr>
          <p:cNvPr id="10" name="Group 10"/>
          <p:cNvGrpSpPr/>
          <p:nvPr/>
        </p:nvGrpSpPr>
        <p:grpSpPr>
          <a:xfrm>
            <a:off x="5397898" y="5064085"/>
            <a:ext cx="776993" cy="776993"/>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12" name="TextBox 12"/>
          <p:cNvSpPr txBox="1"/>
          <p:nvPr/>
        </p:nvSpPr>
        <p:spPr>
          <a:xfrm>
            <a:off x="6380592" y="5365692"/>
            <a:ext cx="3222953" cy="71922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Informal and formal evaluations will be held at the end of each semester. We expect students to provide us with feedback for improvement. </a:t>
            </a:r>
          </a:p>
        </p:txBody>
      </p:sp>
      <p:sp>
        <p:nvSpPr>
          <p:cNvPr id="13" name="TextBox 13"/>
          <p:cNvSpPr txBox="1"/>
          <p:nvPr/>
        </p:nvSpPr>
        <p:spPr>
          <a:xfrm>
            <a:off x="6380592" y="5073610"/>
            <a:ext cx="2496122" cy="281661"/>
          </a:xfrm>
          <a:prstGeom prst="rect">
            <a:avLst/>
          </a:prstGeom>
        </p:spPr>
        <p:txBody>
          <a:bodyPr lIns="0" tIns="0" rIns="0" bIns="0" rtlCol="0" anchor="t">
            <a:spAutoFit/>
          </a:bodyPr>
          <a:lstStyle/>
          <a:p>
            <a:pPr>
              <a:lnSpc>
                <a:spcPts val="2131"/>
              </a:lnSpc>
            </a:pPr>
            <a:r>
              <a:rPr lang="en-US" sz="1920">
                <a:solidFill>
                  <a:srgbClr val="487307"/>
                </a:solidFill>
                <a:latin typeface="Nunito Sans Bold"/>
              </a:rPr>
              <a:t>Evaluations </a:t>
            </a:r>
          </a:p>
        </p:txBody>
      </p:sp>
      <p:grpSp>
        <p:nvGrpSpPr>
          <p:cNvPr id="14" name="Group 14"/>
          <p:cNvGrpSpPr/>
          <p:nvPr/>
        </p:nvGrpSpPr>
        <p:grpSpPr>
          <a:xfrm>
            <a:off x="5397898" y="3850742"/>
            <a:ext cx="776993" cy="776993"/>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16" name="TextBox 16"/>
          <p:cNvSpPr txBox="1"/>
          <p:nvPr/>
        </p:nvSpPr>
        <p:spPr>
          <a:xfrm>
            <a:off x="6380592" y="4152349"/>
            <a:ext cx="2824368" cy="23154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Treat others with respect at all times. </a:t>
            </a:r>
          </a:p>
        </p:txBody>
      </p:sp>
      <p:sp>
        <p:nvSpPr>
          <p:cNvPr id="17" name="TextBox 17"/>
          <p:cNvSpPr txBox="1"/>
          <p:nvPr/>
        </p:nvSpPr>
        <p:spPr>
          <a:xfrm>
            <a:off x="6380592" y="3860267"/>
            <a:ext cx="2496122" cy="281661"/>
          </a:xfrm>
          <a:prstGeom prst="rect">
            <a:avLst/>
          </a:prstGeom>
        </p:spPr>
        <p:txBody>
          <a:bodyPr lIns="0" tIns="0" rIns="0" bIns="0" rtlCol="0" anchor="t">
            <a:spAutoFit/>
          </a:bodyPr>
          <a:lstStyle/>
          <a:p>
            <a:pPr>
              <a:lnSpc>
                <a:spcPts val="2131"/>
              </a:lnSpc>
            </a:pPr>
            <a:r>
              <a:rPr lang="en-US" sz="1920">
                <a:solidFill>
                  <a:srgbClr val="487307"/>
                </a:solidFill>
                <a:latin typeface="Nunito Sans Bold"/>
              </a:rPr>
              <a:t>Respect </a:t>
            </a:r>
          </a:p>
        </p:txBody>
      </p:sp>
      <p:grpSp>
        <p:nvGrpSpPr>
          <p:cNvPr id="18" name="Group 18"/>
          <p:cNvGrpSpPr/>
          <p:nvPr/>
        </p:nvGrpSpPr>
        <p:grpSpPr>
          <a:xfrm>
            <a:off x="5397898" y="2664461"/>
            <a:ext cx="776993" cy="7769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20" name="TextBox 20"/>
          <p:cNvSpPr txBox="1"/>
          <p:nvPr/>
        </p:nvSpPr>
        <p:spPr>
          <a:xfrm>
            <a:off x="5397898" y="2917067"/>
            <a:ext cx="776993" cy="328930"/>
          </a:xfrm>
          <a:prstGeom prst="rect">
            <a:avLst/>
          </a:prstGeom>
        </p:spPr>
        <p:txBody>
          <a:bodyPr lIns="0" tIns="0" rIns="0" bIns="0" rtlCol="0" anchor="t">
            <a:spAutoFit/>
          </a:bodyPr>
          <a:lstStyle/>
          <a:p>
            <a:pPr algn="ctr">
              <a:lnSpc>
                <a:spcPts val="2432"/>
              </a:lnSpc>
            </a:pPr>
            <a:r>
              <a:rPr lang="en-US" sz="2560">
                <a:solidFill>
                  <a:srgbClr val="FFFFFF"/>
                </a:solidFill>
                <a:latin typeface="Nunito Sans Heavy"/>
              </a:rPr>
              <a:t>02</a:t>
            </a:r>
          </a:p>
        </p:txBody>
      </p:sp>
      <p:sp>
        <p:nvSpPr>
          <p:cNvPr id="21" name="TextBox 21"/>
          <p:cNvSpPr txBox="1"/>
          <p:nvPr/>
        </p:nvSpPr>
        <p:spPr>
          <a:xfrm>
            <a:off x="5397898" y="4103348"/>
            <a:ext cx="776993" cy="328930"/>
          </a:xfrm>
          <a:prstGeom prst="rect">
            <a:avLst/>
          </a:prstGeom>
        </p:spPr>
        <p:txBody>
          <a:bodyPr lIns="0" tIns="0" rIns="0" bIns="0" rtlCol="0" anchor="t">
            <a:spAutoFit/>
          </a:bodyPr>
          <a:lstStyle/>
          <a:p>
            <a:pPr algn="ctr">
              <a:lnSpc>
                <a:spcPts val="2432"/>
              </a:lnSpc>
            </a:pPr>
            <a:r>
              <a:rPr lang="en-US" sz="2560">
                <a:solidFill>
                  <a:srgbClr val="FFFFFF"/>
                </a:solidFill>
                <a:latin typeface="Nunito Sans Heavy"/>
              </a:rPr>
              <a:t>03</a:t>
            </a:r>
          </a:p>
        </p:txBody>
      </p:sp>
      <p:sp>
        <p:nvSpPr>
          <p:cNvPr id="22" name="TextBox 22"/>
          <p:cNvSpPr txBox="1"/>
          <p:nvPr/>
        </p:nvSpPr>
        <p:spPr>
          <a:xfrm>
            <a:off x="5397898" y="5316691"/>
            <a:ext cx="776993" cy="328930"/>
          </a:xfrm>
          <a:prstGeom prst="rect">
            <a:avLst/>
          </a:prstGeom>
        </p:spPr>
        <p:txBody>
          <a:bodyPr lIns="0" tIns="0" rIns="0" bIns="0" rtlCol="0" anchor="t">
            <a:spAutoFit/>
          </a:bodyPr>
          <a:lstStyle/>
          <a:p>
            <a:pPr algn="ctr">
              <a:lnSpc>
                <a:spcPts val="2432"/>
              </a:lnSpc>
            </a:pPr>
            <a:r>
              <a:rPr lang="en-US" sz="2560">
                <a:solidFill>
                  <a:srgbClr val="FFFFFF"/>
                </a:solidFill>
                <a:latin typeface="Nunito Sans Heavy"/>
              </a:rPr>
              <a:t>04</a:t>
            </a:r>
          </a:p>
        </p:txBody>
      </p:sp>
      <p:sp>
        <p:nvSpPr>
          <p:cNvPr id="23" name="TextBox 23"/>
          <p:cNvSpPr txBox="1"/>
          <p:nvPr/>
        </p:nvSpPr>
        <p:spPr>
          <a:xfrm>
            <a:off x="6380592" y="2966067"/>
            <a:ext cx="3105722" cy="47538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Active participation in workshops. This is design for you, get the most out of it!</a:t>
            </a:r>
          </a:p>
        </p:txBody>
      </p:sp>
      <p:sp>
        <p:nvSpPr>
          <p:cNvPr id="24" name="TextBox 24"/>
          <p:cNvSpPr txBox="1"/>
          <p:nvPr/>
        </p:nvSpPr>
        <p:spPr>
          <a:xfrm>
            <a:off x="6380592" y="2673986"/>
            <a:ext cx="2496122" cy="281661"/>
          </a:xfrm>
          <a:prstGeom prst="rect">
            <a:avLst/>
          </a:prstGeom>
        </p:spPr>
        <p:txBody>
          <a:bodyPr lIns="0" tIns="0" rIns="0" bIns="0" rtlCol="0" anchor="t">
            <a:spAutoFit/>
          </a:bodyPr>
          <a:lstStyle/>
          <a:p>
            <a:pPr>
              <a:lnSpc>
                <a:spcPts val="2131"/>
              </a:lnSpc>
            </a:pPr>
            <a:r>
              <a:rPr lang="en-US" sz="1920">
                <a:solidFill>
                  <a:srgbClr val="487307"/>
                </a:solidFill>
                <a:latin typeface="Nunito Sans Bold"/>
              </a:rPr>
              <a:t>Participation</a:t>
            </a:r>
          </a:p>
        </p:txBody>
      </p:sp>
      <p:grpSp>
        <p:nvGrpSpPr>
          <p:cNvPr id="25" name="Group 25"/>
          <p:cNvGrpSpPr/>
          <p:nvPr/>
        </p:nvGrpSpPr>
        <p:grpSpPr>
          <a:xfrm>
            <a:off x="548640" y="-1001395"/>
            <a:ext cx="4442988" cy="2002790"/>
            <a:chOff x="0" y="0"/>
            <a:chExt cx="5055647" cy="2278962"/>
          </a:xfrm>
        </p:grpSpPr>
        <p:sp>
          <p:nvSpPr>
            <p:cNvPr id="26" name="Freeform 26"/>
            <p:cNvSpPr/>
            <p:nvPr/>
          </p:nvSpPr>
          <p:spPr>
            <a:xfrm>
              <a:off x="0" y="0"/>
              <a:ext cx="5055647" cy="2278962"/>
            </a:xfrm>
            <a:custGeom>
              <a:avLst/>
              <a:gdLst/>
              <a:ahLst/>
              <a:cxnLst/>
              <a:rect l="l" t="t" r="r" b="b"/>
              <a:pathLst>
                <a:path w="5055647" h="2278962">
                  <a:moveTo>
                    <a:pt x="4931187" y="2278962"/>
                  </a:moveTo>
                  <a:lnTo>
                    <a:pt x="124460" y="2278962"/>
                  </a:lnTo>
                  <a:cubicBezTo>
                    <a:pt x="55880" y="2278962"/>
                    <a:pt x="0" y="2223082"/>
                    <a:pt x="0" y="2154502"/>
                  </a:cubicBezTo>
                  <a:lnTo>
                    <a:pt x="0" y="124460"/>
                  </a:lnTo>
                  <a:cubicBezTo>
                    <a:pt x="0" y="55880"/>
                    <a:pt x="55880" y="0"/>
                    <a:pt x="124460" y="0"/>
                  </a:cubicBezTo>
                  <a:lnTo>
                    <a:pt x="4931187" y="0"/>
                  </a:lnTo>
                  <a:cubicBezTo>
                    <a:pt x="4999767" y="0"/>
                    <a:pt x="5055647" y="55880"/>
                    <a:pt x="5055647" y="124460"/>
                  </a:cubicBezTo>
                  <a:lnTo>
                    <a:pt x="5055647" y="2154502"/>
                  </a:lnTo>
                  <a:cubicBezTo>
                    <a:pt x="5055647" y="2223082"/>
                    <a:pt x="4999767" y="2278962"/>
                    <a:pt x="4931187" y="2278962"/>
                  </a:cubicBezTo>
                  <a:close/>
                </a:path>
              </a:pathLst>
            </a:custGeom>
            <a:solidFill>
              <a:srgbClr val="487307"/>
            </a:solidFill>
          </p:spPr>
          <p:txBody>
            <a:bodyPr/>
            <a:lstStyle/>
            <a:p>
              <a:endParaRPr lang="en-US"/>
            </a:p>
          </p:txBody>
        </p:sp>
      </p:grpSp>
      <p:sp>
        <p:nvSpPr>
          <p:cNvPr id="27" name="Freeform 27"/>
          <p:cNvSpPr/>
          <p:nvPr/>
        </p:nvSpPr>
        <p:spPr>
          <a:xfrm>
            <a:off x="8628718" y="154933"/>
            <a:ext cx="857596" cy="1153175"/>
          </a:xfrm>
          <a:custGeom>
            <a:avLst/>
            <a:gdLst/>
            <a:ahLst/>
            <a:cxnLst/>
            <a:rect l="l" t="t" r="r" b="b"/>
            <a:pathLst>
              <a:path w="857596" h="1153175">
                <a:moveTo>
                  <a:pt x="0" y="0"/>
                </a:moveTo>
                <a:lnTo>
                  <a:pt x="857596" y="0"/>
                </a:lnTo>
                <a:lnTo>
                  <a:pt x="857596" y="1153174"/>
                </a:lnTo>
                <a:lnTo>
                  <a:pt x="0" y="1153174"/>
                </a:lnTo>
                <a:lnTo>
                  <a:pt x="0" y="0"/>
                </a:ln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1311" y="-347782"/>
            <a:ext cx="2056747" cy="1079302"/>
            <a:chOff x="0" y="0"/>
            <a:chExt cx="2340359" cy="1228131"/>
          </a:xfrm>
        </p:grpSpPr>
        <p:sp>
          <p:nvSpPr>
            <p:cNvPr id="3" name="Freeform 3"/>
            <p:cNvSpPr/>
            <p:nvPr/>
          </p:nvSpPr>
          <p:spPr>
            <a:xfrm>
              <a:off x="0" y="0"/>
              <a:ext cx="2340359" cy="1228131"/>
            </a:xfrm>
            <a:custGeom>
              <a:avLst/>
              <a:gdLst/>
              <a:ahLst/>
              <a:cxnLst/>
              <a:rect l="l" t="t" r="r" b="b"/>
              <a:pathLst>
                <a:path w="2340359" h="1228131">
                  <a:moveTo>
                    <a:pt x="2215899" y="1228131"/>
                  </a:moveTo>
                  <a:lnTo>
                    <a:pt x="124460" y="1228131"/>
                  </a:lnTo>
                  <a:cubicBezTo>
                    <a:pt x="55880" y="1228131"/>
                    <a:pt x="0" y="1172251"/>
                    <a:pt x="0" y="1103671"/>
                  </a:cubicBezTo>
                  <a:lnTo>
                    <a:pt x="0" y="124460"/>
                  </a:lnTo>
                  <a:cubicBezTo>
                    <a:pt x="0" y="55880"/>
                    <a:pt x="55880" y="0"/>
                    <a:pt x="124460" y="0"/>
                  </a:cubicBezTo>
                  <a:lnTo>
                    <a:pt x="2215899" y="0"/>
                  </a:lnTo>
                  <a:cubicBezTo>
                    <a:pt x="2284479" y="0"/>
                    <a:pt x="2340359" y="55880"/>
                    <a:pt x="2340359" y="124460"/>
                  </a:cubicBezTo>
                  <a:lnTo>
                    <a:pt x="2340359" y="1103671"/>
                  </a:lnTo>
                  <a:cubicBezTo>
                    <a:pt x="2340359" y="1172251"/>
                    <a:pt x="2284479" y="1228131"/>
                    <a:pt x="2215899" y="1228131"/>
                  </a:cubicBezTo>
                  <a:close/>
                </a:path>
              </a:pathLst>
            </a:custGeom>
            <a:solidFill>
              <a:srgbClr val="487307"/>
            </a:solidFill>
          </p:spPr>
          <p:txBody>
            <a:bodyPr/>
            <a:lstStyle/>
            <a:p>
              <a:endParaRPr lang="en-US"/>
            </a:p>
          </p:txBody>
        </p:sp>
      </p:grpSp>
      <p:grpSp>
        <p:nvGrpSpPr>
          <p:cNvPr id="4" name="Group 4"/>
          <p:cNvGrpSpPr/>
          <p:nvPr/>
        </p:nvGrpSpPr>
        <p:grpSpPr>
          <a:xfrm>
            <a:off x="371311" y="6583680"/>
            <a:ext cx="2056747" cy="1079302"/>
            <a:chOff x="0" y="0"/>
            <a:chExt cx="2340359" cy="1228131"/>
          </a:xfrm>
        </p:grpSpPr>
        <p:sp>
          <p:nvSpPr>
            <p:cNvPr id="5" name="Freeform 5"/>
            <p:cNvSpPr/>
            <p:nvPr/>
          </p:nvSpPr>
          <p:spPr>
            <a:xfrm>
              <a:off x="0" y="0"/>
              <a:ext cx="2340359" cy="1228131"/>
            </a:xfrm>
            <a:custGeom>
              <a:avLst/>
              <a:gdLst/>
              <a:ahLst/>
              <a:cxnLst/>
              <a:rect l="l" t="t" r="r" b="b"/>
              <a:pathLst>
                <a:path w="2340359" h="1228131">
                  <a:moveTo>
                    <a:pt x="2215899" y="1228131"/>
                  </a:moveTo>
                  <a:lnTo>
                    <a:pt x="124460" y="1228131"/>
                  </a:lnTo>
                  <a:cubicBezTo>
                    <a:pt x="55880" y="1228131"/>
                    <a:pt x="0" y="1172251"/>
                    <a:pt x="0" y="1103671"/>
                  </a:cubicBezTo>
                  <a:lnTo>
                    <a:pt x="0" y="124460"/>
                  </a:lnTo>
                  <a:cubicBezTo>
                    <a:pt x="0" y="55880"/>
                    <a:pt x="55880" y="0"/>
                    <a:pt x="124460" y="0"/>
                  </a:cubicBezTo>
                  <a:lnTo>
                    <a:pt x="2215899" y="0"/>
                  </a:lnTo>
                  <a:cubicBezTo>
                    <a:pt x="2284479" y="0"/>
                    <a:pt x="2340359" y="55880"/>
                    <a:pt x="2340359" y="124460"/>
                  </a:cubicBezTo>
                  <a:lnTo>
                    <a:pt x="2340359" y="1103671"/>
                  </a:lnTo>
                  <a:cubicBezTo>
                    <a:pt x="2340359" y="1172251"/>
                    <a:pt x="2284479" y="1228131"/>
                    <a:pt x="2215899" y="1228131"/>
                  </a:cubicBezTo>
                  <a:close/>
                </a:path>
              </a:pathLst>
            </a:custGeom>
            <a:solidFill>
              <a:srgbClr val="487307"/>
            </a:solidFill>
          </p:spPr>
          <p:txBody>
            <a:bodyPr/>
            <a:lstStyle/>
            <a:p>
              <a:endParaRPr lang="en-US"/>
            </a:p>
          </p:txBody>
        </p:sp>
      </p:grpSp>
      <p:sp>
        <p:nvSpPr>
          <p:cNvPr id="6" name="Freeform 6"/>
          <p:cNvSpPr/>
          <p:nvPr/>
        </p:nvSpPr>
        <p:spPr>
          <a:xfrm>
            <a:off x="8593282" y="191869"/>
            <a:ext cx="857596" cy="1153175"/>
          </a:xfrm>
          <a:custGeom>
            <a:avLst/>
            <a:gdLst/>
            <a:ahLst/>
            <a:cxnLst/>
            <a:rect l="l" t="t" r="r" b="b"/>
            <a:pathLst>
              <a:path w="857596" h="1153175">
                <a:moveTo>
                  <a:pt x="0" y="0"/>
                </a:moveTo>
                <a:lnTo>
                  <a:pt x="857596" y="0"/>
                </a:lnTo>
                <a:lnTo>
                  <a:pt x="857596" y="1153175"/>
                </a:lnTo>
                <a:lnTo>
                  <a:pt x="0" y="1153175"/>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7" name="Freeform 7"/>
          <p:cNvSpPr/>
          <p:nvPr/>
        </p:nvSpPr>
        <p:spPr>
          <a:xfrm>
            <a:off x="2947636" y="1707967"/>
            <a:ext cx="6503242" cy="5237449"/>
          </a:xfrm>
          <a:custGeom>
            <a:avLst/>
            <a:gdLst/>
            <a:ahLst/>
            <a:cxnLst/>
            <a:rect l="l" t="t" r="r" b="b"/>
            <a:pathLst>
              <a:path w="6503242" h="5237449">
                <a:moveTo>
                  <a:pt x="0" y="0"/>
                </a:moveTo>
                <a:lnTo>
                  <a:pt x="6503242" y="0"/>
                </a:lnTo>
                <a:lnTo>
                  <a:pt x="6503242" y="5237448"/>
                </a:lnTo>
                <a:lnTo>
                  <a:pt x="0" y="5237448"/>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270502" y="2677983"/>
            <a:ext cx="2600399" cy="1648708"/>
          </a:xfrm>
          <a:prstGeom prst="rect">
            <a:avLst/>
          </a:prstGeom>
        </p:spPr>
        <p:txBody>
          <a:bodyPr lIns="0" tIns="0" rIns="0" bIns="0" rtlCol="0" anchor="t">
            <a:spAutoFit/>
          </a:bodyPr>
          <a:lstStyle/>
          <a:p>
            <a:pPr>
              <a:lnSpc>
                <a:spcPts val="4244"/>
              </a:lnSpc>
            </a:pPr>
            <a:r>
              <a:rPr lang="en-US" sz="4467">
                <a:solidFill>
                  <a:srgbClr val="141414"/>
                </a:solidFill>
                <a:latin typeface="Nunito Sans Heavy"/>
              </a:rPr>
              <a:t>2023-2024</a:t>
            </a:r>
          </a:p>
          <a:p>
            <a:pPr>
              <a:lnSpc>
                <a:spcPts val="4243"/>
              </a:lnSpc>
            </a:pPr>
            <a:r>
              <a:rPr lang="en-US" sz="4467">
                <a:solidFill>
                  <a:srgbClr val="141414"/>
                </a:solidFill>
                <a:latin typeface="Nunito Sans Heavy"/>
              </a:rPr>
              <a:t>Calendar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2293" y="2397817"/>
            <a:ext cx="2245764" cy="916124"/>
          </a:xfrm>
          <a:prstGeom prst="rect">
            <a:avLst/>
          </a:prstGeom>
        </p:spPr>
        <p:txBody>
          <a:bodyPr lIns="0" tIns="0" rIns="0" bIns="0" rtlCol="0" anchor="t">
            <a:spAutoFit/>
          </a:bodyPr>
          <a:lstStyle/>
          <a:p>
            <a:pPr>
              <a:lnSpc>
                <a:spcPts val="3495"/>
              </a:lnSpc>
            </a:pPr>
            <a:r>
              <a:rPr lang="en-US" sz="3679">
                <a:solidFill>
                  <a:srgbClr val="141414"/>
                </a:solidFill>
                <a:latin typeface="Nunito Sans Heavy"/>
              </a:rPr>
              <a:t>Investing in you </a:t>
            </a:r>
          </a:p>
        </p:txBody>
      </p:sp>
      <p:sp>
        <p:nvSpPr>
          <p:cNvPr id="3" name="TextBox 3"/>
          <p:cNvSpPr txBox="1"/>
          <p:nvPr/>
        </p:nvSpPr>
        <p:spPr>
          <a:xfrm>
            <a:off x="182293" y="3465427"/>
            <a:ext cx="2348376" cy="734262"/>
          </a:xfrm>
          <a:prstGeom prst="rect">
            <a:avLst/>
          </a:prstGeom>
        </p:spPr>
        <p:txBody>
          <a:bodyPr lIns="0" tIns="0" rIns="0" bIns="0" rtlCol="0" anchor="t">
            <a:spAutoFit/>
          </a:bodyPr>
          <a:lstStyle/>
          <a:p>
            <a:pPr>
              <a:lnSpc>
                <a:spcPts val="1909"/>
              </a:lnSpc>
            </a:pPr>
            <a:r>
              <a:rPr lang="en-US" sz="2010">
                <a:solidFill>
                  <a:srgbClr val="487307"/>
                </a:solidFill>
                <a:latin typeface="Nunito Sans Bold"/>
              </a:rPr>
              <a:t>Importance of professional development</a:t>
            </a:r>
          </a:p>
        </p:txBody>
      </p:sp>
      <p:grpSp>
        <p:nvGrpSpPr>
          <p:cNvPr id="4" name="Group 4"/>
          <p:cNvGrpSpPr/>
          <p:nvPr/>
        </p:nvGrpSpPr>
        <p:grpSpPr>
          <a:xfrm>
            <a:off x="371311" y="-347782"/>
            <a:ext cx="2056747" cy="1079302"/>
            <a:chOff x="0" y="0"/>
            <a:chExt cx="2340359" cy="1228131"/>
          </a:xfrm>
        </p:grpSpPr>
        <p:sp>
          <p:nvSpPr>
            <p:cNvPr id="5" name="Freeform 5"/>
            <p:cNvSpPr/>
            <p:nvPr/>
          </p:nvSpPr>
          <p:spPr>
            <a:xfrm>
              <a:off x="0" y="0"/>
              <a:ext cx="2340359" cy="1228131"/>
            </a:xfrm>
            <a:custGeom>
              <a:avLst/>
              <a:gdLst/>
              <a:ahLst/>
              <a:cxnLst/>
              <a:rect l="l" t="t" r="r" b="b"/>
              <a:pathLst>
                <a:path w="2340359" h="1228131">
                  <a:moveTo>
                    <a:pt x="2215899" y="1228131"/>
                  </a:moveTo>
                  <a:lnTo>
                    <a:pt x="124460" y="1228131"/>
                  </a:lnTo>
                  <a:cubicBezTo>
                    <a:pt x="55880" y="1228131"/>
                    <a:pt x="0" y="1172251"/>
                    <a:pt x="0" y="1103671"/>
                  </a:cubicBezTo>
                  <a:lnTo>
                    <a:pt x="0" y="124460"/>
                  </a:lnTo>
                  <a:cubicBezTo>
                    <a:pt x="0" y="55880"/>
                    <a:pt x="55880" y="0"/>
                    <a:pt x="124460" y="0"/>
                  </a:cubicBezTo>
                  <a:lnTo>
                    <a:pt x="2215899" y="0"/>
                  </a:lnTo>
                  <a:cubicBezTo>
                    <a:pt x="2284479" y="0"/>
                    <a:pt x="2340359" y="55880"/>
                    <a:pt x="2340359" y="124460"/>
                  </a:cubicBezTo>
                  <a:lnTo>
                    <a:pt x="2340359" y="1103671"/>
                  </a:lnTo>
                  <a:cubicBezTo>
                    <a:pt x="2340359" y="1172251"/>
                    <a:pt x="2284479" y="1228131"/>
                    <a:pt x="2215899" y="1228131"/>
                  </a:cubicBezTo>
                  <a:close/>
                </a:path>
              </a:pathLst>
            </a:custGeom>
            <a:solidFill>
              <a:srgbClr val="487307"/>
            </a:solidFill>
          </p:spPr>
          <p:txBody>
            <a:bodyPr/>
            <a:lstStyle/>
            <a:p>
              <a:endParaRPr lang="en-US"/>
            </a:p>
          </p:txBody>
        </p:sp>
      </p:grpSp>
      <p:grpSp>
        <p:nvGrpSpPr>
          <p:cNvPr id="6" name="Group 6"/>
          <p:cNvGrpSpPr/>
          <p:nvPr/>
        </p:nvGrpSpPr>
        <p:grpSpPr>
          <a:xfrm>
            <a:off x="371311" y="6583680"/>
            <a:ext cx="2056747" cy="1079302"/>
            <a:chOff x="0" y="0"/>
            <a:chExt cx="2340359" cy="1228131"/>
          </a:xfrm>
        </p:grpSpPr>
        <p:sp>
          <p:nvSpPr>
            <p:cNvPr id="7" name="Freeform 7"/>
            <p:cNvSpPr/>
            <p:nvPr/>
          </p:nvSpPr>
          <p:spPr>
            <a:xfrm>
              <a:off x="0" y="0"/>
              <a:ext cx="2340359" cy="1228131"/>
            </a:xfrm>
            <a:custGeom>
              <a:avLst/>
              <a:gdLst/>
              <a:ahLst/>
              <a:cxnLst/>
              <a:rect l="l" t="t" r="r" b="b"/>
              <a:pathLst>
                <a:path w="2340359" h="1228131">
                  <a:moveTo>
                    <a:pt x="2215899" y="1228131"/>
                  </a:moveTo>
                  <a:lnTo>
                    <a:pt x="124460" y="1228131"/>
                  </a:lnTo>
                  <a:cubicBezTo>
                    <a:pt x="55880" y="1228131"/>
                    <a:pt x="0" y="1172251"/>
                    <a:pt x="0" y="1103671"/>
                  </a:cubicBezTo>
                  <a:lnTo>
                    <a:pt x="0" y="124460"/>
                  </a:lnTo>
                  <a:cubicBezTo>
                    <a:pt x="0" y="55880"/>
                    <a:pt x="55880" y="0"/>
                    <a:pt x="124460" y="0"/>
                  </a:cubicBezTo>
                  <a:lnTo>
                    <a:pt x="2215899" y="0"/>
                  </a:lnTo>
                  <a:cubicBezTo>
                    <a:pt x="2284479" y="0"/>
                    <a:pt x="2340359" y="55880"/>
                    <a:pt x="2340359" y="124460"/>
                  </a:cubicBezTo>
                  <a:lnTo>
                    <a:pt x="2340359" y="1103671"/>
                  </a:lnTo>
                  <a:cubicBezTo>
                    <a:pt x="2340359" y="1172251"/>
                    <a:pt x="2284479" y="1228131"/>
                    <a:pt x="2215899" y="1228131"/>
                  </a:cubicBezTo>
                  <a:close/>
                </a:path>
              </a:pathLst>
            </a:custGeom>
            <a:solidFill>
              <a:srgbClr val="487307"/>
            </a:solidFill>
          </p:spPr>
          <p:txBody>
            <a:bodyPr/>
            <a:lstStyle/>
            <a:p>
              <a:endParaRPr lang="en-US"/>
            </a:p>
          </p:txBody>
        </p:sp>
      </p:grpSp>
      <p:pic>
        <p:nvPicPr>
          <p:cNvPr id="8" name="Picture 8"/>
          <p:cNvPicPr>
            <a:picLocks noChangeAspect="1"/>
          </p:cNvPicPr>
          <p:nvPr>
            <a:videoFile r:link="rId1"/>
          </p:nvPr>
        </p:nvPicPr>
        <p:blipFill>
          <a:blip r:embed="rId3"/>
          <a:stretch>
            <a:fillRect/>
          </a:stretch>
        </p:blipFill>
        <p:spPr>
          <a:xfrm>
            <a:off x="2804160" y="1669012"/>
            <a:ext cx="6217920" cy="3497580"/>
          </a:xfrm>
          <a:prstGeom prst="rect">
            <a:avLst/>
          </a:prstGeom>
        </p:spPr>
      </p:pic>
      <p:sp>
        <p:nvSpPr>
          <p:cNvPr id="9" name="TextBox 9"/>
          <p:cNvSpPr txBox="1"/>
          <p:nvPr/>
        </p:nvSpPr>
        <p:spPr>
          <a:xfrm>
            <a:off x="4054048" y="5306433"/>
            <a:ext cx="4968032" cy="322707"/>
          </a:xfrm>
          <a:prstGeom prst="rect">
            <a:avLst/>
          </a:prstGeom>
        </p:spPr>
        <p:txBody>
          <a:bodyPr lIns="0" tIns="0" rIns="0" bIns="0" rtlCol="0" anchor="t">
            <a:spAutoFit/>
          </a:bodyPr>
          <a:lstStyle/>
          <a:p>
            <a:pPr algn="ctr">
              <a:lnSpc>
                <a:spcPts val="2688"/>
              </a:lnSpc>
              <a:spcBef>
                <a:spcPct val="0"/>
              </a:spcBef>
            </a:pPr>
            <a:r>
              <a:rPr lang="en-US" sz="1920">
                <a:solidFill>
                  <a:srgbClr val="000000"/>
                </a:solidFill>
                <a:latin typeface="Nunito Sans Bold"/>
              </a:rPr>
              <a:t>Source: WebCE Online Education &amp; Training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020"/>
            <a:ext cx="1407324" cy="7509241"/>
            <a:chOff x="0" y="0"/>
            <a:chExt cx="1115760" cy="5953507"/>
          </a:xfrm>
        </p:grpSpPr>
        <p:sp>
          <p:nvSpPr>
            <p:cNvPr id="3" name="Freeform 3"/>
            <p:cNvSpPr/>
            <p:nvPr/>
          </p:nvSpPr>
          <p:spPr>
            <a:xfrm>
              <a:off x="0" y="0"/>
              <a:ext cx="1115760" cy="5953507"/>
            </a:xfrm>
            <a:custGeom>
              <a:avLst/>
              <a:gdLst/>
              <a:ahLst/>
              <a:cxnLst/>
              <a:rect l="l" t="t" r="r" b="b"/>
              <a:pathLst>
                <a:path w="1115760" h="5953507">
                  <a:moveTo>
                    <a:pt x="991300" y="5953507"/>
                  </a:moveTo>
                  <a:lnTo>
                    <a:pt x="124460" y="5953507"/>
                  </a:lnTo>
                  <a:cubicBezTo>
                    <a:pt x="55880" y="5953507"/>
                    <a:pt x="0" y="5897627"/>
                    <a:pt x="0" y="5829047"/>
                  </a:cubicBezTo>
                  <a:lnTo>
                    <a:pt x="0" y="124460"/>
                  </a:lnTo>
                  <a:cubicBezTo>
                    <a:pt x="0" y="55880"/>
                    <a:pt x="55880" y="0"/>
                    <a:pt x="124460" y="0"/>
                  </a:cubicBezTo>
                  <a:lnTo>
                    <a:pt x="991300" y="0"/>
                  </a:lnTo>
                  <a:cubicBezTo>
                    <a:pt x="1059880" y="0"/>
                    <a:pt x="1115760" y="55880"/>
                    <a:pt x="1115760" y="124460"/>
                  </a:cubicBezTo>
                  <a:lnTo>
                    <a:pt x="1115760" y="5829047"/>
                  </a:lnTo>
                  <a:cubicBezTo>
                    <a:pt x="1115760" y="5897627"/>
                    <a:pt x="1059880" y="5953507"/>
                    <a:pt x="991300" y="5953507"/>
                  </a:cubicBezTo>
                  <a:close/>
                </a:path>
              </a:pathLst>
            </a:custGeom>
            <a:solidFill>
              <a:srgbClr val="487307"/>
            </a:solidFill>
          </p:spPr>
          <p:txBody>
            <a:bodyPr/>
            <a:lstStyle/>
            <a:p>
              <a:endParaRPr lang="en-US"/>
            </a:p>
          </p:txBody>
        </p:sp>
      </p:grpSp>
      <p:grpSp>
        <p:nvGrpSpPr>
          <p:cNvPr id="4" name="Group 4"/>
          <p:cNvGrpSpPr/>
          <p:nvPr/>
        </p:nvGrpSpPr>
        <p:grpSpPr>
          <a:xfrm>
            <a:off x="2968356" y="1257220"/>
            <a:ext cx="1919945" cy="2879918"/>
            <a:chOff x="0" y="0"/>
            <a:chExt cx="6350000" cy="9525000"/>
          </a:xfrm>
        </p:grpSpPr>
        <p:sp>
          <p:nvSpPr>
            <p:cNvPr id="5" name="Freeform 5"/>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6" name="Group 6"/>
          <p:cNvGrpSpPr/>
          <p:nvPr/>
        </p:nvGrpSpPr>
        <p:grpSpPr>
          <a:xfrm>
            <a:off x="-412749" y="1257220"/>
            <a:ext cx="3200507" cy="4800760"/>
            <a:chOff x="0" y="0"/>
            <a:chExt cx="6350000" cy="9525000"/>
          </a:xfrm>
        </p:grpSpPr>
        <p:sp>
          <p:nvSpPr>
            <p:cNvPr id="7" name="Freeform 7"/>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8" name="Group 8"/>
          <p:cNvGrpSpPr/>
          <p:nvPr/>
        </p:nvGrpSpPr>
        <p:grpSpPr>
          <a:xfrm>
            <a:off x="5068684" y="1257220"/>
            <a:ext cx="2879918" cy="2879918"/>
            <a:chOff x="0" y="0"/>
            <a:chExt cx="6350000" cy="6350000"/>
          </a:xfrm>
        </p:grpSpPr>
        <p:sp>
          <p:nvSpPr>
            <p:cNvPr id="9" name="Freeform 9"/>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10" name="Group 10"/>
          <p:cNvGrpSpPr/>
          <p:nvPr/>
        </p:nvGrpSpPr>
        <p:grpSpPr>
          <a:xfrm>
            <a:off x="6220743" y="4330121"/>
            <a:ext cx="1727859" cy="1727859"/>
            <a:chOff x="0" y="0"/>
            <a:chExt cx="6350000" cy="6350000"/>
          </a:xfrm>
        </p:grpSpPr>
        <p:sp>
          <p:nvSpPr>
            <p:cNvPr id="11" name="Freeform 11"/>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5"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12" name="Group 12"/>
          <p:cNvGrpSpPr/>
          <p:nvPr/>
        </p:nvGrpSpPr>
        <p:grpSpPr>
          <a:xfrm>
            <a:off x="2968356" y="4330121"/>
            <a:ext cx="3071788" cy="1727859"/>
            <a:chOff x="0" y="0"/>
            <a:chExt cx="11289030" cy="6350000"/>
          </a:xfrm>
        </p:grpSpPr>
        <p:sp>
          <p:nvSpPr>
            <p:cNvPr id="13" name="Freeform 13"/>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6"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14" name="Group 14"/>
          <p:cNvGrpSpPr/>
          <p:nvPr/>
        </p:nvGrpSpPr>
        <p:grpSpPr>
          <a:xfrm>
            <a:off x="6250993" y="1503198"/>
            <a:ext cx="3101178" cy="1986467"/>
            <a:chOff x="0" y="0"/>
            <a:chExt cx="2146162" cy="1374729"/>
          </a:xfrm>
        </p:grpSpPr>
        <p:sp>
          <p:nvSpPr>
            <p:cNvPr id="15" name="Freeform 15"/>
            <p:cNvSpPr/>
            <p:nvPr/>
          </p:nvSpPr>
          <p:spPr>
            <a:xfrm>
              <a:off x="0" y="0"/>
              <a:ext cx="2146162" cy="1374729"/>
            </a:xfrm>
            <a:custGeom>
              <a:avLst/>
              <a:gdLst/>
              <a:ahLst/>
              <a:cxnLst/>
              <a:rect l="l" t="t" r="r" b="b"/>
              <a:pathLst>
                <a:path w="2146162" h="1374729">
                  <a:moveTo>
                    <a:pt x="2021701" y="1374729"/>
                  </a:moveTo>
                  <a:lnTo>
                    <a:pt x="124460" y="1374729"/>
                  </a:lnTo>
                  <a:cubicBezTo>
                    <a:pt x="55880" y="1374729"/>
                    <a:pt x="0" y="1318849"/>
                    <a:pt x="0" y="1250269"/>
                  </a:cubicBezTo>
                  <a:lnTo>
                    <a:pt x="0" y="124460"/>
                  </a:lnTo>
                  <a:cubicBezTo>
                    <a:pt x="0" y="55880"/>
                    <a:pt x="55880" y="0"/>
                    <a:pt x="124460" y="0"/>
                  </a:cubicBezTo>
                  <a:lnTo>
                    <a:pt x="2021702" y="0"/>
                  </a:lnTo>
                  <a:cubicBezTo>
                    <a:pt x="2090282" y="0"/>
                    <a:pt x="2146162" y="55880"/>
                    <a:pt x="2146162" y="124460"/>
                  </a:cubicBezTo>
                  <a:lnTo>
                    <a:pt x="2146162" y="1250269"/>
                  </a:lnTo>
                  <a:cubicBezTo>
                    <a:pt x="2146162" y="1318849"/>
                    <a:pt x="2090282" y="1374729"/>
                    <a:pt x="2021702" y="1374729"/>
                  </a:cubicBezTo>
                  <a:close/>
                </a:path>
              </a:pathLst>
            </a:custGeom>
            <a:solidFill>
              <a:srgbClr val="487307"/>
            </a:solidFill>
          </p:spPr>
          <p:txBody>
            <a:bodyPr/>
            <a:lstStyle/>
            <a:p>
              <a:endParaRPr lang="en-US"/>
            </a:p>
          </p:txBody>
        </p:sp>
      </p:grpSp>
      <p:sp>
        <p:nvSpPr>
          <p:cNvPr id="16" name="TextBox 16"/>
          <p:cNvSpPr txBox="1"/>
          <p:nvPr/>
        </p:nvSpPr>
        <p:spPr>
          <a:xfrm>
            <a:off x="6508643" y="2058917"/>
            <a:ext cx="2730461" cy="960755"/>
          </a:xfrm>
          <a:prstGeom prst="rect">
            <a:avLst/>
          </a:prstGeom>
        </p:spPr>
        <p:txBody>
          <a:bodyPr lIns="0" tIns="0" rIns="0" bIns="0" rtlCol="0" anchor="t">
            <a:spAutoFit/>
          </a:bodyPr>
          <a:lstStyle/>
          <a:p>
            <a:pPr algn="just">
              <a:lnSpc>
                <a:spcPts val="3648"/>
              </a:lnSpc>
            </a:pPr>
            <a:r>
              <a:rPr lang="en-US" sz="3840">
                <a:solidFill>
                  <a:srgbClr val="FFFFFF"/>
                </a:solidFill>
                <a:latin typeface="Nunito Sans Heavy"/>
              </a:rPr>
              <a:t>Q&amp;A session</a:t>
            </a:r>
          </a:p>
        </p:txBody>
      </p:sp>
      <p:grpSp>
        <p:nvGrpSpPr>
          <p:cNvPr id="17" name="Group 17"/>
          <p:cNvGrpSpPr/>
          <p:nvPr/>
        </p:nvGrpSpPr>
        <p:grpSpPr>
          <a:xfrm>
            <a:off x="2447486" y="3800233"/>
            <a:ext cx="851150" cy="851150"/>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19" name="AutoShape 19"/>
          <p:cNvSpPr/>
          <p:nvPr/>
        </p:nvSpPr>
        <p:spPr>
          <a:xfrm rot="5400000">
            <a:off x="2706365" y="4203583"/>
            <a:ext cx="333391" cy="0"/>
          </a:xfrm>
          <a:prstGeom prst="line">
            <a:avLst/>
          </a:prstGeom>
          <a:ln w="38100" cap="rnd">
            <a:solidFill>
              <a:srgbClr val="FFFFFF"/>
            </a:solidFill>
            <a:prstDash val="solid"/>
            <a:headEnd type="none" w="sm" len="sm"/>
            <a:tailEnd type="arrow" w="med" len="sm"/>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3" name="Freeform 3"/>
          <p:cNvSpPr/>
          <p:nvPr/>
        </p:nvSpPr>
        <p:spPr>
          <a:xfrm>
            <a:off x="731520" y="731520"/>
            <a:ext cx="8290560" cy="5852160"/>
          </a:xfrm>
          <a:custGeom>
            <a:avLst/>
            <a:gdLst/>
            <a:ahLst/>
            <a:cxnLst/>
            <a:rect l="l" t="t" r="r" b="b"/>
            <a:pathLst>
              <a:path w="8290560" h="5852160">
                <a:moveTo>
                  <a:pt x="0" y="0"/>
                </a:moveTo>
                <a:lnTo>
                  <a:pt x="8290560" y="0"/>
                </a:lnTo>
                <a:lnTo>
                  <a:pt x="8290560" y="5852160"/>
                </a:lnTo>
                <a:lnTo>
                  <a:pt x="0" y="5852160"/>
                </a:lnTo>
                <a:lnTo>
                  <a:pt x="0" y="0"/>
                </a:lnTo>
                <a:close/>
              </a:path>
            </a:pathLst>
          </a:custGeom>
          <a:blipFill>
            <a:blip r:embed="rId3" cstate="screen">
              <a:alphaModFix amt="90000"/>
              <a:extLst>
                <a:ext uri="{28A0092B-C50C-407E-A947-70E740481C1C}">
                  <a14:useLocalDpi xmlns:a14="http://schemas.microsoft.com/office/drawing/2010/main"/>
                </a:ext>
              </a:extLst>
            </a:blip>
            <a:stretch>
              <a:fillRect/>
            </a:stretch>
          </a:blipFill>
        </p:spPr>
        <p:txBody>
          <a:bodyPr/>
          <a:lstStyle/>
          <a:p>
            <a:endParaRPr lang="en-US"/>
          </a:p>
        </p:txBody>
      </p:sp>
      <p:sp>
        <p:nvSpPr>
          <p:cNvPr id="4" name="Freeform 4"/>
          <p:cNvSpPr/>
          <p:nvPr/>
        </p:nvSpPr>
        <p:spPr>
          <a:xfrm>
            <a:off x="3592736" y="1635572"/>
            <a:ext cx="2261481" cy="2159632"/>
          </a:xfrm>
          <a:custGeom>
            <a:avLst/>
            <a:gdLst/>
            <a:ahLst/>
            <a:cxnLst/>
            <a:rect l="l" t="t" r="r" b="b"/>
            <a:pathLst>
              <a:path w="2261481" h="2159632">
                <a:moveTo>
                  <a:pt x="0" y="0"/>
                </a:moveTo>
                <a:lnTo>
                  <a:pt x="2261481" y="0"/>
                </a:lnTo>
                <a:lnTo>
                  <a:pt x="2261481" y="2159632"/>
                </a:lnTo>
                <a:lnTo>
                  <a:pt x="0" y="2159632"/>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5" name="TextBox 5"/>
          <p:cNvSpPr txBox="1"/>
          <p:nvPr/>
        </p:nvSpPr>
        <p:spPr>
          <a:xfrm>
            <a:off x="1044432" y="4990172"/>
            <a:ext cx="7358091" cy="386969"/>
          </a:xfrm>
          <a:prstGeom prst="rect">
            <a:avLst/>
          </a:prstGeom>
        </p:spPr>
        <p:txBody>
          <a:bodyPr lIns="0" tIns="0" rIns="0" bIns="0" rtlCol="0" anchor="t">
            <a:spAutoFit/>
          </a:bodyPr>
          <a:lstStyle/>
          <a:p>
            <a:pPr algn="ctr">
              <a:lnSpc>
                <a:spcPts val="3136"/>
              </a:lnSpc>
            </a:pPr>
            <a:r>
              <a:rPr lang="en-US" sz="2240">
                <a:solidFill>
                  <a:srgbClr val="FFFFFF"/>
                </a:solidFill>
                <a:latin typeface="Nunito Sans Bold"/>
              </a:rPr>
              <a:t>“Lideres Boicuas en Ciencias Agricolas” Introduction</a:t>
            </a:r>
          </a:p>
        </p:txBody>
      </p:sp>
      <p:sp>
        <p:nvSpPr>
          <p:cNvPr id="6" name="TextBox 6"/>
          <p:cNvSpPr txBox="1"/>
          <p:nvPr/>
        </p:nvSpPr>
        <p:spPr>
          <a:xfrm>
            <a:off x="1056640" y="1164232"/>
            <a:ext cx="2806937" cy="613308"/>
          </a:xfrm>
          <a:prstGeom prst="rect">
            <a:avLst/>
          </a:prstGeom>
        </p:spPr>
        <p:txBody>
          <a:bodyPr lIns="0" tIns="0" rIns="0" bIns="0" rtlCol="0" anchor="t">
            <a:spAutoFit/>
          </a:bodyPr>
          <a:lstStyle/>
          <a:p>
            <a:pPr>
              <a:lnSpc>
                <a:spcPts val="1612"/>
              </a:lnSpc>
            </a:pPr>
            <a:r>
              <a:rPr lang="en-US" sz="1493">
                <a:solidFill>
                  <a:srgbClr val="FFFFFF"/>
                </a:solidFill>
                <a:latin typeface="Source Sans Pro"/>
              </a:rPr>
              <a:t>Presented By: </a:t>
            </a:r>
          </a:p>
          <a:p>
            <a:pPr>
              <a:lnSpc>
                <a:spcPts val="1612"/>
              </a:lnSpc>
            </a:pPr>
            <a:r>
              <a:rPr lang="en-US" sz="1493">
                <a:solidFill>
                  <a:srgbClr val="FFFFFF"/>
                </a:solidFill>
                <a:latin typeface="Source Sans Pro"/>
              </a:rPr>
              <a:t>Dr. Sofía Macchiavelli Girón</a:t>
            </a:r>
          </a:p>
          <a:p>
            <a:pPr>
              <a:lnSpc>
                <a:spcPts val="1612"/>
              </a:lnSpc>
            </a:pPr>
            <a:r>
              <a:rPr lang="en-US" sz="1493">
                <a:solidFill>
                  <a:srgbClr val="FFFFFF"/>
                </a:solidFill>
                <a:latin typeface="Source Sans Pro"/>
              </a:rPr>
              <a:t>Dr. Nicole Colón Carrión</a:t>
            </a:r>
          </a:p>
        </p:txBody>
      </p:sp>
      <p:sp>
        <p:nvSpPr>
          <p:cNvPr id="7" name="TextBox 7"/>
          <p:cNvSpPr txBox="1"/>
          <p:nvPr/>
        </p:nvSpPr>
        <p:spPr>
          <a:xfrm>
            <a:off x="1056640" y="3842198"/>
            <a:ext cx="7640320" cy="1195599"/>
          </a:xfrm>
          <a:prstGeom prst="rect">
            <a:avLst/>
          </a:prstGeom>
        </p:spPr>
        <p:txBody>
          <a:bodyPr lIns="0" tIns="0" rIns="0" bIns="0" rtlCol="0" anchor="t">
            <a:spAutoFit/>
          </a:bodyPr>
          <a:lstStyle/>
          <a:p>
            <a:pPr algn="ctr">
              <a:lnSpc>
                <a:spcPts val="9770"/>
              </a:lnSpc>
            </a:pPr>
            <a:r>
              <a:rPr lang="en-US" sz="6979" spc="1158">
                <a:solidFill>
                  <a:srgbClr val="FFFFFF"/>
                </a:solidFill>
                <a:latin typeface="Nunito Sans Heavy"/>
              </a:rPr>
              <a:t>LIBCA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532602"/>
            <a:ext cx="9753600" cy="1782598"/>
          </a:xfrm>
          <a:custGeom>
            <a:avLst/>
            <a:gdLst/>
            <a:ahLst/>
            <a:cxnLst/>
            <a:rect l="l" t="t" r="r" b="b"/>
            <a:pathLst>
              <a:path w="9753600" h="1782598">
                <a:moveTo>
                  <a:pt x="0" y="0"/>
                </a:moveTo>
                <a:lnTo>
                  <a:pt x="9753600" y="0"/>
                </a:lnTo>
                <a:lnTo>
                  <a:pt x="9753600" y="1782598"/>
                </a:lnTo>
                <a:lnTo>
                  <a:pt x="0" y="1782598"/>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nvGrpSpPr>
          <p:cNvPr id="3" name="Group 3"/>
          <p:cNvGrpSpPr/>
          <p:nvPr/>
        </p:nvGrpSpPr>
        <p:grpSpPr>
          <a:xfrm>
            <a:off x="4487716" y="5143518"/>
            <a:ext cx="778169" cy="778169"/>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29F05"/>
            </a:solidFill>
          </p:spPr>
          <p:txBody>
            <a:bodyPr/>
            <a:lstStyle/>
            <a:p>
              <a:endParaRPr lang="en-US"/>
            </a:p>
          </p:txBody>
        </p:sp>
      </p:grpSp>
      <p:sp>
        <p:nvSpPr>
          <p:cNvPr id="5" name="AutoShape 5"/>
          <p:cNvSpPr/>
          <p:nvPr/>
        </p:nvSpPr>
        <p:spPr>
          <a:xfrm rot="5400000">
            <a:off x="4724398" y="5512282"/>
            <a:ext cx="304804" cy="0"/>
          </a:xfrm>
          <a:prstGeom prst="line">
            <a:avLst/>
          </a:prstGeom>
          <a:ln w="38100" cap="rnd">
            <a:solidFill>
              <a:srgbClr val="FFFFFF"/>
            </a:solidFill>
            <a:prstDash val="solid"/>
            <a:headEnd type="none" w="sm" len="sm"/>
            <a:tailEnd type="arrow" w="med" len="sm"/>
          </a:ln>
        </p:spPr>
        <p:txBody>
          <a:bodyPr/>
          <a:lstStyle/>
          <a:p>
            <a:endParaRPr lang="en-US"/>
          </a:p>
        </p:txBody>
      </p:sp>
      <p:grpSp>
        <p:nvGrpSpPr>
          <p:cNvPr id="6" name="Group 6"/>
          <p:cNvGrpSpPr/>
          <p:nvPr/>
        </p:nvGrpSpPr>
        <p:grpSpPr>
          <a:xfrm>
            <a:off x="904240" y="2431875"/>
            <a:ext cx="2439509" cy="987082"/>
            <a:chOff x="0" y="0"/>
            <a:chExt cx="1934102" cy="782582"/>
          </a:xfrm>
        </p:grpSpPr>
        <p:sp>
          <p:nvSpPr>
            <p:cNvPr id="7" name="Freeform 7"/>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grpSp>
        <p:nvGrpSpPr>
          <p:cNvPr id="8" name="Group 8"/>
          <p:cNvGrpSpPr/>
          <p:nvPr/>
        </p:nvGrpSpPr>
        <p:grpSpPr>
          <a:xfrm>
            <a:off x="3657045" y="2431875"/>
            <a:ext cx="2439509" cy="987082"/>
            <a:chOff x="0" y="0"/>
            <a:chExt cx="1934102" cy="782582"/>
          </a:xfrm>
        </p:grpSpPr>
        <p:sp>
          <p:nvSpPr>
            <p:cNvPr id="9" name="Freeform 9"/>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grpSp>
        <p:nvGrpSpPr>
          <p:cNvPr id="10" name="Group 10"/>
          <p:cNvGrpSpPr/>
          <p:nvPr/>
        </p:nvGrpSpPr>
        <p:grpSpPr>
          <a:xfrm>
            <a:off x="6460651" y="2431875"/>
            <a:ext cx="2439509" cy="987082"/>
            <a:chOff x="0" y="0"/>
            <a:chExt cx="1934102" cy="782582"/>
          </a:xfrm>
        </p:grpSpPr>
        <p:sp>
          <p:nvSpPr>
            <p:cNvPr id="11" name="Freeform 11"/>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grpSp>
        <p:nvGrpSpPr>
          <p:cNvPr id="12" name="Group 12"/>
          <p:cNvGrpSpPr/>
          <p:nvPr/>
        </p:nvGrpSpPr>
        <p:grpSpPr>
          <a:xfrm>
            <a:off x="3657045" y="3734534"/>
            <a:ext cx="2439509" cy="987082"/>
            <a:chOff x="0" y="0"/>
            <a:chExt cx="1934102" cy="782582"/>
          </a:xfrm>
        </p:grpSpPr>
        <p:sp>
          <p:nvSpPr>
            <p:cNvPr id="13" name="Freeform 13"/>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grpSp>
        <p:nvGrpSpPr>
          <p:cNvPr id="14" name="Group 14"/>
          <p:cNvGrpSpPr/>
          <p:nvPr/>
        </p:nvGrpSpPr>
        <p:grpSpPr>
          <a:xfrm>
            <a:off x="6460651" y="3734534"/>
            <a:ext cx="2439509" cy="987082"/>
            <a:chOff x="0" y="0"/>
            <a:chExt cx="1934102" cy="782582"/>
          </a:xfrm>
        </p:grpSpPr>
        <p:sp>
          <p:nvSpPr>
            <p:cNvPr id="15" name="Freeform 15"/>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grpSp>
        <p:nvGrpSpPr>
          <p:cNvPr id="16" name="Group 16"/>
          <p:cNvGrpSpPr/>
          <p:nvPr/>
        </p:nvGrpSpPr>
        <p:grpSpPr>
          <a:xfrm>
            <a:off x="904240" y="3734534"/>
            <a:ext cx="2439509" cy="987082"/>
            <a:chOff x="0" y="0"/>
            <a:chExt cx="1934102" cy="782582"/>
          </a:xfrm>
        </p:grpSpPr>
        <p:sp>
          <p:nvSpPr>
            <p:cNvPr id="17" name="Freeform 17"/>
            <p:cNvSpPr/>
            <p:nvPr/>
          </p:nvSpPr>
          <p:spPr>
            <a:xfrm>
              <a:off x="0" y="0"/>
              <a:ext cx="1934102" cy="782583"/>
            </a:xfrm>
            <a:custGeom>
              <a:avLst/>
              <a:gdLst/>
              <a:ahLst/>
              <a:cxnLst/>
              <a:rect l="l" t="t" r="r" b="b"/>
              <a:pathLst>
                <a:path w="1934102" h="782583">
                  <a:moveTo>
                    <a:pt x="1809642" y="782582"/>
                  </a:moveTo>
                  <a:lnTo>
                    <a:pt x="124460" y="782582"/>
                  </a:lnTo>
                  <a:cubicBezTo>
                    <a:pt x="55880" y="782582"/>
                    <a:pt x="0" y="726702"/>
                    <a:pt x="0" y="658122"/>
                  </a:cubicBezTo>
                  <a:lnTo>
                    <a:pt x="0" y="124460"/>
                  </a:lnTo>
                  <a:cubicBezTo>
                    <a:pt x="0" y="55880"/>
                    <a:pt x="55880" y="0"/>
                    <a:pt x="124460" y="0"/>
                  </a:cubicBezTo>
                  <a:lnTo>
                    <a:pt x="1809642" y="0"/>
                  </a:lnTo>
                  <a:cubicBezTo>
                    <a:pt x="1878222" y="0"/>
                    <a:pt x="1934102" y="55880"/>
                    <a:pt x="1934102" y="124460"/>
                  </a:cubicBezTo>
                  <a:lnTo>
                    <a:pt x="1934102" y="658123"/>
                  </a:lnTo>
                  <a:cubicBezTo>
                    <a:pt x="1934102" y="726702"/>
                    <a:pt x="1878222" y="782583"/>
                    <a:pt x="1809642" y="782583"/>
                  </a:cubicBezTo>
                  <a:close/>
                </a:path>
              </a:pathLst>
            </a:custGeom>
            <a:solidFill>
              <a:srgbClr val="487307"/>
            </a:solidFill>
          </p:spPr>
          <p:txBody>
            <a:bodyPr/>
            <a:lstStyle/>
            <a:p>
              <a:endParaRPr lang="en-US"/>
            </a:p>
          </p:txBody>
        </p:sp>
      </p:grpSp>
      <p:sp>
        <p:nvSpPr>
          <p:cNvPr id="18" name="Freeform 18"/>
          <p:cNvSpPr/>
          <p:nvPr/>
        </p:nvSpPr>
        <p:spPr>
          <a:xfrm>
            <a:off x="8268834" y="124436"/>
            <a:ext cx="1262653" cy="1697839"/>
          </a:xfrm>
          <a:custGeom>
            <a:avLst/>
            <a:gdLst/>
            <a:ahLst/>
            <a:cxnLst/>
            <a:rect l="l" t="t" r="r" b="b"/>
            <a:pathLst>
              <a:path w="1262653" h="1697839">
                <a:moveTo>
                  <a:pt x="0" y="0"/>
                </a:moveTo>
                <a:lnTo>
                  <a:pt x="1262652" y="0"/>
                </a:lnTo>
                <a:lnTo>
                  <a:pt x="1262652" y="1697839"/>
                </a:lnTo>
                <a:lnTo>
                  <a:pt x="0" y="1697839"/>
                </a:lnTo>
                <a:lnTo>
                  <a:pt x="0" y="0"/>
                </a:ln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19" name="TextBox 19"/>
          <p:cNvSpPr txBox="1"/>
          <p:nvPr/>
        </p:nvSpPr>
        <p:spPr>
          <a:xfrm>
            <a:off x="1481996" y="1124384"/>
            <a:ext cx="6789607" cy="534247"/>
          </a:xfrm>
          <a:prstGeom prst="rect">
            <a:avLst/>
          </a:prstGeom>
        </p:spPr>
        <p:txBody>
          <a:bodyPr lIns="0" tIns="0" rIns="0" bIns="0" rtlCol="0" anchor="t">
            <a:spAutoFit/>
          </a:bodyPr>
          <a:lstStyle/>
          <a:p>
            <a:pPr algn="ctr">
              <a:lnSpc>
                <a:spcPts val="4053"/>
              </a:lnSpc>
            </a:pPr>
            <a:r>
              <a:rPr lang="en-US" sz="4266">
                <a:solidFill>
                  <a:srgbClr val="141414"/>
                </a:solidFill>
                <a:latin typeface="Nunito Sans Heavy"/>
              </a:rPr>
              <a:t>Table Of Content</a:t>
            </a:r>
          </a:p>
        </p:txBody>
      </p:sp>
      <p:sp>
        <p:nvSpPr>
          <p:cNvPr id="20" name="TextBox 20"/>
          <p:cNvSpPr txBox="1"/>
          <p:nvPr/>
        </p:nvSpPr>
        <p:spPr>
          <a:xfrm>
            <a:off x="1349783" y="3068804"/>
            <a:ext cx="1908070" cy="236372"/>
          </a:xfrm>
          <a:prstGeom prst="rect">
            <a:avLst/>
          </a:prstGeom>
        </p:spPr>
        <p:txBody>
          <a:bodyPr lIns="0" tIns="0" rIns="0" bIns="0" rtlCol="0" anchor="t">
            <a:spAutoFit/>
          </a:bodyPr>
          <a:lstStyle/>
          <a:p>
            <a:pPr>
              <a:lnSpc>
                <a:spcPts val="1996"/>
              </a:lnSpc>
            </a:pPr>
            <a:r>
              <a:rPr lang="en-US" sz="1706">
                <a:solidFill>
                  <a:srgbClr val="FFFFFF"/>
                </a:solidFill>
                <a:latin typeface="Nunito Sans Bold"/>
              </a:rPr>
              <a:t>Who we are</a:t>
            </a:r>
          </a:p>
        </p:txBody>
      </p:sp>
      <p:sp>
        <p:nvSpPr>
          <p:cNvPr id="21" name="TextBox 21"/>
          <p:cNvSpPr txBox="1"/>
          <p:nvPr/>
        </p:nvSpPr>
        <p:spPr>
          <a:xfrm>
            <a:off x="1349783" y="2555180"/>
            <a:ext cx="1548422" cy="567080"/>
          </a:xfrm>
          <a:prstGeom prst="rect">
            <a:avLst/>
          </a:prstGeom>
        </p:spPr>
        <p:txBody>
          <a:bodyPr lIns="0" tIns="0" rIns="0" bIns="0" rtlCol="0" anchor="t">
            <a:spAutoFit/>
          </a:bodyPr>
          <a:lstStyle/>
          <a:p>
            <a:pPr algn="ctr">
              <a:lnSpc>
                <a:spcPts val="4492"/>
              </a:lnSpc>
            </a:pPr>
            <a:r>
              <a:rPr lang="en-US" sz="3840">
                <a:solidFill>
                  <a:srgbClr val="FFFFFF"/>
                </a:solidFill>
                <a:latin typeface="Nunito Sans Heavy"/>
              </a:rPr>
              <a:t>01.</a:t>
            </a:r>
          </a:p>
        </p:txBody>
      </p:sp>
      <p:sp>
        <p:nvSpPr>
          <p:cNvPr id="22" name="TextBox 22"/>
          <p:cNvSpPr txBox="1"/>
          <p:nvPr/>
        </p:nvSpPr>
        <p:spPr>
          <a:xfrm>
            <a:off x="4021667" y="3838609"/>
            <a:ext cx="1558718" cy="567080"/>
          </a:xfrm>
          <a:prstGeom prst="rect">
            <a:avLst/>
          </a:prstGeom>
        </p:spPr>
        <p:txBody>
          <a:bodyPr lIns="0" tIns="0" rIns="0" bIns="0" rtlCol="0" anchor="t">
            <a:spAutoFit/>
          </a:bodyPr>
          <a:lstStyle/>
          <a:p>
            <a:pPr marL="0" lvl="0" indent="0" algn="ctr">
              <a:lnSpc>
                <a:spcPts val="4492"/>
              </a:lnSpc>
              <a:spcBef>
                <a:spcPct val="0"/>
              </a:spcBef>
            </a:pPr>
            <a:r>
              <a:rPr lang="en-US" sz="3840" u="none">
                <a:solidFill>
                  <a:srgbClr val="FFFFFF"/>
                </a:solidFill>
                <a:latin typeface="Nunito Sans Heavy"/>
              </a:rPr>
              <a:t>04.</a:t>
            </a:r>
          </a:p>
        </p:txBody>
      </p:sp>
      <p:sp>
        <p:nvSpPr>
          <p:cNvPr id="23" name="TextBox 23"/>
          <p:cNvSpPr txBox="1"/>
          <p:nvPr/>
        </p:nvSpPr>
        <p:spPr>
          <a:xfrm>
            <a:off x="1244600" y="3838609"/>
            <a:ext cx="1548422" cy="567080"/>
          </a:xfrm>
          <a:prstGeom prst="rect">
            <a:avLst/>
          </a:prstGeom>
        </p:spPr>
        <p:txBody>
          <a:bodyPr lIns="0" tIns="0" rIns="0" bIns="0" rtlCol="0" anchor="t">
            <a:spAutoFit/>
          </a:bodyPr>
          <a:lstStyle/>
          <a:p>
            <a:pPr algn="ctr">
              <a:lnSpc>
                <a:spcPts val="4492"/>
              </a:lnSpc>
            </a:pPr>
            <a:r>
              <a:rPr lang="en-US" sz="3840">
                <a:solidFill>
                  <a:srgbClr val="FFFFFF"/>
                </a:solidFill>
                <a:latin typeface="Nunito Sans Heavy"/>
              </a:rPr>
              <a:t>02.</a:t>
            </a:r>
          </a:p>
        </p:txBody>
      </p:sp>
      <p:sp>
        <p:nvSpPr>
          <p:cNvPr id="24" name="TextBox 24"/>
          <p:cNvSpPr txBox="1"/>
          <p:nvPr/>
        </p:nvSpPr>
        <p:spPr>
          <a:xfrm>
            <a:off x="6798960" y="2555180"/>
            <a:ext cx="1622436" cy="567080"/>
          </a:xfrm>
          <a:prstGeom prst="rect">
            <a:avLst/>
          </a:prstGeom>
        </p:spPr>
        <p:txBody>
          <a:bodyPr lIns="0" tIns="0" rIns="0" bIns="0" rtlCol="0" anchor="t">
            <a:spAutoFit/>
          </a:bodyPr>
          <a:lstStyle/>
          <a:p>
            <a:pPr algn="ctr">
              <a:lnSpc>
                <a:spcPts val="4492"/>
              </a:lnSpc>
            </a:pPr>
            <a:r>
              <a:rPr lang="en-US" sz="3840">
                <a:solidFill>
                  <a:srgbClr val="FFFFFF"/>
                </a:solidFill>
                <a:latin typeface="Nunito Sans Heavy"/>
              </a:rPr>
              <a:t>05.</a:t>
            </a:r>
          </a:p>
        </p:txBody>
      </p:sp>
      <p:sp>
        <p:nvSpPr>
          <p:cNvPr id="25" name="TextBox 25"/>
          <p:cNvSpPr txBox="1"/>
          <p:nvPr/>
        </p:nvSpPr>
        <p:spPr>
          <a:xfrm>
            <a:off x="3851863" y="3068804"/>
            <a:ext cx="2438984" cy="236372"/>
          </a:xfrm>
          <a:prstGeom prst="rect">
            <a:avLst/>
          </a:prstGeom>
        </p:spPr>
        <p:txBody>
          <a:bodyPr lIns="0" tIns="0" rIns="0" bIns="0" rtlCol="0" anchor="t">
            <a:spAutoFit/>
          </a:bodyPr>
          <a:lstStyle/>
          <a:p>
            <a:pPr>
              <a:lnSpc>
                <a:spcPts val="1996"/>
              </a:lnSpc>
            </a:pPr>
            <a:r>
              <a:rPr lang="en-US" sz="1706">
                <a:solidFill>
                  <a:srgbClr val="FFFFFF"/>
                </a:solidFill>
                <a:latin typeface="Nunito Sans Bold"/>
              </a:rPr>
              <a:t>Expectations &amp; Rules</a:t>
            </a:r>
          </a:p>
        </p:txBody>
      </p:sp>
      <p:sp>
        <p:nvSpPr>
          <p:cNvPr id="26" name="TextBox 26"/>
          <p:cNvSpPr txBox="1"/>
          <p:nvPr/>
        </p:nvSpPr>
        <p:spPr>
          <a:xfrm>
            <a:off x="4021667" y="2555180"/>
            <a:ext cx="1558718" cy="567080"/>
          </a:xfrm>
          <a:prstGeom prst="rect">
            <a:avLst/>
          </a:prstGeom>
        </p:spPr>
        <p:txBody>
          <a:bodyPr lIns="0" tIns="0" rIns="0" bIns="0" rtlCol="0" anchor="t">
            <a:spAutoFit/>
          </a:bodyPr>
          <a:lstStyle/>
          <a:p>
            <a:pPr algn="ctr">
              <a:lnSpc>
                <a:spcPts val="4492"/>
              </a:lnSpc>
            </a:pPr>
            <a:r>
              <a:rPr lang="en-US" sz="3840">
                <a:solidFill>
                  <a:srgbClr val="FFFFFF"/>
                </a:solidFill>
                <a:latin typeface="Nunito Sans Heavy"/>
              </a:rPr>
              <a:t>03.</a:t>
            </a:r>
          </a:p>
        </p:txBody>
      </p:sp>
      <p:sp>
        <p:nvSpPr>
          <p:cNvPr id="27" name="TextBox 27"/>
          <p:cNvSpPr txBox="1"/>
          <p:nvPr/>
        </p:nvSpPr>
        <p:spPr>
          <a:xfrm>
            <a:off x="6626517" y="4367753"/>
            <a:ext cx="1908070" cy="235102"/>
          </a:xfrm>
          <a:prstGeom prst="rect">
            <a:avLst/>
          </a:prstGeom>
        </p:spPr>
        <p:txBody>
          <a:bodyPr lIns="0" tIns="0" rIns="0" bIns="0" rtlCol="0" anchor="t">
            <a:spAutoFit/>
          </a:bodyPr>
          <a:lstStyle/>
          <a:p>
            <a:pPr algn="ctr">
              <a:lnSpc>
                <a:spcPts val="1996"/>
              </a:lnSpc>
            </a:pPr>
            <a:r>
              <a:rPr lang="en-US" sz="1706">
                <a:solidFill>
                  <a:srgbClr val="FFFFFF"/>
                </a:solidFill>
                <a:latin typeface="Nunito Sans Bold"/>
              </a:rPr>
              <a:t>Q&amp;A</a:t>
            </a:r>
          </a:p>
        </p:txBody>
      </p:sp>
      <p:sp>
        <p:nvSpPr>
          <p:cNvPr id="28" name="TextBox 28"/>
          <p:cNvSpPr txBox="1"/>
          <p:nvPr/>
        </p:nvSpPr>
        <p:spPr>
          <a:xfrm>
            <a:off x="6798960" y="3838609"/>
            <a:ext cx="1622436" cy="567080"/>
          </a:xfrm>
          <a:prstGeom prst="rect">
            <a:avLst/>
          </a:prstGeom>
        </p:spPr>
        <p:txBody>
          <a:bodyPr lIns="0" tIns="0" rIns="0" bIns="0" rtlCol="0" anchor="t">
            <a:spAutoFit/>
          </a:bodyPr>
          <a:lstStyle/>
          <a:p>
            <a:pPr algn="ctr">
              <a:lnSpc>
                <a:spcPts val="4492"/>
              </a:lnSpc>
            </a:pPr>
            <a:r>
              <a:rPr lang="en-US" sz="3840">
                <a:solidFill>
                  <a:srgbClr val="FFFFFF"/>
                </a:solidFill>
                <a:latin typeface="Nunito Sans Heavy"/>
              </a:rPr>
              <a:t>06.</a:t>
            </a:r>
          </a:p>
        </p:txBody>
      </p:sp>
      <p:sp>
        <p:nvSpPr>
          <p:cNvPr id="29" name="TextBox 29"/>
          <p:cNvSpPr txBox="1"/>
          <p:nvPr/>
        </p:nvSpPr>
        <p:spPr>
          <a:xfrm>
            <a:off x="1244600" y="4347153"/>
            <a:ext cx="1908070" cy="236372"/>
          </a:xfrm>
          <a:prstGeom prst="rect">
            <a:avLst/>
          </a:prstGeom>
        </p:spPr>
        <p:txBody>
          <a:bodyPr lIns="0" tIns="0" rIns="0" bIns="0" rtlCol="0" anchor="t">
            <a:spAutoFit/>
          </a:bodyPr>
          <a:lstStyle/>
          <a:p>
            <a:pPr>
              <a:lnSpc>
                <a:spcPts val="1996"/>
              </a:lnSpc>
            </a:pPr>
            <a:r>
              <a:rPr lang="en-US" sz="1706">
                <a:solidFill>
                  <a:srgbClr val="FFFFFF"/>
                </a:solidFill>
                <a:latin typeface="Nunito Sans Bold"/>
              </a:rPr>
              <a:t>What is “LIBCA”</a:t>
            </a:r>
          </a:p>
        </p:txBody>
      </p:sp>
      <p:sp>
        <p:nvSpPr>
          <p:cNvPr id="30" name="TextBox 30"/>
          <p:cNvSpPr txBox="1"/>
          <p:nvPr/>
        </p:nvSpPr>
        <p:spPr>
          <a:xfrm>
            <a:off x="3682708" y="4367753"/>
            <a:ext cx="2438984" cy="235102"/>
          </a:xfrm>
          <a:prstGeom prst="rect">
            <a:avLst/>
          </a:prstGeom>
        </p:spPr>
        <p:txBody>
          <a:bodyPr lIns="0" tIns="0" rIns="0" bIns="0" rtlCol="0" anchor="t">
            <a:spAutoFit/>
          </a:bodyPr>
          <a:lstStyle/>
          <a:p>
            <a:pPr algn="ctr">
              <a:lnSpc>
                <a:spcPts val="1996"/>
              </a:lnSpc>
            </a:pPr>
            <a:r>
              <a:rPr lang="en-US" sz="1706">
                <a:solidFill>
                  <a:srgbClr val="FFFFFF"/>
                </a:solidFill>
                <a:latin typeface="Nunito Sans Bold"/>
              </a:rPr>
              <a:t>2023-2024 Calendar</a:t>
            </a:r>
          </a:p>
        </p:txBody>
      </p:sp>
      <p:sp>
        <p:nvSpPr>
          <p:cNvPr id="31" name="TextBox 31"/>
          <p:cNvSpPr txBox="1"/>
          <p:nvPr/>
        </p:nvSpPr>
        <p:spPr>
          <a:xfrm>
            <a:off x="6726371" y="3141310"/>
            <a:ext cx="1908070" cy="235102"/>
          </a:xfrm>
          <a:prstGeom prst="rect">
            <a:avLst/>
          </a:prstGeom>
        </p:spPr>
        <p:txBody>
          <a:bodyPr lIns="0" tIns="0" rIns="0" bIns="0" rtlCol="0" anchor="t">
            <a:spAutoFit/>
          </a:bodyPr>
          <a:lstStyle/>
          <a:p>
            <a:pPr algn="ctr">
              <a:lnSpc>
                <a:spcPts val="1996"/>
              </a:lnSpc>
            </a:pPr>
            <a:r>
              <a:rPr lang="en-US" sz="1706">
                <a:solidFill>
                  <a:srgbClr val="FFFFFF"/>
                </a:solidFill>
                <a:latin typeface="Nunito Sans Bold"/>
              </a:rPr>
              <a:t>Investing in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8969" y="2703222"/>
            <a:ext cx="5845733" cy="584573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4" name="Freeform 4"/>
          <p:cNvSpPr/>
          <p:nvPr/>
        </p:nvSpPr>
        <p:spPr>
          <a:xfrm>
            <a:off x="5231369" y="5527665"/>
            <a:ext cx="760856" cy="691428"/>
          </a:xfrm>
          <a:custGeom>
            <a:avLst/>
            <a:gdLst/>
            <a:ahLst/>
            <a:cxnLst/>
            <a:rect l="l" t="t" r="r" b="b"/>
            <a:pathLst>
              <a:path w="760856" h="691428">
                <a:moveTo>
                  <a:pt x="0" y="0"/>
                </a:moveTo>
                <a:lnTo>
                  <a:pt x="760856" y="0"/>
                </a:lnTo>
                <a:lnTo>
                  <a:pt x="760856" y="691429"/>
                </a:lnTo>
                <a:lnTo>
                  <a:pt x="0" y="691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761529" y="124436"/>
            <a:ext cx="857596" cy="1153175"/>
          </a:xfrm>
          <a:custGeom>
            <a:avLst/>
            <a:gdLst/>
            <a:ahLst/>
            <a:cxnLst/>
            <a:rect l="l" t="t" r="r" b="b"/>
            <a:pathLst>
              <a:path w="857596" h="1153175">
                <a:moveTo>
                  <a:pt x="0" y="0"/>
                </a:moveTo>
                <a:lnTo>
                  <a:pt x="857595" y="0"/>
                </a:lnTo>
                <a:lnTo>
                  <a:pt x="857595" y="1153175"/>
                </a:lnTo>
                <a:lnTo>
                  <a:pt x="0" y="1153175"/>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6" name="Freeform 6"/>
          <p:cNvSpPr/>
          <p:nvPr/>
        </p:nvSpPr>
        <p:spPr>
          <a:xfrm>
            <a:off x="-461771" y="931259"/>
            <a:ext cx="5338571" cy="6383941"/>
          </a:xfrm>
          <a:custGeom>
            <a:avLst/>
            <a:gdLst/>
            <a:ahLst/>
            <a:cxnLst/>
            <a:rect l="l" t="t" r="r" b="b"/>
            <a:pathLst>
              <a:path w="5338571" h="6383941">
                <a:moveTo>
                  <a:pt x="0" y="0"/>
                </a:moveTo>
                <a:lnTo>
                  <a:pt x="5338571" y="0"/>
                </a:lnTo>
                <a:lnTo>
                  <a:pt x="5338571" y="6383941"/>
                </a:lnTo>
                <a:lnTo>
                  <a:pt x="0" y="6383941"/>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4805310" y="1767019"/>
            <a:ext cx="5655125" cy="402168"/>
          </a:xfrm>
          <a:prstGeom prst="rect">
            <a:avLst/>
          </a:prstGeom>
        </p:spPr>
        <p:txBody>
          <a:bodyPr lIns="0" tIns="0" rIns="0" bIns="0" rtlCol="0" anchor="t">
            <a:spAutoFit/>
          </a:bodyPr>
          <a:lstStyle/>
          <a:p>
            <a:pPr>
              <a:lnSpc>
                <a:spcPts val="2913"/>
              </a:lnSpc>
            </a:pPr>
            <a:r>
              <a:rPr lang="en-US" sz="3066">
                <a:solidFill>
                  <a:srgbClr val="141414"/>
                </a:solidFill>
                <a:latin typeface="Nunito Sans Heavy"/>
              </a:rPr>
              <a:t>Sofía Macchiavelli Girón</a:t>
            </a:r>
          </a:p>
        </p:txBody>
      </p:sp>
      <p:sp>
        <p:nvSpPr>
          <p:cNvPr id="8" name="TextBox 8"/>
          <p:cNvSpPr txBox="1"/>
          <p:nvPr/>
        </p:nvSpPr>
        <p:spPr>
          <a:xfrm>
            <a:off x="4805310" y="2451762"/>
            <a:ext cx="3388577" cy="251460"/>
          </a:xfrm>
          <a:prstGeom prst="rect">
            <a:avLst/>
          </a:prstGeom>
        </p:spPr>
        <p:txBody>
          <a:bodyPr lIns="0" tIns="0" rIns="0" bIns="0" rtlCol="0" anchor="t">
            <a:spAutoFit/>
          </a:bodyPr>
          <a:lstStyle/>
          <a:p>
            <a:pPr>
              <a:lnSpc>
                <a:spcPts val="1824"/>
              </a:lnSpc>
            </a:pPr>
            <a:r>
              <a:rPr lang="en-US" sz="1920">
                <a:solidFill>
                  <a:srgbClr val="487307"/>
                </a:solidFill>
                <a:latin typeface="Nunito Sans Bold"/>
              </a:rPr>
              <a:t>Who We Are</a:t>
            </a:r>
          </a:p>
        </p:txBody>
      </p:sp>
      <p:sp>
        <p:nvSpPr>
          <p:cNvPr id="9" name="TextBox 9"/>
          <p:cNvSpPr txBox="1"/>
          <p:nvPr/>
        </p:nvSpPr>
        <p:spPr>
          <a:xfrm>
            <a:off x="4805310" y="2845988"/>
            <a:ext cx="4813814" cy="4076599"/>
          </a:xfrm>
          <a:prstGeom prst="rect">
            <a:avLst/>
          </a:prstGeom>
        </p:spPr>
        <p:txBody>
          <a:bodyPr lIns="0" tIns="0" rIns="0" bIns="0" rtlCol="0" anchor="t">
            <a:spAutoFit/>
          </a:bodyPr>
          <a:lstStyle/>
          <a:p>
            <a:pPr algn="just">
              <a:lnSpc>
                <a:spcPts val="3291"/>
              </a:lnSpc>
            </a:pPr>
            <a:r>
              <a:rPr lang="en-US" sz="2179">
                <a:solidFill>
                  <a:srgbClr val="141414"/>
                </a:solidFill>
                <a:latin typeface="Source Sans Pro"/>
              </a:rPr>
              <a:t>I am from Mayagüez. I completed a bachelor's degree in Biology at the UPR-Mayagüez, where I did research with Dr. Dimuth Siritunga in the area of Plant Biotechnology. I then completed a PhD at the University of Wisconsin-Madison in Plant Pathology with Dr. Amanda Gevens, Potato and Vegetable Extension Specialist. I am an Agricultural Agent in the UPRM Agricultural Extension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8969" y="2703222"/>
            <a:ext cx="5845733" cy="584573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7307"/>
            </a:solidFill>
          </p:spPr>
          <p:txBody>
            <a:bodyPr/>
            <a:lstStyle/>
            <a:p>
              <a:endParaRPr lang="en-US"/>
            </a:p>
          </p:txBody>
        </p:sp>
      </p:grpSp>
      <p:sp>
        <p:nvSpPr>
          <p:cNvPr id="4" name="Freeform 4"/>
          <p:cNvSpPr/>
          <p:nvPr/>
        </p:nvSpPr>
        <p:spPr>
          <a:xfrm>
            <a:off x="5231369" y="5527665"/>
            <a:ext cx="760856" cy="691428"/>
          </a:xfrm>
          <a:custGeom>
            <a:avLst/>
            <a:gdLst/>
            <a:ahLst/>
            <a:cxnLst/>
            <a:rect l="l" t="t" r="r" b="b"/>
            <a:pathLst>
              <a:path w="760856" h="691428">
                <a:moveTo>
                  <a:pt x="0" y="0"/>
                </a:moveTo>
                <a:lnTo>
                  <a:pt x="760856" y="0"/>
                </a:lnTo>
                <a:lnTo>
                  <a:pt x="760856" y="691429"/>
                </a:lnTo>
                <a:lnTo>
                  <a:pt x="0" y="691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761529" y="124436"/>
            <a:ext cx="857596" cy="1153175"/>
          </a:xfrm>
          <a:custGeom>
            <a:avLst/>
            <a:gdLst/>
            <a:ahLst/>
            <a:cxnLst/>
            <a:rect l="l" t="t" r="r" b="b"/>
            <a:pathLst>
              <a:path w="857596" h="1153175">
                <a:moveTo>
                  <a:pt x="0" y="0"/>
                </a:moveTo>
                <a:lnTo>
                  <a:pt x="857595" y="0"/>
                </a:lnTo>
                <a:lnTo>
                  <a:pt x="857595" y="1153175"/>
                </a:lnTo>
                <a:lnTo>
                  <a:pt x="0" y="1153175"/>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6" name="Freeform 6"/>
          <p:cNvSpPr/>
          <p:nvPr/>
        </p:nvSpPr>
        <p:spPr>
          <a:xfrm>
            <a:off x="-1057647" y="1709869"/>
            <a:ext cx="5964532" cy="5661645"/>
          </a:xfrm>
          <a:custGeom>
            <a:avLst/>
            <a:gdLst/>
            <a:ahLst/>
            <a:cxnLst/>
            <a:rect l="l" t="t" r="r" b="b"/>
            <a:pathLst>
              <a:path w="5964532" h="5661645">
                <a:moveTo>
                  <a:pt x="0" y="0"/>
                </a:moveTo>
                <a:lnTo>
                  <a:pt x="5964532" y="0"/>
                </a:lnTo>
                <a:lnTo>
                  <a:pt x="5964532" y="5661645"/>
                </a:lnTo>
                <a:lnTo>
                  <a:pt x="0" y="5661645"/>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4654868" y="1493988"/>
            <a:ext cx="5655125" cy="402168"/>
          </a:xfrm>
          <a:prstGeom prst="rect">
            <a:avLst/>
          </a:prstGeom>
        </p:spPr>
        <p:txBody>
          <a:bodyPr lIns="0" tIns="0" rIns="0" bIns="0" rtlCol="0" anchor="t">
            <a:spAutoFit/>
          </a:bodyPr>
          <a:lstStyle/>
          <a:p>
            <a:pPr>
              <a:lnSpc>
                <a:spcPts val="2913"/>
              </a:lnSpc>
            </a:pPr>
            <a:r>
              <a:rPr lang="en-US" sz="3066">
                <a:solidFill>
                  <a:srgbClr val="141414"/>
                </a:solidFill>
                <a:latin typeface="Nunito Sans Heavy"/>
              </a:rPr>
              <a:t>Nicole Colón Carrión</a:t>
            </a:r>
          </a:p>
        </p:txBody>
      </p:sp>
      <p:sp>
        <p:nvSpPr>
          <p:cNvPr id="8" name="TextBox 8"/>
          <p:cNvSpPr txBox="1"/>
          <p:nvPr/>
        </p:nvSpPr>
        <p:spPr>
          <a:xfrm>
            <a:off x="4654868" y="2134131"/>
            <a:ext cx="3388577" cy="251460"/>
          </a:xfrm>
          <a:prstGeom prst="rect">
            <a:avLst/>
          </a:prstGeom>
        </p:spPr>
        <p:txBody>
          <a:bodyPr lIns="0" tIns="0" rIns="0" bIns="0" rtlCol="0" anchor="t">
            <a:spAutoFit/>
          </a:bodyPr>
          <a:lstStyle/>
          <a:p>
            <a:pPr>
              <a:lnSpc>
                <a:spcPts val="1824"/>
              </a:lnSpc>
            </a:pPr>
            <a:r>
              <a:rPr lang="en-US" sz="1920">
                <a:solidFill>
                  <a:srgbClr val="487307"/>
                </a:solidFill>
                <a:latin typeface="Nunito Sans Bold"/>
              </a:rPr>
              <a:t>Who We Are</a:t>
            </a:r>
          </a:p>
        </p:txBody>
      </p:sp>
      <p:sp>
        <p:nvSpPr>
          <p:cNvPr id="9" name="TextBox 9"/>
          <p:cNvSpPr txBox="1"/>
          <p:nvPr/>
        </p:nvSpPr>
        <p:spPr>
          <a:xfrm>
            <a:off x="4654868" y="2547366"/>
            <a:ext cx="4626125" cy="4264121"/>
          </a:xfrm>
          <a:prstGeom prst="rect">
            <a:avLst/>
          </a:prstGeom>
        </p:spPr>
        <p:txBody>
          <a:bodyPr lIns="0" tIns="0" rIns="0" bIns="0" rtlCol="0" anchor="t">
            <a:spAutoFit/>
          </a:bodyPr>
          <a:lstStyle/>
          <a:p>
            <a:pPr algn="just">
              <a:lnSpc>
                <a:spcPts val="2310"/>
              </a:lnSpc>
            </a:pPr>
            <a:r>
              <a:rPr lang="en-US" sz="1529">
                <a:solidFill>
                  <a:srgbClr val="141414"/>
                </a:solidFill>
                <a:latin typeface="Source Sans Pro"/>
              </a:rPr>
              <a:t>I was born and raised in Caguas, PR. I completed my bachelor's degree in Natural Sciences, with a concentration in Biology at the University of Puerto Rico in Cayey. I then joined the Post-baccalaureate Research Experience Program at Michigan State University where I worked in the area of Neurotoxicology. I earned my PhD from the University of Arizona in plant pathology with a certification in College education. In my thesis research I sought to understand how climate change affects the symbiotic relationships between endophytic fungi and plants, in tropical forests and agroecosystems. After my PhD, I worked as Researcher at Corteva Agrisciences identifying control products for soil-borne fungal pathogens. I am a Program Associate at Hispanic Access Foundation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nvGrpSpPr>
          <p:cNvPr id="3" name="Group 3"/>
          <p:cNvGrpSpPr/>
          <p:nvPr/>
        </p:nvGrpSpPr>
        <p:grpSpPr>
          <a:xfrm>
            <a:off x="548640" y="1400921"/>
            <a:ext cx="8656320" cy="4513357"/>
            <a:chOff x="0" y="0"/>
            <a:chExt cx="6862939" cy="3578298"/>
          </a:xfrm>
        </p:grpSpPr>
        <p:sp>
          <p:nvSpPr>
            <p:cNvPr id="4" name="Freeform 4"/>
            <p:cNvSpPr/>
            <p:nvPr/>
          </p:nvSpPr>
          <p:spPr>
            <a:xfrm>
              <a:off x="0" y="0"/>
              <a:ext cx="6862939" cy="3578299"/>
            </a:xfrm>
            <a:custGeom>
              <a:avLst/>
              <a:gdLst/>
              <a:ahLst/>
              <a:cxnLst/>
              <a:rect l="l" t="t" r="r" b="b"/>
              <a:pathLst>
                <a:path w="6862939" h="3578299">
                  <a:moveTo>
                    <a:pt x="6738479" y="3578298"/>
                  </a:moveTo>
                  <a:lnTo>
                    <a:pt x="124460" y="3578298"/>
                  </a:lnTo>
                  <a:cubicBezTo>
                    <a:pt x="55880" y="3578298"/>
                    <a:pt x="0" y="3522418"/>
                    <a:pt x="0" y="3453838"/>
                  </a:cubicBezTo>
                  <a:lnTo>
                    <a:pt x="0" y="124460"/>
                  </a:lnTo>
                  <a:cubicBezTo>
                    <a:pt x="0" y="55880"/>
                    <a:pt x="55880" y="0"/>
                    <a:pt x="124460" y="0"/>
                  </a:cubicBezTo>
                  <a:lnTo>
                    <a:pt x="6738479" y="0"/>
                  </a:lnTo>
                  <a:cubicBezTo>
                    <a:pt x="6807059" y="0"/>
                    <a:pt x="6862939" y="55880"/>
                    <a:pt x="6862939" y="124460"/>
                  </a:cubicBezTo>
                  <a:lnTo>
                    <a:pt x="6862939" y="3453838"/>
                  </a:lnTo>
                  <a:cubicBezTo>
                    <a:pt x="6862939" y="3522418"/>
                    <a:pt x="6807059" y="3578299"/>
                    <a:pt x="6738479" y="3578299"/>
                  </a:cubicBezTo>
                  <a:close/>
                </a:path>
              </a:pathLst>
            </a:custGeom>
            <a:solidFill>
              <a:srgbClr val="FFFFFF"/>
            </a:solidFill>
          </p:spPr>
          <p:txBody>
            <a:bodyPr/>
            <a:lstStyle/>
            <a:p>
              <a:endParaRPr lang="en-US"/>
            </a:p>
          </p:txBody>
        </p:sp>
      </p:grpSp>
      <p:grpSp>
        <p:nvGrpSpPr>
          <p:cNvPr id="5" name="Group 5"/>
          <p:cNvGrpSpPr/>
          <p:nvPr/>
        </p:nvGrpSpPr>
        <p:grpSpPr>
          <a:xfrm>
            <a:off x="7927541" y="5525194"/>
            <a:ext cx="778169" cy="77816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29F05"/>
            </a:solidFill>
          </p:spPr>
          <p:txBody>
            <a:bodyPr/>
            <a:lstStyle/>
            <a:p>
              <a:endParaRPr lang="en-US"/>
            </a:p>
          </p:txBody>
        </p:sp>
      </p:grpSp>
      <p:sp>
        <p:nvSpPr>
          <p:cNvPr id="7" name="AutoShape 7"/>
          <p:cNvSpPr/>
          <p:nvPr/>
        </p:nvSpPr>
        <p:spPr>
          <a:xfrm rot="5400000">
            <a:off x="8164223" y="5893959"/>
            <a:ext cx="304804" cy="0"/>
          </a:xfrm>
          <a:prstGeom prst="line">
            <a:avLst/>
          </a:prstGeom>
          <a:ln w="38100" cap="rnd">
            <a:solidFill>
              <a:srgbClr val="FFFFFF"/>
            </a:solidFill>
            <a:prstDash val="solid"/>
            <a:headEnd type="none" w="sm" len="sm"/>
            <a:tailEnd type="arrow" w="med" len="sm"/>
          </a:ln>
        </p:spPr>
        <p:txBody>
          <a:bodyPr/>
          <a:lstStyle/>
          <a:p>
            <a:endParaRPr lang="en-US"/>
          </a:p>
        </p:txBody>
      </p:sp>
      <p:sp>
        <p:nvSpPr>
          <p:cNvPr id="8" name="Freeform 8"/>
          <p:cNvSpPr/>
          <p:nvPr/>
        </p:nvSpPr>
        <p:spPr>
          <a:xfrm>
            <a:off x="1097678" y="1664245"/>
            <a:ext cx="2932960" cy="3986710"/>
          </a:xfrm>
          <a:custGeom>
            <a:avLst/>
            <a:gdLst/>
            <a:ahLst/>
            <a:cxnLst/>
            <a:rect l="l" t="t" r="r" b="b"/>
            <a:pathLst>
              <a:path w="2932960" h="3986710">
                <a:moveTo>
                  <a:pt x="0" y="0"/>
                </a:moveTo>
                <a:lnTo>
                  <a:pt x="2932960" y="0"/>
                </a:lnTo>
                <a:lnTo>
                  <a:pt x="2932960" y="3986710"/>
                </a:lnTo>
                <a:lnTo>
                  <a:pt x="0" y="3986710"/>
                </a:lnTo>
                <a:lnTo>
                  <a:pt x="0" y="0"/>
                </a:ln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9" name="TextBox 9"/>
          <p:cNvSpPr txBox="1"/>
          <p:nvPr/>
        </p:nvSpPr>
        <p:spPr>
          <a:xfrm>
            <a:off x="4761332" y="2294836"/>
            <a:ext cx="4782122" cy="434128"/>
          </a:xfrm>
          <a:prstGeom prst="rect">
            <a:avLst/>
          </a:prstGeom>
        </p:spPr>
        <p:txBody>
          <a:bodyPr lIns="0" tIns="0" rIns="0" bIns="0" rtlCol="0" anchor="t">
            <a:spAutoFit/>
          </a:bodyPr>
          <a:lstStyle/>
          <a:p>
            <a:pPr>
              <a:lnSpc>
                <a:spcPts val="3242"/>
              </a:lnSpc>
            </a:pPr>
            <a:r>
              <a:rPr lang="en-US" sz="3413">
                <a:solidFill>
                  <a:srgbClr val="141414"/>
                </a:solidFill>
                <a:latin typeface="Nunito Sans Heavy"/>
              </a:rPr>
              <a:t>Let’s meet!</a:t>
            </a:r>
          </a:p>
        </p:txBody>
      </p:sp>
      <p:sp>
        <p:nvSpPr>
          <p:cNvPr id="10" name="TextBox 10"/>
          <p:cNvSpPr txBox="1"/>
          <p:nvPr/>
        </p:nvSpPr>
        <p:spPr>
          <a:xfrm>
            <a:off x="4761332" y="2919464"/>
            <a:ext cx="3388577" cy="251460"/>
          </a:xfrm>
          <a:prstGeom prst="rect">
            <a:avLst/>
          </a:prstGeom>
        </p:spPr>
        <p:txBody>
          <a:bodyPr lIns="0" tIns="0" rIns="0" bIns="0" rtlCol="0" anchor="t">
            <a:spAutoFit/>
          </a:bodyPr>
          <a:lstStyle/>
          <a:p>
            <a:pPr>
              <a:lnSpc>
                <a:spcPts val="1824"/>
              </a:lnSpc>
            </a:pPr>
            <a:r>
              <a:rPr lang="en-US" sz="1920">
                <a:solidFill>
                  <a:srgbClr val="487307"/>
                </a:solidFill>
                <a:latin typeface="Nunito Sans Bold"/>
              </a:rPr>
              <a:t>Ice Breaker Activity</a:t>
            </a:r>
          </a:p>
        </p:txBody>
      </p:sp>
      <p:sp>
        <p:nvSpPr>
          <p:cNvPr id="11" name="TextBox 11"/>
          <p:cNvSpPr txBox="1"/>
          <p:nvPr/>
        </p:nvSpPr>
        <p:spPr>
          <a:xfrm>
            <a:off x="4554474" y="3269032"/>
            <a:ext cx="4782122" cy="1653947"/>
          </a:xfrm>
          <a:prstGeom prst="rect">
            <a:avLst/>
          </a:prstGeom>
        </p:spPr>
        <p:txBody>
          <a:bodyPr lIns="0" tIns="0" rIns="0" bIns="0" rtlCol="0" anchor="t">
            <a:spAutoFit/>
          </a:bodyPr>
          <a:lstStyle/>
          <a:p>
            <a:pPr marL="384300" lvl="1" indent="-192150">
              <a:lnSpc>
                <a:spcPts val="2687"/>
              </a:lnSpc>
              <a:buFont typeface="Arial"/>
              <a:buChar char="•"/>
            </a:pPr>
            <a:r>
              <a:rPr lang="en-US" sz="1779">
                <a:solidFill>
                  <a:srgbClr val="141414"/>
                </a:solidFill>
                <a:latin typeface="Source Sans Pro"/>
              </a:rPr>
              <a:t>Name</a:t>
            </a:r>
          </a:p>
          <a:p>
            <a:pPr marL="384300" lvl="1" indent="-192150">
              <a:lnSpc>
                <a:spcPts val="2687"/>
              </a:lnSpc>
              <a:buFont typeface="Arial"/>
              <a:buChar char="•"/>
            </a:pPr>
            <a:r>
              <a:rPr lang="en-US" sz="1779">
                <a:solidFill>
                  <a:srgbClr val="141414"/>
                </a:solidFill>
                <a:latin typeface="Source Sans Pro"/>
              </a:rPr>
              <a:t>Degree/Specialization</a:t>
            </a:r>
          </a:p>
          <a:p>
            <a:pPr marL="384300" lvl="1" indent="-192150">
              <a:lnSpc>
                <a:spcPts val="2687"/>
              </a:lnSpc>
              <a:buFont typeface="Arial"/>
              <a:buChar char="•"/>
            </a:pPr>
            <a:r>
              <a:rPr lang="en-US" sz="1779">
                <a:solidFill>
                  <a:srgbClr val="141414"/>
                </a:solidFill>
                <a:latin typeface="Source Sans Pro"/>
              </a:rPr>
              <a:t>Laboratory experience (if any)</a:t>
            </a:r>
          </a:p>
          <a:p>
            <a:pPr marL="384300" lvl="1" indent="-192150">
              <a:lnSpc>
                <a:spcPts val="2687"/>
              </a:lnSpc>
              <a:buFont typeface="Arial"/>
              <a:buChar char="•"/>
            </a:pPr>
            <a:r>
              <a:rPr lang="en-US" sz="1779">
                <a:solidFill>
                  <a:srgbClr val="141414"/>
                </a:solidFill>
                <a:latin typeface="Source Sans Pro"/>
              </a:rPr>
              <a:t>What do you hope to learn in this program?</a:t>
            </a:r>
          </a:p>
          <a:p>
            <a:pPr marL="384300" lvl="1" indent="-192150">
              <a:lnSpc>
                <a:spcPts val="2687"/>
              </a:lnSpc>
              <a:buFont typeface="Arial"/>
              <a:buChar char="•"/>
            </a:pPr>
            <a:r>
              <a:rPr lang="en-US" sz="1779">
                <a:solidFill>
                  <a:srgbClr val="141414"/>
                </a:solidFill>
                <a:latin typeface="Source Sans Pro"/>
              </a:rPr>
              <a:t>A hobby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87" y="3182262"/>
            <a:ext cx="4376336" cy="4376336"/>
            <a:chOff x="0" y="0"/>
            <a:chExt cx="6350000" cy="6350000"/>
          </a:xfrm>
        </p:grpSpPr>
        <p:sp>
          <p:nvSpPr>
            <p:cNvPr id="3" name="Freeform 3"/>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4" name="Group 4"/>
          <p:cNvGrpSpPr/>
          <p:nvPr/>
        </p:nvGrpSpPr>
        <p:grpSpPr>
          <a:xfrm>
            <a:off x="770782" y="1673258"/>
            <a:ext cx="2569387" cy="3018008"/>
            <a:chOff x="0" y="0"/>
            <a:chExt cx="1980573" cy="2326386"/>
          </a:xfrm>
        </p:grpSpPr>
        <p:sp>
          <p:nvSpPr>
            <p:cNvPr id="5" name="Freeform 5"/>
            <p:cNvSpPr/>
            <p:nvPr/>
          </p:nvSpPr>
          <p:spPr>
            <a:xfrm>
              <a:off x="0" y="0"/>
              <a:ext cx="1980573" cy="2326386"/>
            </a:xfrm>
            <a:custGeom>
              <a:avLst/>
              <a:gdLst/>
              <a:ahLst/>
              <a:cxnLst/>
              <a:rect l="l" t="t" r="r" b="b"/>
              <a:pathLst>
                <a:path w="1980573" h="2326386">
                  <a:moveTo>
                    <a:pt x="1856113" y="2326386"/>
                  </a:moveTo>
                  <a:lnTo>
                    <a:pt x="124460" y="2326386"/>
                  </a:lnTo>
                  <a:cubicBezTo>
                    <a:pt x="55880" y="2326386"/>
                    <a:pt x="0" y="2270506"/>
                    <a:pt x="0" y="2201925"/>
                  </a:cubicBezTo>
                  <a:lnTo>
                    <a:pt x="0" y="124460"/>
                  </a:lnTo>
                  <a:cubicBezTo>
                    <a:pt x="0" y="55880"/>
                    <a:pt x="55880" y="0"/>
                    <a:pt x="124460" y="0"/>
                  </a:cubicBezTo>
                  <a:lnTo>
                    <a:pt x="1856113" y="0"/>
                  </a:lnTo>
                  <a:cubicBezTo>
                    <a:pt x="1924693" y="0"/>
                    <a:pt x="1980573" y="55880"/>
                    <a:pt x="1980573" y="124460"/>
                  </a:cubicBezTo>
                  <a:lnTo>
                    <a:pt x="1980573" y="2201926"/>
                  </a:lnTo>
                  <a:cubicBezTo>
                    <a:pt x="1980573" y="2270506"/>
                    <a:pt x="1924693" y="2326386"/>
                    <a:pt x="1856113" y="2326386"/>
                  </a:cubicBezTo>
                  <a:close/>
                </a:path>
              </a:pathLst>
            </a:custGeom>
            <a:solidFill>
              <a:srgbClr val="487307"/>
            </a:solidFill>
          </p:spPr>
          <p:txBody>
            <a:bodyPr/>
            <a:lstStyle/>
            <a:p>
              <a:endParaRPr lang="en-US"/>
            </a:p>
          </p:txBody>
        </p:sp>
      </p:grpSp>
      <p:sp>
        <p:nvSpPr>
          <p:cNvPr id="6" name="Freeform 6"/>
          <p:cNvSpPr/>
          <p:nvPr/>
        </p:nvSpPr>
        <p:spPr>
          <a:xfrm>
            <a:off x="5007818" y="5541880"/>
            <a:ext cx="528091" cy="550094"/>
          </a:xfrm>
          <a:custGeom>
            <a:avLst/>
            <a:gdLst/>
            <a:ahLst/>
            <a:cxnLst/>
            <a:rect l="l" t="t" r="r" b="b"/>
            <a:pathLst>
              <a:path w="528091" h="550094">
                <a:moveTo>
                  <a:pt x="0" y="0"/>
                </a:moveTo>
                <a:lnTo>
                  <a:pt x="528091" y="0"/>
                </a:lnTo>
                <a:lnTo>
                  <a:pt x="528091" y="550094"/>
                </a:lnTo>
                <a:lnTo>
                  <a:pt x="0" y="5500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4946530" y="3786279"/>
            <a:ext cx="550094" cy="550094"/>
          </a:xfrm>
          <a:custGeom>
            <a:avLst/>
            <a:gdLst/>
            <a:ahLst/>
            <a:cxnLst/>
            <a:rect l="l" t="t" r="r" b="b"/>
            <a:pathLst>
              <a:path w="550094" h="550094">
                <a:moveTo>
                  <a:pt x="0" y="0"/>
                </a:moveTo>
                <a:lnTo>
                  <a:pt x="550094" y="0"/>
                </a:lnTo>
                <a:lnTo>
                  <a:pt x="550094" y="550095"/>
                </a:lnTo>
                <a:lnTo>
                  <a:pt x="0" y="5500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AutoShape 8"/>
          <p:cNvSpPr/>
          <p:nvPr/>
        </p:nvSpPr>
        <p:spPr>
          <a:xfrm>
            <a:off x="5405980" y="5384717"/>
            <a:ext cx="3784010" cy="0"/>
          </a:xfrm>
          <a:prstGeom prst="line">
            <a:avLst/>
          </a:prstGeom>
          <a:ln w="28575" cap="rnd">
            <a:solidFill>
              <a:srgbClr val="000000">
                <a:alpha val="4706"/>
              </a:srgbClr>
            </a:solidFill>
            <a:prstDash val="solid"/>
            <a:headEnd type="none" w="sm" len="sm"/>
            <a:tailEnd type="none" w="sm" len="sm"/>
          </a:ln>
        </p:spPr>
        <p:txBody>
          <a:bodyPr/>
          <a:lstStyle/>
          <a:p>
            <a:endParaRPr lang="en-US"/>
          </a:p>
        </p:txBody>
      </p:sp>
      <p:sp>
        <p:nvSpPr>
          <p:cNvPr id="9" name="Freeform 9"/>
          <p:cNvSpPr/>
          <p:nvPr/>
        </p:nvSpPr>
        <p:spPr>
          <a:xfrm>
            <a:off x="153385" y="154933"/>
            <a:ext cx="857596" cy="1153175"/>
          </a:xfrm>
          <a:custGeom>
            <a:avLst/>
            <a:gdLst/>
            <a:ahLst/>
            <a:cxnLst/>
            <a:rect l="l" t="t" r="r" b="b"/>
            <a:pathLst>
              <a:path w="857596" h="1153175">
                <a:moveTo>
                  <a:pt x="0" y="0"/>
                </a:moveTo>
                <a:lnTo>
                  <a:pt x="857596" y="0"/>
                </a:lnTo>
                <a:lnTo>
                  <a:pt x="857596" y="1153174"/>
                </a:lnTo>
                <a:lnTo>
                  <a:pt x="0" y="1153174"/>
                </a:lnTo>
                <a:lnTo>
                  <a:pt x="0" y="0"/>
                </a:lnTo>
                <a:close/>
              </a:path>
            </a:pathLst>
          </a:custGeom>
          <a:blipFill>
            <a:blip r:embed="rId7"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10" name="AutoShape 10"/>
          <p:cNvSpPr/>
          <p:nvPr/>
        </p:nvSpPr>
        <p:spPr>
          <a:xfrm>
            <a:off x="5396178" y="3633788"/>
            <a:ext cx="3784010" cy="0"/>
          </a:xfrm>
          <a:prstGeom prst="line">
            <a:avLst/>
          </a:prstGeom>
          <a:ln w="28575" cap="rnd">
            <a:solidFill>
              <a:srgbClr val="000000">
                <a:alpha val="4706"/>
              </a:srgbClr>
            </a:solidFill>
            <a:prstDash val="solid"/>
            <a:headEnd type="none" w="sm" len="sm"/>
            <a:tailEnd type="none" w="sm" len="sm"/>
          </a:ln>
        </p:spPr>
        <p:txBody>
          <a:bodyPr/>
          <a:lstStyle/>
          <a:p>
            <a:endParaRPr lang="en-US"/>
          </a:p>
        </p:txBody>
      </p:sp>
      <p:sp>
        <p:nvSpPr>
          <p:cNvPr id="11" name="Freeform 11"/>
          <p:cNvSpPr/>
          <p:nvPr/>
        </p:nvSpPr>
        <p:spPr>
          <a:xfrm>
            <a:off x="4967334" y="1975507"/>
            <a:ext cx="508487" cy="508487"/>
          </a:xfrm>
          <a:custGeom>
            <a:avLst/>
            <a:gdLst/>
            <a:ahLst/>
            <a:cxnLst/>
            <a:rect l="l" t="t" r="r" b="b"/>
            <a:pathLst>
              <a:path w="508487" h="508487">
                <a:moveTo>
                  <a:pt x="0" y="0"/>
                </a:moveTo>
                <a:lnTo>
                  <a:pt x="508486" y="0"/>
                </a:lnTo>
                <a:lnTo>
                  <a:pt x="508486" y="508487"/>
                </a:lnTo>
                <a:lnTo>
                  <a:pt x="0" y="5084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TextBox 12"/>
          <p:cNvSpPr txBox="1"/>
          <p:nvPr/>
        </p:nvSpPr>
        <p:spPr>
          <a:xfrm>
            <a:off x="4876800" y="773860"/>
            <a:ext cx="3784010" cy="534247"/>
          </a:xfrm>
          <a:prstGeom prst="rect">
            <a:avLst/>
          </a:prstGeom>
        </p:spPr>
        <p:txBody>
          <a:bodyPr lIns="0" tIns="0" rIns="0" bIns="0" rtlCol="0" anchor="t">
            <a:spAutoFit/>
          </a:bodyPr>
          <a:lstStyle/>
          <a:p>
            <a:pPr>
              <a:lnSpc>
                <a:spcPts val="4053"/>
              </a:lnSpc>
            </a:pPr>
            <a:r>
              <a:rPr lang="en-US" sz="4266">
                <a:solidFill>
                  <a:srgbClr val="141414"/>
                </a:solidFill>
                <a:latin typeface="Nunito Sans Heavy"/>
              </a:rPr>
              <a:t> About LIBCA</a:t>
            </a:r>
          </a:p>
        </p:txBody>
      </p:sp>
      <p:sp>
        <p:nvSpPr>
          <p:cNvPr id="13" name="TextBox 13"/>
          <p:cNvSpPr txBox="1"/>
          <p:nvPr/>
        </p:nvSpPr>
        <p:spPr>
          <a:xfrm>
            <a:off x="4967334" y="1448179"/>
            <a:ext cx="3388577" cy="168910"/>
          </a:xfrm>
          <a:prstGeom prst="rect">
            <a:avLst/>
          </a:prstGeom>
        </p:spPr>
        <p:txBody>
          <a:bodyPr lIns="0" tIns="0" rIns="0" bIns="0" rtlCol="0" anchor="t">
            <a:spAutoFit/>
          </a:bodyPr>
          <a:lstStyle/>
          <a:p>
            <a:pPr>
              <a:lnSpc>
                <a:spcPts val="1349"/>
              </a:lnSpc>
            </a:pPr>
            <a:r>
              <a:rPr lang="en-US" sz="1420">
                <a:solidFill>
                  <a:srgbClr val="487307"/>
                </a:solidFill>
                <a:latin typeface="Nunito Sans Bold"/>
              </a:rPr>
              <a:t>“Lideres Boricuas en Ciencias Agricolas”</a:t>
            </a:r>
          </a:p>
        </p:txBody>
      </p:sp>
      <p:sp>
        <p:nvSpPr>
          <p:cNvPr id="14" name="TextBox 14"/>
          <p:cNvSpPr txBox="1"/>
          <p:nvPr/>
        </p:nvSpPr>
        <p:spPr>
          <a:xfrm>
            <a:off x="5725224" y="3932945"/>
            <a:ext cx="1884871" cy="251460"/>
          </a:xfrm>
          <a:prstGeom prst="rect">
            <a:avLst/>
          </a:prstGeom>
        </p:spPr>
        <p:txBody>
          <a:bodyPr lIns="0" tIns="0" rIns="0" bIns="0" rtlCol="0" anchor="t">
            <a:spAutoFit/>
          </a:bodyPr>
          <a:lstStyle/>
          <a:p>
            <a:pPr>
              <a:lnSpc>
                <a:spcPts val="1824"/>
              </a:lnSpc>
            </a:pPr>
            <a:r>
              <a:rPr lang="en-US" sz="1920">
                <a:solidFill>
                  <a:srgbClr val="141414"/>
                </a:solidFill>
                <a:latin typeface="Nunito Sans Bold"/>
              </a:rPr>
              <a:t>Vision</a:t>
            </a:r>
          </a:p>
        </p:txBody>
      </p:sp>
      <p:sp>
        <p:nvSpPr>
          <p:cNvPr id="15" name="TextBox 15"/>
          <p:cNvSpPr txBox="1"/>
          <p:nvPr/>
        </p:nvSpPr>
        <p:spPr>
          <a:xfrm>
            <a:off x="5725224" y="5710247"/>
            <a:ext cx="1884871" cy="251460"/>
          </a:xfrm>
          <a:prstGeom prst="rect">
            <a:avLst/>
          </a:prstGeom>
        </p:spPr>
        <p:txBody>
          <a:bodyPr lIns="0" tIns="0" rIns="0" bIns="0" rtlCol="0" anchor="t">
            <a:spAutoFit/>
          </a:bodyPr>
          <a:lstStyle/>
          <a:p>
            <a:pPr>
              <a:lnSpc>
                <a:spcPts val="1824"/>
              </a:lnSpc>
            </a:pPr>
            <a:r>
              <a:rPr lang="en-US" sz="1920">
                <a:solidFill>
                  <a:srgbClr val="141414"/>
                </a:solidFill>
                <a:latin typeface="Nunito Sans Bold"/>
              </a:rPr>
              <a:t>Mission</a:t>
            </a:r>
          </a:p>
        </p:txBody>
      </p:sp>
      <p:sp>
        <p:nvSpPr>
          <p:cNvPr id="16" name="TextBox 16"/>
          <p:cNvSpPr txBox="1"/>
          <p:nvPr/>
        </p:nvSpPr>
        <p:spPr>
          <a:xfrm>
            <a:off x="5755281" y="4270130"/>
            <a:ext cx="3789594" cy="96306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Cultivate a generation of resilient and innovative agricultural leaders equipped with the skills to tackle the challenges posed by climate change and drive sustainable growth in the agricultural sector. </a:t>
            </a:r>
          </a:p>
        </p:txBody>
      </p:sp>
      <p:sp>
        <p:nvSpPr>
          <p:cNvPr id="17" name="TextBox 17"/>
          <p:cNvSpPr txBox="1"/>
          <p:nvPr/>
        </p:nvSpPr>
        <p:spPr>
          <a:xfrm>
            <a:off x="5755281" y="6047432"/>
            <a:ext cx="3673116" cy="94020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Empower students with leadership and professional development skills through mentorship, networking, and experiential learning to become influential leaders in the agricultural field. </a:t>
            </a:r>
          </a:p>
        </p:txBody>
      </p:sp>
      <p:sp>
        <p:nvSpPr>
          <p:cNvPr id="18" name="TextBox 18"/>
          <p:cNvSpPr txBox="1"/>
          <p:nvPr/>
        </p:nvSpPr>
        <p:spPr>
          <a:xfrm>
            <a:off x="933536" y="2657307"/>
            <a:ext cx="2243878" cy="1707642"/>
          </a:xfrm>
          <a:prstGeom prst="rect">
            <a:avLst/>
          </a:prstGeom>
        </p:spPr>
        <p:txBody>
          <a:bodyPr lIns="0" tIns="0" rIns="0" bIns="0" rtlCol="0" anchor="t">
            <a:spAutoFit/>
          </a:bodyPr>
          <a:lstStyle/>
          <a:p>
            <a:pPr>
              <a:lnSpc>
                <a:spcPts val="1359"/>
              </a:lnSpc>
            </a:pPr>
            <a:r>
              <a:rPr lang="en-US" sz="900">
                <a:solidFill>
                  <a:srgbClr val="FFFFFF"/>
                </a:solidFill>
                <a:latin typeface="Source Sans Pro"/>
              </a:rPr>
              <a:t>“With the current challenges posed by climate change, now more than ever it is essential to develop leaders that can tackle these challenges and create innovative solutions towards sustainable agriculture. Through “LIBCA” we are providing students with leadership and professional development opportunities to succeed in the ag field and ensure food for future generations” - Nicole Colón Carrión</a:t>
            </a:r>
          </a:p>
        </p:txBody>
      </p:sp>
      <p:sp>
        <p:nvSpPr>
          <p:cNvPr id="19" name="TextBox 19"/>
          <p:cNvSpPr txBox="1"/>
          <p:nvPr/>
        </p:nvSpPr>
        <p:spPr>
          <a:xfrm>
            <a:off x="5719187" y="2158239"/>
            <a:ext cx="1884871" cy="251460"/>
          </a:xfrm>
          <a:prstGeom prst="rect">
            <a:avLst/>
          </a:prstGeom>
        </p:spPr>
        <p:txBody>
          <a:bodyPr lIns="0" tIns="0" rIns="0" bIns="0" rtlCol="0" anchor="t">
            <a:spAutoFit/>
          </a:bodyPr>
          <a:lstStyle/>
          <a:p>
            <a:pPr>
              <a:lnSpc>
                <a:spcPts val="1824"/>
              </a:lnSpc>
            </a:pPr>
            <a:r>
              <a:rPr lang="en-US" sz="1920">
                <a:solidFill>
                  <a:srgbClr val="141414"/>
                </a:solidFill>
                <a:latin typeface="Nunito Sans Bold"/>
              </a:rPr>
              <a:t>About</a:t>
            </a:r>
          </a:p>
        </p:txBody>
      </p:sp>
      <p:sp>
        <p:nvSpPr>
          <p:cNvPr id="20" name="TextBox 20"/>
          <p:cNvSpPr txBox="1"/>
          <p:nvPr/>
        </p:nvSpPr>
        <p:spPr>
          <a:xfrm>
            <a:off x="5755281" y="2497071"/>
            <a:ext cx="3697554" cy="976525"/>
          </a:xfrm>
          <a:prstGeom prst="rect">
            <a:avLst/>
          </a:prstGeom>
        </p:spPr>
        <p:txBody>
          <a:bodyPr lIns="0" tIns="0" rIns="0" bIns="0" rtlCol="0" anchor="t">
            <a:spAutoFit/>
          </a:bodyPr>
          <a:lstStyle/>
          <a:p>
            <a:pPr>
              <a:lnSpc>
                <a:spcPts val="2001"/>
              </a:lnSpc>
            </a:pPr>
            <a:r>
              <a:rPr lang="en-US" sz="1325">
                <a:solidFill>
                  <a:srgbClr val="141414"/>
                </a:solidFill>
                <a:latin typeface="Source Sans Pro"/>
              </a:rPr>
              <a:t>a one-year leadership and professional development program for students pursing a bachelors in agricultural sciences at the University of Puerto Rico Mayagüez</a:t>
            </a:r>
          </a:p>
        </p:txBody>
      </p:sp>
      <p:sp>
        <p:nvSpPr>
          <p:cNvPr id="21" name="Freeform 21"/>
          <p:cNvSpPr/>
          <p:nvPr/>
        </p:nvSpPr>
        <p:spPr>
          <a:xfrm>
            <a:off x="716843" y="1846560"/>
            <a:ext cx="807381" cy="766381"/>
          </a:xfrm>
          <a:custGeom>
            <a:avLst/>
            <a:gdLst/>
            <a:ahLst/>
            <a:cxnLst/>
            <a:rect l="l" t="t" r="r" b="b"/>
            <a:pathLst>
              <a:path w="807381" h="766381">
                <a:moveTo>
                  <a:pt x="0" y="0"/>
                </a:moveTo>
                <a:lnTo>
                  <a:pt x="807381" y="0"/>
                </a:lnTo>
                <a:lnTo>
                  <a:pt x="807381" y="766381"/>
                </a:lnTo>
                <a:lnTo>
                  <a:pt x="0" y="766381"/>
                </a:lnTo>
                <a:lnTo>
                  <a:pt x="0" y="0"/>
                </a:lnTo>
                <a:close/>
              </a:path>
            </a:pathLst>
          </a:custGeom>
          <a:blipFill>
            <a:blip r:embed="rId10"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22" name="TextBox 22"/>
          <p:cNvSpPr txBox="1"/>
          <p:nvPr/>
        </p:nvSpPr>
        <p:spPr>
          <a:xfrm>
            <a:off x="1524224" y="2223009"/>
            <a:ext cx="1884871" cy="165735"/>
          </a:xfrm>
          <a:prstGeom prst="rect">
            <a:avLst/>
          </a:prstGeom>
        </p:spPr>
        <p:txBody>
          <a:bodyPr lIns="0" tIns="0" rIns="0" bIns="0" rtlCol="0" anchor="t">
            <a:spAutoFit/>
          </a:bodyPr>
          <a:lstStyle/>
          <a:p>
            <a:pPr>
              <a:lnSpc>
                <a:spcPts val="1254"/>
              </a:lnSpc>
            </a:pPr>
            <a:r>
              <a:rPr lang="en-US" sz="1320">
                <a:solidFill>
                  <a:srgbClr val="FFFFFF"/>
                </a:solidFill>
                <a:latin typeface="Nunito Sans Bold"/>
              </a:rPr>
              <a:t>Why develop LIBCA?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87" y="3182262"/>
            <a:ext cx="4376336" cy="4376336"/>
            <a:chOff x="0" y="0"/>
            <a:chExt cx="6350000" cy="6350000"/>
          </a:xfrm>
        </p:grpSpPr>
        <p:sp>
          <p:nvSpPr>
            <p:cNvPr id="3" name="Freeform 3"/>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grpSp>
        <p:nvGrpSpPr>
          <p:cNvPr id="4" name="Group 4"/>
          <p:cNvGrpSpPr/>
          <p:nvPr/>
        </p:nvGrpSpPr>
        <p:grpSpPr>
          <a:xfrm>
            <a:off x="770782" y="1673258"/>
            <a:ext cx="2569387" cy="3018008"/>
            <a:chOff x="0" y="0"/>
            <a:chExt cx="1980573" cy="2326386"/>
          </a:xfrm>
        </p:grpSpPr>
        <p:sp>
          <p:nvSpPr>
            <p:cNvPr id="5" name="Freeform 5"/>
            <p:cNvSpPr/>
            <p:nvPr/>
          </p:nvSpPr>
          <p:spPr>
            <a:xfrm>
              <a:off x="0" y="0"/>
              <a:ext cx="1980573" cy="2326386"/>
            </a:xfrm>
            <a:custGeom>
              <a:avLst/>
              <a:gdLst/>
              <a:ahLst/>
              <a:cxnLst/>
              <a:rect l="l" t="t" r="r" b="b"/>
              <a:pathLst>
                <a:path w="1980573" h="2326386">
                  <a:moveTo>
                    <a:pt x="1856113" y="2326386"/>
                  </a:moveTo>
                  <a:lnTo>
                    <a:pt x="124460" y="2326386"/>
                  </a:lnTo>
                  <a:cubicBezTo>
                    <a:pt x="55880" y="2326386"/>
                    <a:pt x="0" y="2270506"/>
                    <a:pt x="0" y="2201925"/>
                  </a:cubicBezTo>
                  <a:lnTo>
                    <a:pt x="0" y="124460"/>
                  </a:lnTo>
                  <a:cubicBezTo>
                    <a:pt x="0" y="55880"/>
                    <a:pt x="55880" y="0"/>
                    <a:pt x="124460" y="0"/>
                  </a:cubicBezTo>
                  <a:lnTo>
                    <a:pt x="1856113" y="0"/>
                  </a:lnTo>
                  <a:cubicBezTo>
                    <a:pt x="1924693" y="0"/>
                    <a:pt x="1980573" y="55880"/>
                    <a:pt x="1980573" y="124460"/>
                  </a:cubicBezTo>
                  <a:lnTo>
                    <a:pt x="1980573" y="2201926"/>
                  </a:lnTo>
                  <a:cubicBezTo>
                    <a:pt x="1980573" y="2270506"/>
                    <a:pt x="1924693" y="2326386"/>
                    <a:pt x="1856113" y="2326386"/>
                  </a:cubicBezTo>
                  <a:close/>
                </a:path>
              </a:pathLst>
            </a:custGeom>
            <a:solidFill>
              <a:srgbClr val="487307"/>
            </a:solidFill>
          </p:spPr>
          <p:txBody>
            <a:bodyPr/>
            <a:lstStyle/>
            <a:p>
              <a:endParaRPr lang="en-US"/>
            </a:p>
          </p:txBody>
        </p:sp>
      </p:grpSp>
      <p:sp>
        <p:nvSpPr>
          <p:cNvPr id="6" name="Freeform 6"/>
          <p:cNvSpPr/>
          <p:nvPr/>
        </p:nvSpPr>
        <p:spPr>
          <a:xfrm>
            <a:off x="153385" y="154933"/>
            <a:ext cx="857596" cy="1153175"/>
          </a:xfrm>
          <a:custGeom>
            <a:avLst/>
            <a:gdLst/>
            <a:ahLst/>
            <a:cxnLst/>
            <a:rect l="l" t="t" r="r" b="b"/>
            <a:pathLst>
              <a:path w="857596" h="1153175">
                <a:moveTo>
                  <a:pt x="0" y="0"/>
                </a:moveTo>
                <a:lnTo>
                  <a:pt x="857596" y="0"/>
                </a:lnTo>
                <a:lnTo>
                  <a:pt x="857596" y="1153174"/>
                </a:lnTo>
                <a:lnTo>
                  <a:pt x="0" y="1153174"/>
                </a:lnTo>
                <a:lnTo>
                  <a:pt x="0" y="0"/>
                </a:ln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7" name="TextBox 7"/>
          <p:cNvSpPr txBox="1"/>
          <p:nvPr/>
        </p:nvSpPr>
        <p:spPr>
          <a:xfrm>
            <a:off x="4876800" y="773860"/>
            <a:ext cx="3784010" cy="534247"/>
          </a:xfrm>
          <a:prstGeom prst="rect">
            <a:avLst/>
          </a:prstGeom>
        </p:spPr>
        <p:txBody>
          <a:bodyPr lIns="0" tIns="0" rIns="0" bIns="0" rtlCol="0" anchor="t">
            <a:spAutoFit/>
          </a:bodyPr>
          <a:lstStyle/>
          <a:p>
            <a:pPr>
              <a:lnSpc>
                <a:spcPts val="4053"/>
              </a:lnSpc>
            </a:pPr>
            <a:r>
              <a:rPr lang="en-US" sz="4266">
                <a:solidFill>
                  <a:srgbClr val="141414"/>
                </a:solidFill>
                <a:latin typeface="Nunito Sans Heavy"/>
              </a:rPr>
              <a:t> About LIBCA</a:t>
            </a:r>
          </a:p>
        </p:txBody>
      </p:sp>
      <p:sp>
        <p:nvSpPr>
          <p:cNvPr id="8" name="TextBox 8"/>
          <p:cNvSpPr txBox="1"/>
          <p:nvPr/>
        </p:nvSpPr>
        <p:spPr>
          <a:xfrm>
            <a:off x="4967334" y="1448179"/>
            <a:ext cx="3388577" cy="168910"/>
          </a:xfrm>
          <a:prstGeom prst="rect">
            <a:avLst/>
          </a:prstGeom>
        </p:spPr>
        <p:txBody>
          <a:bodyPr lIns="0" tIns="0" rIns="0" bIns="0" rtlCol="0" anchor="t">
            <a:spAutoFit/>
          </a:bodyPr>
          <a:lstStyle/>
          <a:p>
            <a:pPr>
              <a:lnSpc>
                <a:spcPts val="1349"/>
              </a:lnSpc>
            </a:pPr>
            <a:r>
              <a:rPr lang="en-US" sz="1420">
                <a:solidFill>
                  <a:srgbClr val="487307"/>
                </a:solidFill>
                <a:latin typeface="Nunito Sans Bold"/>
              </a:rPr>
              <a:t>“Lideres Boricuas en Ciencias Agricolas”</a:t>
            </a:r>
          </a:p>
        </p:txBody>
      </p:sp>
      <p:sp>
        <p:nvSpPr>
          <p:cNvPr id="9" name="TextBox 9"/>
          <p:cNvSpPr txBox="1"/>
          <p:nvPr/>
        </p:nvSpPr>
        <p:spPr>
          <a:xfrm>
            <a:off x="933536" y="2703767"/>
            <a:ext cx="2243878" cy="1879092"/>
          </a:xfrm>
          <a:prstGeom prst="rect">
            <a:avLst/>
          </a:prstGeom>
        </p:spPr>
        <p:txBody>
          <a:bodyPr lIns="0" tIns="0" rIns="0" bIns="0" rtlCol="0" anchor="t">
            <a:spAutoFit/>
          </a:bodyPr>
          <a:lstStyle/>
          <a:p>
            <a:pPr>
              <a:lnSpc>
                <a:spcPts val="1359"/>
              </a:lnSpc>
            </a:pPr>
            <a:r>
              <a:rPr lang="en-US" sz="900">
                <a:solidFill>
                  <a:srgbClr val="FFFFFF"/>
                </a:solidFill>
                <a:latin typeface="Source Sans Pro"/>
              </a:rPr>
              <a:t>“LIBCA is important because it provides undergraduate students in ag sciences with vital skills, industry insights, and networking opportunities, cultivating a strong foundation for success and impactful careers in the field. Having gone through similar opportunities throughout my career, I firmly believe the exposure to the diverse array of possibilities awaiting students is vital for career success and overall satisfaction”  - Sofía Macchiavelli Girón</a:t>
            </a:r>
          </a:p>
        </p:txBody>
      </p:sp>
      <p:sp>
        <p:nvSpPr>
          <p:cNvPr id="10" name="TextBox 10"/>
          <p:cNvSpPr txBox="1"/>
          <p:nvPr/>
        </p:nvSpPr>
        <p:spPr>
          <a:xfrm>
            <a:off x="4967334" y="2184909"/>
            <a:ext cx="4572292" cy="251460"/>
          </a:xfrm>
          <a:prstGeom prst="rect">
            <a:avLst/>
          </a:prstGeom>
        </p:spPr>
        <p:txBody>
          <a:bodyPr lIns="0" tIns="0" rIns="0" bIns="0" rtlCol="0" anchor="t">
            <a:spAutoFit/>
          </a:bodyPr>
          <a:lstStyle/>
          <a:p>
            <a:pPr>
              <a:lnSpc>
                <a:spcPts val="1824"/>
              </a:lnSpc>
            </a:pPr>
            <a:r>
              <a:rPr lang="en-US" sz="1920">
                <a:solidFill>
                  <a:srgbClr val="141414"/>
                </a:solidFill>
                <a:latin typeface="Nunito Sans Bold"/>
              </a:rPr>
              <a:t>What you are getting through “LIBCA”:</a:t>
            </a:r>
          </a:p>
        </p:txBody>
      </p:sp>
      <p:sp>
        <p:nvSpPr>
          <p:cNvPr id="11" name="TextBox 11"/>
          <p:cNvSpPr txBox="1"/>
          <p:nvPr/>
        </p:nvSpPr>
        <p:spPr>
          <a:xfrm>
            <a:off x="4967334" y="2502988"/>
            <a:ext cx="4215442" cy="3548002"/>
          </a:xfrm>
          <a:prstGeom prst="rect">
            <a:avLst/>
          </a:prstGeom>
        </p:spPr>
        <p:txBody>
          <a:bodyPr lIns="0" tIns="0" rIns="0" bIns="0" rtlCol="0" anchor="t">
            <a:spAutoFit/>
          </a:bodyPr>
          <a:lstStyle/>
          <a:p>
            <a:pPr>
              <a:lnSpc>
                <a:spcPts val="3218"/>
              </a:lnSpc>
            </a:pPr>
            <a:r>
              <a:rPr lang="en-US" sz="1525">
                <a:solidFill>
                  <a:srgbClr val="141414"/>
                </a:solidFill>
                <a:latin typeface="Source Sans Pro"/>
              </a:rPr>
              <a:t>Workshop and mentorship surrounding: </a:t>
            </a:r>
          </a:p>
          <a:p>
            <a:pPr marL="329300" lvl="1" indent="-164650">
              <a:lnSpc>
                <a:spcPts val="3218"/>
              </a:lnSpc>
              <a:buFont typeface="Arial"/>
              <a:buChar char="•"/>
            </a:pPr>
            <a:r>
              <a:rPr lang="en-US" sz="1525">
                <a:solidFill>
                  <a:srgbClr val="141414"/>
                </a:solidFill>
                <a:latin typeface="Source Sans Pro"/>
              </a:rPr>
              <a:t>Graduate School and Internship Applications</a:t>
            </a:r>
          </a:p>
          <a:p>
            <a:pPr marL="329300" lvl="1" indent="-164650">
              <a:lnSpc>
                <a:spcPts val="3218"/>
              </a:lnSpc>
              <a:buFont typeface="Arial"/>
              <a:buChar char="•"/>
            </a:pPr>
            <a:r>
              <a:rPr lang="en-US" sz="1525">
                <a:solidFill>
                  <a:srgbClr val="141414"/>
                </a:solidFill>
                <a:latin typeface="Source Sans Pro"/>
              </a:rPr>
              <a:t>Development of Curriculum Vita and Resume</a:t>
            </a:r>
          </a:p>
          <a:p>
            <a:pPr marL="329300" lvl="1" indent="-164650">
              <a:lnSpc>
                <a:spcPts val="3218"/>
              </a:lnSpc>
              <a:buFont typeface="Arial"/>
              <a:buChar char="•"/>
            </a:pPr>
            <a:r>
              <a:rPr lang="en-US" sz="1525">
                <a:solidFill>
                  <a:srgbClr val="141414"/>
                </a:solidFill>
                <a:latin typeface="Source Sans Pro"/>
              </a:rPr>
              <a:t>Introduction to Leadership Skills</a:t>
            </a:r>
          </a:p>
          <a:p>
            <a:pPr marL="329300" lvl="1" indent="-164650">
              <a:lnSpc>
                <a:spcPts val="3218"/>
              </a:lnSpc>
              <a:buFont typeface="Arial"/>
              <a:buChar char="•"/>
            </a:pPr>
            <a:r>
              <a:rPr lang="en-US" sz="1525">
                <a:solidFill>
                  <a:srgbClr val="141414"/>
                </a:solidFill>
                <a:latin typeface="Source Sans Pro"/>
              </a:rPr>
              <a:t>Creation of an Individual Development Plan</a:t>
            </a:r>
          </a:p>
          <a:p>
            <a:pPr marL="329300" lvl="1" indent="-164650">
              <a:lnSpc>
                <a:spcPts val="3218"/>
              </a:lnSpc>
              <a:buFont typeface="Arial"/>
              <a:buChar char="•"/>
            </a:pPr>
            <a:r>
              <a:rPr lang="en-US" sz="1525">
                <a:solidFill>
                  <a:srgbClr val="141414"/>
                </a:solidFill>
                <a:latin typeface="Source Sans Pro"/>
              </a:rPr>
              <a:t>LinkedIn Training</a:t>
            </a:r>
          </a:p>
          <a:p>
            <a:pPr marL="329300" lvl="1" indent="-164650">
              <a:lnSpc>
                <a:spcPts val="3218"/>
              </a:lnSpc>
              <a:buFont typeface="Arial"/>
              <a:buChar char="•"/>
            </a:pPr>
            <a:r>
              <a:rPr lang="en-US" sz="1525">
                <a:solidFill>
                  <a:srgbClr val="141414"/>
                </a:solidFill>
                <a:latin typeface="Source Sans Pro"/>
              </a:rPr>
              <a:t>Agricultural Business</a:t>
            </a:r>
          </a:p>
          <a:p>
            <a:pPr marL="329300" lvl="1" indent="-164650">
              <a:lnSpc>
                <a:spcPts val="3218"/>
              </a:lnSpc>
              <a:buFont typeface="Arial"/>
              <a:buChar char="•"/>
            </a:pPr>
            <a:r>
              <a:rPr lang="en-US" sz="1525">
                <a:solidFill>
                  <a:srgbClr val="141414"/>
                </a:solidFill>
                <a:latin typeface="Source Sans Pro"/>
              </a:rPr>
              <a:t>Fellowship Opportunities </a:t>
            </a:r>
          </a:p>
          <a:p>
            <a:pPr marL="329300" lvl="1" indent="-164650">
              <a:lnSpc>
                <a:spcPts val="3218"/>
              </a:lnSpc>
              <a:buFont typeface="Arial"/>
              <a:buChar char="•"/>
            </a:pPr>
            <a:r>
              <a:rPr lang="en-US" sz="1525">
                <a:solidFill>
                  <a:srgbClr val="141414"/>
                </a:solidFill>
                <a:latin typeface="Source Sans Pro"/>
              </a:rPr>
              <a:t>Clifton Strengths </a:t>
            </a:r>
          </a:p>
        </p:txBody>
      </p:sp>
      <p:sp>
        <p:nvSpPr>
          <p:cNvPr id="12" name="TextBox 12"/>
          <p:cNvSpPr txBox="1"/>
          <p:nvPr/>
        </p:nvSpPr>
        <p:spPr>
          <a:xfrm>
            <a:off x="1524224" y="2223009"/>
            <a:ext cx="1884871" cy="165735"/>
          </a:xfrm>
          <a:prstGeom prst="rect">
            <a:avLst/>
          </a:prstGeom>
        </p:spPr>
        <p:txBody>
          <a:bodyPr lIns="0" tIns="0" rIns="0" bIns="0" rtlCol="0" anchor="t">
            <a:spAutoFit/>
          </a:bodyPr>
          <a:lstStyle/>
          <a:p>
            <a:pPr>
              <a:lnSpc>
                <a:spcPts val="1254"/>
              </a:lnSpc>
            </a:pPr>
            <a:r>
              <a:rPr lang="en-US" sz="1320">
                <a:solidFill>
                  <a:srgbClr val="FFFFFF"/>
                </a:solidFill>
                <a:latin typeface="Nunito Sans Bold"/>
              </a:rPr>
              <a:t>Why develop LIBCA?</a:t>
            </a:r>
          </a:p>
        </p:txBody>
      </p:sp>
      <p:sp>
        <p:nvSpPr>
          <p:cNvPr id="13" name="Freeform 13"/>
          <p:cNvSpPr/>
          <p:nvPr/>
        </p:nvSpPr>
        <p:spPr>
          <a:xfrm>
            <a:off x="860137" y="1832688"/>
            <a:ext cx="664087" cy="794125"/>
          </a:xfrm>
          <a:custGeom>
            <a:avLst/>
            <a:gdLst/>
            <a:ahLst/>
            <a:cxnLst/>
            <a:rect l="l" t="t" r="r" b="b"/>
            <a:pathLst>
              <a:path w="664087" h="794125">
                <a:moveTo>
                  <a:pt x="0" y="0"/>
                </a:moveTo>
                <a:lnTo>
                  <a:pt x="664087" y="0"/>
                </a:lnTo>
                <a:lnTo>
                  <a:pt x="664087" y="794125"/>
                </a:lnTo>
                <a:lnTo>
                  <a:pt x="0" y="794125"/>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54400" y="-246870"/>
            <a:ext cx="3293724" cy="7808940"/>
            <a:chOff x="0" y="0"/>
            <a:chExt cx="2611344" cy="6191116"/>
          </a:xfrm>
        </p:grpSpPr>
        <p:sp>
          <p:nvSpPr>
            <p:cNvPr id="3" name="Freeform 3"/>
            <p:cNvSpPr/>
            <p:nvPr/>
          </p:nvSpPr>
          <p:spPr>
            <a:xfrm>
              <a:off x="0" y="0"/>
              <a:ext cx="2611344" cy="6191116"/>
            </a:xfrm>
            <a:custGeom>
              <a:avLst/>
              <a:gdLst/>
              <a:ahLst/>
              <a:cxnLst/>
              <a:rect l="l" t="t" r="r" b="b"/>
              <a:pathLst>
                <a:path w="2611344" h="6191116">
                  <a:moveTo>
                    <a:pt x="2486884" y="6191116"/>
                  </a:moveTo>
                  <a:lnTo>
                    <a:pt x="124460" y="6191116"/>
                  </a:lnTo>
                  <a:cubicBezTo>
                    <a:pt x="55880" y="6191116"/>
                    <a:pt x="0" y="6135236"/>
                    <a:pt x="0" y="6066656"/>
                  </a:cubicBezTo>
                  <a:lnTo>
                    <a:pt x="0" y="124460"/>
                  </a:lnTo>
                  <a:cubicBezTo>
                    <a:pt x="0" y="55880"/>
                    <a:pt x="55880" y="0"/>
                    <a:pt x="124460" y="0"/>
                  </a:cubicBezTo>
                  <a:lnTo>
                    <a:pt x="2486884" y="0"/>
                  </a:lnTo>
                  <a:cubicBezTo>
                    <a:pt x="2555464" y="0"/>
                    <a:pt x="2611344" y="55880"/>
                    <a:pt x="2611344" y="124460"/>
                  </a:cubicBezTo>
                  <a:lnTo>
                    <a:pt x="2611344" y="6066656"/>
                  </a:lnTo>
                  <a:cubicBezTo>
                    <a:pt x="2611344" y="6135236"/>
                    <a:pt x="2555464" y="6191116"/>
                    <a:pt x="2486884" y="6191116"/>
                  </a:cubicBezTo>
                  <a:close/>
                </a:path>
              </a:pathLst>
            </a:custGeom>
            <a:solidFill>
              <a:srgbClr val="487307"/>
            </a:solidFill>
          </p:spPr>
          <p:txBody>
            <a:bodyPr/>
            <a:lstStyle/>
            <a:p>
              <a:endParaRPr lang="en-US"/>
            </a:p>
          </p:txBody>
        </p:sp>
      </p:grpSp>
      <p:sp>
        <p:nvSpPr>
          <p:cNvPr id="4" name="TextBox 4"/>
          <p:cNvSpPr txBox="1"/>
          <p:nvPr/>
        </p:nvSpPr>
        <p:spPr>
          <a:xfrm>
            <a:off x="309218" y="957792"/>
            <a:ext cx="4042222" cy="534247"/>
          </a:xfrm>
          <a:prstGeom prst="rect">
            <a:avLst/>
          </a:prstGeom>
        </p:spPr>
        <p:txBody>
          <a:bodyPr lIns="0" tIns="0" rIns="0" bIns="0" rtlCol="0" anchor="t">
            <a:spAutoFit/>
          </a:bodyPr>
          <a:lstStyle/>
          <a:p>
            <a:pPr>
              <a:lnSpc>
                <a:spcPts val="4053"/>
              </a:lnSpc>
            </a:pPr>
            <a:r>
              <a:rPr lang="en-US" sz="4266">
                <a:solidFill>
                  <a:srgbClr val="141414"/>
                </a:solidFill>
                <a:latin typeface="Nunito Sans Heavy"/>
              </a:rPr>
              <a:t>About LiBCA</a:t>
            </a:r>
          </a:p>
        </p:txBody>
      </p:sp>
      <p:grpSp>
        <p:nvGrpSpPr>
          <p:cNvPr id="5" name="Group 5"/>
          <p:cNvGrpSpPr>
            <a:grpSpLocks noChangeAspect="1"/>
          </p:cNvGrpSpPr>
          <p:nvPr/>
        </p:nvGrpSpPr>
        <p:grpSpPr>
          <a:xfrm>
            <a:off x="5150824" y="1787313"/>
            <a:ext cx="3733095" cy="3740573"/>
            <a:chOff x="0" y="0"/>
            <a:chExt cx="10143490" cy="10163810"/>
          </a:xfrm>
        </p:grpSpPr>
        <p:sp>
          <p:nvSpPr>
            <p:cNvPr id="6" name="Freeform 6"/>
            <p:cNvSpPr/>
            <p:nvPr/>
          </p:nvSpPr>
          <p:spPr>
            <a:xfrm>
              <a:off x="0" y="0"/>
              <a:ext cx="10143351" cy="10163632"/>
            </a:xfrm>
            <a:custGeom>
              <a:avLst/>
              <a:gdLst/>
              <a:ahLst/>
              <a:cxnLst/>
              <a:rect l="l" t="t" r="r" b="b"/>
              <a:pathLst>
                <a:path w="10143351" h="10163632">
                  <a:moveTo>
                    <a:pt x="0" y="0"/>
                  </a:moveTo>
                  <a:lnTo>
                    <a:pt x="10143351" y="0"/>
                  </a:lnTo>
                  <a:lnTo>
                    <a:pt x="10143351" y="10163632"/>
                  </a:lnTo>
                  <a:lnTo>
                    <a:pt x="0" y="10163632"/>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7" name="Freeform 7"/>
            <p:cNvSpPr/>
            <p:nvPr/>
          </p:nvSpPr>
          <p:spPr>
            <a:xfrm>
              <a:off x="3149600" y="2368550"/>
              <a:ext cx="5156200" cy="6858000"/>
            </a:xfrm>
            <a:custGeom>
              <a:avLst/>
              <a:gdLst/>
              <a:ahLst/>
              <a:cxnLst/>
              <a:rect l="l" t="t" r="r" b="b"/>
              <a:pathLst>
                <a:path w="5156200" h="6858000">
                  <a:moveTo>
                    <a:pt x="0" y="0"/>
                  </a:moveTo>
                  <a:lnTo>
                    <a:pt x="5156200" y="0"/>
                  </a:lnTo>
                  <a:lnTo>
                    <a:pt x="5156200" y="6858000"/>
                  </a:lnTo>
                  <a:lnTo>
                    <a:pt x="0" y="6858000"/>
                  </a:ln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sp>
          <p:nvSpPr>
            <p:cNvPr id="8" name="Freeform 8"/>
            <p:cNvSpPr/>
            <p:nvPr/>
          </p:nvSpPr>
          <p:spPr>
            <a:xfrm>
              <a:off x="374650" y="673100"/>
              <a:ext cx="6318250" cy="8427288"/>
            </a:xfrm>
            <a:custGeom>
              <a:avLst/>
              <a:gdLst/>
              <a:ahLst/>
              <a:cxnLst/>
              <a:rect l="l" t="t" r="r" b="b"/>
              <a:pathLst>
                <a:path w="6318250" h="8427288">
                  <a:moveTo>
                    <a:pt x="2560460" y="1417091"/>
                  </a:moveTo>
                  <a:lnTo>
                    <a:pt x="2559050" y="8427288"/>
                  </a:lnTo>
                  <a:lnTo>
                    <a:pt x="0" y="8427288"/>
                  </a:lnTo>
                  <a:lnTo>
                    <a:pt x="0" y="0"/>
                  </a:lnTo>
                  <a:lnTo>
                    <a:pt x="6318250" y="0"/>
                  </a:lnTo>
                  <a:lnTo>
                    <a:pt x="6318250" y="1098550"/>
                  </a:lnTo>
                  <a:lnTo>
                    <a:pt x="2878087" y="1099439"/>
                  </a:lnTo>
                  <a:cubicBezTo>
                    <a:pt x="2702674" y="1099490"/>
                    <a:pt x="2560498" y="1241679"/>
                    <a:pt x="2560460" y="1417091"/>
                  </a:cubicBez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grpSp>
      <p:sp>
        <p:nvSpPr>
          <p:cNvPr id="9" name="TextBox 9"/>
          <p:cNvSpPr txBox="1"/>
          <p:nvPr/>
        </p:nvSpPr>
        <p:spPr>
          <a:xfrm>
            <a:off x="309218" y="1825413"/>
            <a:ext cx="3388577" cy="251460"/>
          </a:xfrm>
          <a:prstGeom prst="rect">
            <a:avLst/>
          </a:prstGeom>
        </p:spPr>
        <p:txBody>
          <a:bodyPr lIns="0" tIns="0" rIns="0" bIns="0" rtlCol="0" anchor="t">
            <a:spAutoFit/>
          </a:bodyPr>
          <a:lstStyle/>
          <a:p>
            <a:pPr>
              <a:lnSpc>
                <a:spcPts val="1824"/>
              </a:lnSpc>
            </a:pPr>
            <a:r>
              <a:rPr lang="en-US" sz="1920">
                <a:solidFill>
                  <a:srgbClr val="487307"/>
                </a:solidFill>
                <a:latin typeface="Nunito Sans Bold"/>
              </a:rPr>
              <a:t>What will it take from you?</a:t>
            </a:r>
          </a:p>
        </p:txBody>
      </p:sp>
      <p:sp>
        <p:nvSpPr>
          <p:cNvPr id="10" name="TextBox 10"/>
          <p:cNvSpPr txBox="1"/>
          <p:nvPr/>
        </p:nvSpPr>
        <p:spPr>
          <a:xfrm>
            <a:off x="217115" y="2105606"/>
            <a:ext cx="4933709" cy="4215407"/>
          </a:xfrm>
          <a:prstGeom prst="rect">
            <a:avLst/>
          </a:prstGeom>
        </p:spPr>
        <p:txBody>
          <a:bodyPr lIns="0" tIns="0" rIns="0" bIns="0" rtlCol="0" anchor="t">
            <a:spAutoFit/>
          </a:bodyPr>
          <a:lstStyle/>
          <a:p>
            <a:pPr marL="329300" lvl="1" indent="-164650">
              <a:lnSpc>
                <a:spcPts val="3813"/>
              </a:lnSpc>
              <a:buFont typeface="Arial"/>
              <a:buChar char="•"/>
            </a:pPr>
            <a:r>
              <a:rPr lang="en-US" sz="1525">
                <a:solidFill>
                  <a:srgbClr val="141414"/>
                </a:solidFill>
                <a:latin typeface="Source Sans Pro"/>
              </a:rPr>
              <a:t>1 workshop per month during the academic calendar </a:t>
            </a:r>
          </a:p>
          <a:p>
            <a:pPr marL="329300" lvl="1" indent="-164650">
              <a:lnSpc>
                <a:spcPts val="3813"/>
              </a:lnSpc>
              <a:buFont typeface="Arial"/>
              <a:buChar char="•"/>
            </a:pPr>
            <a:r>
              <a:rPr lang="en-US" sz="1525">
                <a:solidFill>
                  <a:srgbClr val="141414"/>
                </a:solidFill>
                <a:latin typeface="Source Sans Pro"/>
              </a:rPr>
              <a:t>No workshops during the summer </a:t>
            </a:r>
          </a:p>
          <a:p>
            <a:pPr marL="329300" lvl="1" indent="-164650">
              <a:lnSpc>
                <a:spcPts val="3813"/>
              </a:lnSpc>
              <a:buFont typeface="Arial"/>
              <a:buChar char="•"/>
            </a:pPr>
            <a:r>
              <a:rPr lang="en-US" sz="1525">
                <a:solidFill>
                  <a:srgbClr val="141414"/>
                </a:solidFill>
                <a:latin typeface="Source Sans Pro"/>
              </a:rPr>
              <a:t>All meetings will be at 10:30am</a:t>
            </a:r>
          </a:p>
          <a:p>
            <a:pPr marL="329300" lvl="1" indent="-164650">
              <a:lnSpc>
                <a:spcPts val="3813"/>
              </a:lnSpc>
              <a:buFont typeface="Arial"/>
              <a:buChar char="•"/>
            </a:pPr>
            <a:r>
              <a:rPr lang="en-US" sz="1525">
                <a:solidFill>
                  <a:srgbClr val="141414"/>
                </a:solidFill>
                <a:latin typeface="Source Sans Pro"/>
              </a:rPr>
              <a:t>Duration of workshops: 1 hr </a:t>
            </a:r>
          </a:p>
          <a:p>
            <a:pPr marL="329300" lvl="1" indent="-164650">
              <a:lnSpc>
                <a:spcPts val="3813"/>
              </a:lnSpc>
              <a:buFont typeface="Arial"/>
              <a:buChar char="•"/>
            </a:pPr>
            <a:r>
              <a:rPr lang="en-US" sz="1525">
                <a:solidFill>
                  <a:srgbClr val="141414"/>
                </a:solidFill>
                <a:latin typeface="Source Sans Pro"/>
              </a:rPr>
              <a:t>10 workshops total </a:t>
            </a:r>
          </a:p>
          <a:p>
            <a:pPr marL="329300" lvl="1" indent="-164650">
              <a:lnSpc>
                <a:spcPts val="3813"/>
              </a:lnSpc>
              <a:buFont typeface="Arial"/>
              <a:buChar char="•"/>
            </a:pPr>
            <a:r>
              <a:rPr lang="en-US" sz="1525">
                <a:solidFill>
                  <a:srgbClr val="141414"/>
                </a:solidFill>
                <a:latin typeface="Source Sans Pro"/>
              </a:rPr>
              <a:t>No homework or assignments </a:t>
            </a:r>
          </a:p>
          <a:p>
            <a:pPr marL="329300" lvl="1" indent="-164650">
              <a:lnSpc>
                <a:spcPts val="3813"/>
              </a:lnSpc>
              <a:buFont typeface="Arial"/>
              <a:buChar char="•"/>
            </a:pPr>
            <a:r>
              <a:rPr lang="en-US" sz="1525">
                <a:solidFill>
                  <a:srgbClr val="141414"/>
                </a:solidFill>
                <a:latin typeface="Source Sans Pro"/>
              </a:rPr>
              <a:t>Workshops will be held in a hybrid manner </a:t>
            </a:r>
          </a:p>
          <a:p>
            <a:pPr marL="329300" lvl="1" indent="-164650">
              <a:lnSpc>
                <a:spcPts val="3813"/>
              </a:lnSpc>
              <a:buFont typeface="Arial"/>
              <a:buChar char="•"/>
            </a:pPr>
            <a:r>
              <a:rPr lang="en-US" sz="1525">
                <a:solidFill>
                  <a:srgbClr val="141414"/>
                </a:solidFill>
                <a:latin typeface="Source Sans Pro"/>
              </a:rPr>
              <a:t>For in-person workshops food will be provided</a:t>
            </a:r>
          </a:p>
          <a:p>
            <a:pPr marL="329300" lvl="1" indent="-164650">
              <a:lnSpc>
                <a:spcPts val="3813"/>
              </a:lnSpc>
              <a:buFont typeface="Arial"/>
              <a:buChar char="•"/>
            </a:pPr>
            <a:r>
              <a:rPr lang="en-US" sz="1525">
                <a:solidFill>
                  <a:srgbClr val="141414"/>
                </a:solidFill>
                <a:latin typeface="Source Sans Pro"/>
              </a:rPr>
              <a:t>Workshops will be led by co-directors or invited speakers</a:t>
            </a:r>
          </a:p>
        </p:txBody>
      </p:sp>
      <p:sp>
        <p:nvSpPr>
          <p:cNvPr id="11" name="Freeform 11"/>
          <p:cNvSpPr/>
          <p:nvPr/>
        </p:nvSpPr>
        <p:spPr>
          <a:xfrm>
            <a:off x="217115" y="6530563"/>
            <a:ext cx="473537" cy="636746"/>
          </a:xfrm>
          <a:custGeom>
            <a:avLst/>
            <a:gdLst/>
            <a:ahLst/>
            <a:cxnLst/>
            <a:rect l="l" t="t" r="r" b="b"/>
            <a:pathLst>
              <a:path w="473537" h="636746">
                <a:moveTo>
                  <a:pt x="0" y="0"/>
                </a:moveTo>
                <a:lnTo>
                  <a:pt x="473537" y="0"/>
                </a:lnTo>
                <a:lnTo>
                  <a:pt x="473537" y="636746"/>
                </a:lnTo>
                <a:lnTo>
                  <a:pt x="0" y="636746"/>
                </a:lnTo>
                <a:lnTo>
                  <a:pt x="0" y="0"/>
                </a:lnTo>
                <a:close/>
              </a:path>
            </a:pathLst>
          </a:custGeom>
          <a:blipFill>
            <a:blip r:embed="rId5" cstate="screen">
              <a:extLst>
                <a:ext uri="{28A0092B-C50C-407E-A947-70E740481C1C}">
                  <a14:useLocalDpi xmlns:a14="http://schemas.microsoft.com/office/drawing/2010/main"/>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en-US"/>
          </a:p>
        </p:txBody>
      </p:sp>
      <p:grpSp>
        <p:nvGrpSpPr>
          <p:cNvPr id="3" name="Group 3"/>
          <p:cNvGrpSpPr/>
          <p:nvPr/>
        </p:nvGrpSpPr>
        <p:grpSpPr>
          <a:xfrm>
            <a:off x="274320" y="437503"/>
            <a:ext cx="9204960" cy="6440194"/>
            <a:chOff x="0" y="0"/>
            <a:chExt cx="6862939" cy="4801613"/>
          </a:xfrm>
        </p:grpSpPr>
        <p:sp>
          <p:nvSpPr>
            <p:cNvPr id="4" name="Freeform 4"/>
            <p:cNvSpPr/>
            <p:nvPr/>
          </p:nvSpPr>
          <p:spPr>
            <a:xfrm>
              <a:off x="0" y="0"/>
              <a:ext cx="6862939" cy="4801613"/>
            </a:xfrm>
            <a:custGeom>
              <a:avLst/>
              <a:gdLst/>
              <a:ahLst/>
              <a:cxnLst/>
              <a:rect l="l" t="t" r="r" b="b"/>
              <a:pathLst>
                <a:path w="6862939" h="4801613">
                  <a:moveTo>
                    <a:pt x="6738479" y="4801613"/>
                  </a:moveTo>
                  <a:lnTo>
                    <a:pt x="124460" y="4801613"/>
                  </a:lnTo>
                  <a:cubicBezTo>
                    <a:pt x="55880" y="4801613"/>
                    <a:pt x="0" y="4745733"/>
                    <a:pt x="0" y="4677153"/>
                  </a:cubicBezTo>
                  <a:lnTo>
                    <a:pt x="0" y="124460"/>
                  </a:lnTo>
                  <a:cubicBezTo>
                    <a:pt x="0" y="55880"/>
                    <a:pt x="55880" y="0"/>
                    <a:pt x="124460" y="0"/>
                  </a:cubicBezTo>
                  <a:lnTo>
                    <a:pt x="6738479" y="0"/>
                  </a:lnTo>
                  <a:cubicBezTo>
                    <a:pt x="6807059" y="0"/>
                    <a:pt x="6862939" y="55880"/>
                    <a:pt x="6862939" y="124460"/>
                  </a:cubicBezTo>
                  <a:lnTo>
                    <a:pt x="6862939" y="4677153"/>
                  </a:lnTo>
                  <a:cubicBezTo>
                    <a:pt x="6862939" y="4745733"/>
                    <a:pt x="6807059" y="4801613"/>
                    <a:pt x="6738479" y="4801613"/>
                  </a:cubicBezTo>
                  <a:close/>
                </a:path>
              </a:pathLst>
            </a:custGeom>
            <a:solidFill>
              <a:srgbClr val="FFFFFF"/>
            </a:solidFill>
          </p:spPr>
          <p:txBody>
            <a:bodyPr/>
            <a:lstStyle/>
            <a:p>
              <a:endParaRPr lang="en-US"/>
            </a:p>
          </p:txBody>
        </p:sp>
      </p:grpSp>
      <p:grpSp>
        <p:nvGrpSpPr>
          <p:cNvPr id="5" name="Group 5"/>
          <p:cNvGrpSpPr/>
          <p:nvPr/>
        </p:nvGrpSpPr>
        <p:grpSpPr>
          <a:xfrm>
            <a:off x="464417" y="2276100"/>
            <a:ext cx="3094120" cy="3094120"/>
            <a:chOff x="0" y="0"/>
            <a:chExt cx="6350000" cy="6350000"/>
          </a:xfrm>
        </p:grpSpPr>
        <p:sp>
          <p:nvSpPr>
            <p:cNvPr id="6" name="Freeform 6"/>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en-US"/>
            </a:p>
          </p:txBody>
        </p:sp>
      </p:grpSp>
      <p:sp>
        <p:nvSpPr>
          <p:cNvPr id="7" name="TextBox 7"/>
          <p:cNvSpPr txBox="1"/>
          <p:nvPr/>
        </p:nvSpPr>
        <p:spPr>
          <a:xfrm>
            <a:off x="3691318" y="993180"/>
            <a:ext cx="4782122" cy="434128"/>
          </a:xfrm>
          <a:prstGeom prst="rect">
            <a:avLst/>
          </a:prstGeom>
        </p:spPr>
        <p:txBody>
          <a:bodyPr lIns="0" tIns="0" rIns="0" bIns="0" rtlCol="0" anchor="t">
            <a:spAutoFit/>
          </a:bodyPr>
          <a:lstStyle/>
          <a:p>
            <a:pPr>
              <a:lnSpc>
                <a:spcPts val="3242"/>
              </a:lnSpc>
            </a:pPr>
            <a:r>
              <a:rPr lang="en-US" sz="3413">
                <a:solidFill>
                  <a:srgbClr val="141414"/>
                </a:solidFill>
                <a:latin typeface="Nunito Sans Heavy"/>
              </a:rPr>
              <a:t>Founder </a:t>
            </a:r>
          </a:p>
        </p:txBody>
      </p:sp>
      <p:sp>
        <p:nvSpPr>
          <p:cNvPr id="8" name="TextBox 8"/>
          <p:cNvSpPr txBox="1"/>
          <p:nvPr/>
        </p:nvSpPr>
        <p:spPr>
          <a:xfrm>
            <a:off x="3691318" y="1608284"/>
            <a:ext cx="3388577" cy="251460"/>
          </a:xfrm>
          <a:prstGeom prst="rect">
            <a:avLst/>
          </a:prstGeom>
        </p:spPr>
        <p:txBody>
          <a:bodyPr lIns="0" tIns="0" rIns="0" bIns="0" rtlCol="0" anchor="t">
            <a:spAutoFit/>
          </a:bodyPr>
          <a:lstStyle/>
          <a:p>
            <a:pPr>
              <a:lnSpc>
                <a:spcPts val="1824"/>
              </a:lnSpc>
            </a:pPr>
            <a:r>
              <a:rPr lang="en-US" sz="1920">
                <a:solidFill>
                  <a:srgbClr val="487307"/>
                </a:solidFill>
                <a:latin typeface="Nunito Sans Bold"/>
              </a:rPr>
              <a:t>Dr. Emilio Oyarzabal</a:t>
            </a:r>
          </a:p>
        </p:txBody>
      </p:sp>
      <p:sp>
        <p:nvSpPr>
          <p:cNvPr id="9" name="TextBox 9"/>
          <p:cNvSpPr txBox="1"/>
          <p:nvPr/>
        </p:nvSpPr>
        <p:spPr>
          <a:xfrm>
            <a:off x="3691318" y="1963014"/>
            <a:ext cx="5513642" cy="4620666"/>
          </a:xfrm>
          <a:prstGeom prst="rect">
            <a:avLst/>
          </a:prstGeom>
        </p:spPr>
        <p:txBody>
          <a:bodyPr lIns="0" tIns="0" rIns="0" bIns="0" rtlCol="0" anchor="t">
            <a:spAutoFit/>
          </a:bodyPr>
          <a:lstStyle/>
          <a:p>
            <a:pPr>
              <a:lnSpc>
                <a:spcPts val="1932"/>
              </a:lnSpc>
            </a:pPr>
            <a:r>
              <a:rPr lang="en-US" sz="1280">
                <a:solidFill>
                  <a:srgbClr val="141414"/>
                </a:solidFill>
                <a:latin typeface="Source Sans Pro"/>
              </a:rPr>
              <a:t>Dr. Emilio Oyarzabal, Argentinian scientist, provided the foundation for “LIBCA” with his mentoring program within the 2021 Plant Health Seismic Shifts in Disease Risk at the American Phytopathological Society annual meeting. This was a one-day workshop aimed at introducing underrepresented students to careers available in Plant Pathology and preparing them for networking events at the annual meeting. Three cohorts were organized to support 3 underrepresented communities and lead by diverse scientists: the Native American cohort, the Black/African American cohort, and the Hispanic cohort (led by Dr. Sofia Macchiaveli Girón and Dr. Nicole Colón Carrión). From this workshop a bigger vision was born. After 2 years of logistics and planning, the program was redesigned as a one-year leadership and professional development program targeting Puerto Rican students pursing a bachelors in agricultural sciences at Universidad de Puerto Rico (UPR) Mayagüez Campus. Emilio Oyarzábal has a degree in agricultural sciences from the University of Iowa and experience working at the Agricultural Experiment Station in Argentina and as Technical Development Manager for Monsanto. His motivation in university relations and student mentoring was born from the climate changes that we currently face and the need to find qualified people to solve them. Currently Dr. Oyarzabal is retired and sponsor of LiBCA.</a:t>
            </a:r>
          </a:p>
        </p:txBody>
      </p:sp>
      <p:sp>
        <p:nvSpPr>
          <p:cNvPr id="10" name="Freeform 10"/>
          <p:cNvSpPr/>
          <p:nvPr/>
        </p:nvSpPr>
        <p:spPr>
          <a:xfrm>
            <a:off x="8347364" y="590795"/>
            <a:ext cx="857596" cy="1153175"/>
          </a:xfrm>
          <a:custGeom>
            <a:avLst/>
            <a:gdLst/>
            <a:ahLst/>
            <a:cxnLst/>
            <a:rect l="l" t="t" r="r" b="b"/>
            <a:pathLst>
              <a:path w="857596" h="1153175">
                <a:moveTo>
                  <a:pt x="0" y="0"/>
                </a:moveTo>
                <a:lnTo>
                  <a:pt x="857596" y="0"/>
                </a:lnTo>
                <a:lnTo>
                  <a:pt x="857596" y="1153174"/>
                </a:lnTo>
                <a:lnTo>
                  <a:pt x="0" y="1153174"/>
                </a:lnTo>
                <a:lnTo>
                  <a:pt x="0" y="0"/>
                </a:ln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1008</Words>
  <Application>Microsoft Macintosh PowerPoint</Application>
  <PresentationFormat>Custom</PresentationFormat>
  <Paragraphs>94</Paragraphs>
  <Slides>14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Nunito Sans Bold</vt:lpstr>
      <vt:lpstr>Source Sans Pro</vt:lpstr>
      <vt:lpstr>Arial</vt:lpstr>
      <vt:lpstr>Nunito Sans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Yellow Modern Farming Presentation 4:3</dc:title>
  <cp:lastModifiedBy>Colon-Carrion, Nicole - (ncoloncarrion)</cp:lastModifiedBy>
  <cp:revision>3</cp:revision>
  <dcterms:created xsi:type="dcterms:W3CDTF">2006-08-16T00:00:00Z</dcterms:created>
  <dcterms:modified xsi:type="dcterms:W3CDTF">2024-08-21T14:00:06Z</dcterms:modified>
  <dc:identifier>DAF_Izk4Ob8</dc:identifier>
</cp:coreProperties>
</file>