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753600" cy="7315200"/>
  <p:notesSz cx="6858000" cy="9144000"/>
  <p:embeddedFontLst>
    <p:embeddedFont>
      <p:font typeface="Nunito Sans Bold" pitchFamily="2" charset="77"/>
      <p:regular r:id="rId15"/>
      <p:bold r:id="rId16"/>
    </p:embeddedFont>
    <p:embeddedFont>
      <p:font typeface="Nunito Sans Heavy" pitchFamily="2" charset="77"/>
      <p:regular r:id="rId17"/>
      <p:bold r:id="rId18"/>
    </p:embeddedFont>
    <p:embeddedFont>
      <p:font typeface="Source Sans Pro" panose="020B0503030403020204" pitchFamily="34" charset="0"/>
      <p:regular r:id="rId19"/>
      <p:bold r:id="rId20"/>
      <p:italic r:id="rId21"/>
      <p:boldItalic r:id="rId22"/>
    </p:embeddedFont>
    <p:embeddedFont>
      <p:font typeface="Trocchi" pitchFamily="2" charset="77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583" autoAdjust="0"/>
  </p:normalViewPr>
  <p:slideViewPr>
    <p:cSldViewPr>
      <p:cViewPr varScale="1">
        <p:scale>
          <a:sx n="91" d="100"/>
          <a:sy n="91" d="100"/>
        </p:scale>
        <p:origin x="207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731520" y="731520"/>
            <a:ext cx="8290560" cy="5852160"/>
          </a:xfrm>
          <a:custGeom>
            <a:avLst/>
            <a:gdLst/>
            <a:ahLst/>
            <a:cxnLst/>
            <a:rect l="l" t="t" r="r" b="b"/>
            <a:pathLst>
              <a:path w="8290560" h="5852160">
                <a:moveTo>
                  <a:pt x="0" y="0"/>
                </a:moveTo>
                <a:lnTo>
                  <a:pt x="8290560" y="0"/>
                </a:lnTo>
                <a:lnTo>
                  <a:pt x="8290560" y="5852160"/>
                </a:lnTo>
                <a:lnTo>
                  <a:pt x="0" y="5852160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screen">
              <a:alphaModFix amt="9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3963327" y="1916837"/>
            <a:ext cx="1826945" cy="2456621"/>
          </a:xfrm>
          <a:custGeom>
            <a:avLst/>
            <a:gdLst/>
            <a:ahLst/>
            <a:cxnLst/>
            <a:rect l="l" t="t" r="r" b="b"/>
            <a:pathLst>
              <a:path w="1826945" h="2456621">
                <a:moveTo>
                  <a:pt x="0" y="0"/>
                </a:moveTo>
                <a:lnTo>
                  <a:pt x="1826946" y="0"/>
                </a:lnTo>
                <a:lnTo>
                  <a:pt x="1826946" y="2456620"/>
                </a:lnTo>
                <a:lnTo>
                  <a:pt x="0" y="2456620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56640" y="1164232"/>
            <a:ext cx="2412027" cy="816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12"/>
              </a:lnSpc>
            </a:pPr>
            <a:r>
              <a:rPr lang="en-US" sz="1493">
                <a:solidFill>
                  <a:srgbClr val="FFFFFF"/>
                </a:solidFill>
                <a:latin typeface="Source Sans Pro"/>
              </a:rPr>
              <a:t>Presented By: </a:t>
            </a:r>
          </a:p>
          <a:p>
            <a:pPr>
              <a:lnSpc>
                <a:spcPts val="1612"/>
              </a:lnSpc>
            </a:pPr>
            <a:r>
              <a:rPr lang="en-US" sz="1493">
                <a:solidFill>
                  <a:srgbClr val="FFFFFF"/>
                </a:solidFill>
                <a:latin typeface="Source Sans Pro"/>
              </a:rPr>
              <a:t>Dr. Sofía Macchiavelli Girón</a:t>
            </a:r>
          </a:p>
          <a:p>
            <a:pPr>
              <a:lnSpc>
                <a:spcPts val="1612"/>
              </a:lnSpc>
            </a:pPr>
            <a:r>
              <a:rPr lang="en-US" sz="1493">
                <a:solidFill>
                  <a:srgbClr val="FFFFFF"/>
                </a:solidFill>
                <a:latin typeface="Source Sans Pro"/>
              </a:rPr>
              <a:t>Dr. Nicole Colón Carrión</a:t>
            </a:r>
          </a:p>
          <a:p>
            <a:pPr>
              <a:lnSpc>
                <a:spcPts val="1612"/>
              </a:lnSpc>
            </a:pPr>
            <a:endParaRPr lang="en-US" sz="1493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94080" y="4210580"/>
            <a:ext cx="7965440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spc="298">
                <a:solidFill>
                  <a:srgbClr val="FFFFFF"/>
                </a:solidFill>
                <a:latin typeface="Nunito Sans Heavy"/>
              </a:rPr>
              <a:t>INTERNSHIP AND GRADUATE SCHOOL APPLICATION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94080" y="4607448"/>
            <a:ext cx="7965440" cy="309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spc="298" dirty="0">
                <a:solidFill>
                  <a:srgbClr val="FFFFFF"/>
                </a:solidFill>
                <a:latin typeface="Nunito Sans Heavy"/>
              </a:rPr>
              <a:t>September 2023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447493" y="1100328"/>
            <a:ext cx="2412027" cy="10197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12"/>
              </a:lnSpc>
            </a:pPr>
            <a:r>
              <a:rPr lang="en-US" sz="1493" dirty="0">
                <a:solidFill>
                  <a:srgbClr val="FFFFFF"/>
                </a:solidFill>
                <a:latin typeface="Source Sans Pro"/>
              </a:rPr>
              <a:t>Guest Speakers: </a:t>
            </a:r>
          </a:p>
          <a:p>
            <a:pPr>
              <a:lnSpc>
                <a:spcPts val="1612"/>
              </a:lnSpc>
            </a:pPr>
            <a:r>
              <a:rPr lang="en-US" sz="1493">
                <a:solidFill>
                  <a:srgbClr val="FFFFFF"/>
                </a:solidFill>
                <a:latin typeface="Source Sans Pro"/>
              </a:rPr>
              <a:t>Dr</a:t>
            </a:r>
            <a:r>
              <a:rPr lang="en-US" sz="1493" dirty="0">
                <a:solidFill>
                  <a:srgbClr val="FFFFFF"/>
                </a:solidFill>
                <a:latin typeface="Source Sans Pro"/>
              </a:rPr>
              <a:t>. González Morales</a:t>
            </a:r>
          </a:p>
          <a:p>
            <a:pPr>
              <a:lnSpc>
                <a:spcPts val="1612"/>
              </a:lnSpc>
            </a:pPr>
            <a:r>
              <a:rPr lang="en-US" sz="1493" dirty="0" err="1">
                <a:solidFill>
                  <a:srgbClr val="FFFFFF"/>
                </a:solidFill>
                <a:latin typeface="Source Sans Pro"/>
              </a:rPr>
              <a:t>Agro</a:t>
            </a:r>
            <a:r>
              <a:rPr lang="en-US" sz="1493" dirty="0">
                <a:solidFill>
                  <a:srgbClr val="FFFFFF"/>
                </a:solidFill>
                <a:latin typeface="Source Sans Pro"/>
              </a:rPr>
              <a:t>. Colón </a:t>
            </a:r>
            <a:r>
              <a:rPr lang="en-US" sz="1493" dirty="0" err="1">
                <a:solidFill>
                  <a:srgbClr val="FFFFFF"/>
                </a:solidFill>
                <a:latin typeface="Source Sans Pro"/>
              </a:rPr>
              <a:t>Sua</a:t>
            </a:r>
            <a:endParaRPr lang="en-US" sz="1493" dirty="0">
              <a:solidFill>
                <a:srgbClr val="FFFFFF"/>
              </a:solidFill>
              <a:latin typeface="Source Sans Pro"/>
            </a:endParaRPr>
          </a:p>
          <a:p>
            <a:pPr>
              <a:lnSpc>
                <a:spcPts val="1612"/>
              </a:lnSpc>
            </a:pPr>
            <a:r>
              <a:rPr lang="en-US" sz="1493" dirty="0">
                <a:solidFill>
                  <a:srgbClr val="FFFFFF"/>
                </a:solidFill>
                <a:latin typeface="Source Sans Pro"/>
              </a:rPr>
              <a:t>Dr. </a:t>
            </a:r>
            <a:r>
              <a:rPr lang="en-US" sz="1493" dirty="0" err="1">
                <a:solidFill>
                  <a:srgbClr val="FFFFFF"/>
                </a:solidFill>
                <a:latin typeface="Source Sans Pro"/>
              </a:rPr>
              <a:t>Cuebas</a:t>
            </a:r>
            <a:r>
              <a:rPr lang="en-US" sz="1493" dirty="0">
                <a:solidFill>
                  <a:srgbClr val="FFFFFF"/>
                </a:solidFill>
                <a:latin typeface="Source Sans Pro"/>
              </a:rPr>
              <a:t> Irizarry</a:t>
            </a:r>
          </a:p>
          <a:p>
            <a:pPr>
              <a:lnSpc>
                <a:spcPts val="1612"/>
              </a:lnSpc>
            </a:pPr>
            <a:endParaRPr lang="en-US" sz="1493" dirty="0">
              <a:solidFill>
                <a:srgbClr val="FFFFFF"/>
              </a:solidFill>
              <a:latin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1311" y="-347782"/>
            <a:ext cx="2056747" cy="1079302"/>
            <a:chOff x="0" y="0"/>
            <a:chExt cx="2340359" cy="122813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40359" cy="1228131"/>
            </a:xfrm>
            <a:custGeom>
              <a:avLst/>
              <a:gdLst/>
              <a:ahLst/>
              <a:cxnLst/>
              <a:rect l="l" t="t" r="r" b="b"/>
              <a:pathLst>
                <a:path w="2340359" h="1228131">
                  <a:moveTo>
                    <a:pt x="2215899" y="1228131"/>
                  </a:moveTo>
                  <a:lnTo>
                    <a:pt x="124460" y="1228131"/>
                  </a:lnTo>
                  <a:cubicBezTo>
                    <a:pt x="55880" y="1228131"/>
                    <a:pt x="0" y="1172251"/>
                    <a:pt x="0" y="110367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15899" y="0"/>
                  </a:lnTo>
                  <a:cubicBezTo>
                    <a:pt x="2284479" y="0"/>
                    <a:pt x="2340359" y="55880"/>
                    <a:pt x="2340359" y="124460"/>
                  </a:cubicBezTo>
                  <a:lnTo>
                    <a:pt x="2340359" y="1103671"/>
                  </a:lnTo>
                  <a:cubicBezTo>
                    <a:pt x="2340359" y="1172251"/>
                    <a:pt x="2284479" y="1228131"/>
                    <a:pt x="2215899" y="1228131"/>
                  </a:cubicBezTo>
                  <a:close/>
                </a:path>
              </a:pathLst>
            </a:custGeom>
            <a:solidFill>
              <a:srgbClr val="48730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371311" y="6583680"/>
            <a:ext cx="2056747" cy="1079302"/>
            <a:chOff x="0" y="0"/>
            <a:chExt cx="2340359" cy="122813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40359" cy="1228131"/>
            </a:xfrm>
            <a:custGeom>
              <a:avLst/>
              <a:gdLst/>
              <a:ahLst/>
              <a:cxnLst/>
              <a:rect l="l" t="t" r="r" b="b"/>
              <a:pathLst>
                <a:path w="2340359" h="1228131">
                  <a:moveTo>
                    <a:pt x="2215899" y="1228131"/>
                  </a:moveTo>
                  <a:lnTo>
                    <a:pt x="124460" y="1228131"/>
                  </a:lnTo>
                  <a:cubicBezTo>
                    <a:pt x="55880" y="1228131"/>
                    <a:pt x="0" y="1172251"/>
                    <a:pt x="0" y="110367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15899" y="0"/>
                  </a:lnTo>
                  <a:cubicBezTo>
                    <a:pt x="2284479" y="0"/>
                    <a:pt x="2340359" y="55880"/>
                    <a:pt x="2340359" y="124460"/>
                  </a:cubicBezTo>
                  <a:lnTo>
                    <a:pt x="2340359" y="1103671"/>
                  </a:lnTo>
                  <a:cubicBezTo>
                    <a:pt x="2340359" y="1172251"/>
                    <a:pt x="2284479" y="1228131"/>
                    <a:pt x="2215899" y="1228131"/>
                  </a:cubicBezTo>
                  <a:close/>
                </a:path>
              </a:pathLst>
            </a:custGeom>
            <a:solidFill>
              <a:srgbClr val="487307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Freeform 6"/>
          <p:cNvSpPr/>
          <p:nvPr/>
        </p:nvSpPr>
        <p:spPr>
          <a:xfrm>
            <a:off x="2719687" y="1893536"/>
            <a:ext cx="6211253" cy="3141859"/>
          </a:xfrm>
          <a:custGeom>
            <a:avLst/>
            <a:gdLst/>
            <a:ahLst/>
            <a:cxnLst/>
            <a:rect l="l" t="t" r="r" b="b"/>
            <a:pathLst>
              <a:path w="6211253" h="3141859">
                <a:moveTo>
                  <a:pt x="0" y="0"/>
                </a:moveTo>
                <a:lnTo>
                  <a:pt x="6211252" y="0"/>
                </a:lnTo>
                <a:lnTo>
                  <a:pt x="6211252" y="3141859"/>
                </a:lnTo>
                <a:lnTo>
                  <a:pt x="0" y="3141859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371311" y="2400593"/>
            <a:ext cx="2348376" cy="16487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43"/>
              </a:lnSpc>
            </a:pPr>
            <a:r>
              <a:rPr lang="en-US" sz="4467">
                <a:solidFill>
                  <a:srgbClr val="141414"/>
                </a:solidFill>
                <a:latin typeface="Nunito Sans Heavy"/>
              </a:rPr>
              <a:t>How to find them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787652" y="5496365"/>
            <a:ext cx="6234428" cy="289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90"/>
              </a:lnSpc>
            </a:pPr>
            <a:r>
              <a:rPr lang="en-US" sz="1973">
                <a:solidFill>
                  <a:srgbClr val="141414"/>
                </a:solidFill>
                <a:latin typeface="Nunito Sans Heavy"/>
              </a:rPr>
              <a:t>5. Select Program of Interest and Visit Website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576039" y="5922163"/>
            <a:ext cx="4878269" cy="181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0"/>
              </a:lnSpc>
            </a:pPr>
            <a:r>
              <a:rPr lang="en-US" sz="1100">
                <a:solidFill>
                  <a:srgbClr val="141414"/>
                </a:solidFill>
                <a:latin typeface="Trocchi"/>
              </a:rPr>
              <a:t>Look for information about program, application, and deadlines. </a:t>
            </a:r>
          </a:p>
        </p:txBody>
      </p:sp>
      <p:sp>
        <p:nvSpPr>
          <p:cNvPr id="10" name="Freeform 10"/>
          <p:cNvSpPr/>
          <p:nvPr/>
        </p:nvSpPr>
        <p:spPr>
          <a:xfrm>
            <a:off x="454693" y="4523570"/>
            <a:ext cx="1090806" cy="1262602"/>
          </a:xfrm>
          <a:custGeom>
            <a:avLst/>
            <a:gdLst/>
            <a:ahLst/>
            <a:cxnLst/>
            <a:rect l="l" t="t" r="r" b="b"/>
            <a:pathLst>
              <a:path w="1090806" h="1262602">
                <a:moveTo>
                  <a:pt x="0" y="0"/>
                </a:moveTo>
                <a:lnTo>
                  <a:pt x="1090806" y="0"/>
                </a:lnTo>
                <a:lnTo>
                  <a:pt x="1090806" y="1262602"/>
                </a:lnTo>
                <a:lnTo>
                  <a:pt x="0" y="1262602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942466" y="2691525"/>
            <a:ext cx="1868668" cy="1868660"/>
            <a:chOff x="0" y="0"/>
            <a:chExt cx="6350000" cy="63499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6857248" y="2691525"/>
            <a:ext cx="1868668" cy="1868660"/>
            <a:chOff x="0" y="0"/>
            <a:chExt cx="6350000" cy="634997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7685" y="2691525"/>
            <a:ext cx="1868668" cy="1868660"/>
            <a:chOff x="0" y="0"/>
            <a:chExt cx="6350000" cy="634997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481996" y="1173303"/>
            <a:ext cx="6789607" cy="534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3"/>
              </a:lnSpc>
            </a:pPr>
            <a:r>
              <a:rPr lang="en-US" sz="4266">
                <a:solidFill>
                  <a:srgbClr val="141414"/>
                </a:solidFill>
                <a:latin typeface="Nunito Sans Heavy"/>
              </a:rPr>
              <a:t>Graduate School Panel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065281" y="1694850"/>
            <a:ext cx="3623038" cy="251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24"/>
              </a:lnSpc>
            </a:pPr>
            <a:r>
              <a:rPr lang="en-US" sz="1920">
                <a:solidFill>
                  <a:srgbClr val="487307"/>
                </a:solidFill>
                <a:latin typeface="Nunito Sans Bold"/>
              </a:rPr>
              <a:t>Invited Speakers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565022" y="4719895"/>
            <a:ext cx="2623557" cy="417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7"/>
              </a:lnSpc>
            </a:pPr>
            <a:r>
              <a:rPr lang="en-US" sz="1520">
                <a:solidFill>
                  <a:srgbClr val="141414"/>
                </a:solidFill>
                <a:latin typeface="Nunito Sans Heavy"/>
              </a:rPr>
              <a:t>GRETCHEN COLÓN SUAU</a:t>
            </a:r>
          </a:p>
          <a:p>
            <a:pPr algn="ctr">
              <a:lnSpc>
                <a:spcPts val="1687"/>
              </a:lnSpc>
            </a:pPr>
            <a:endParaRPr lang="en-US" sz="1520">
              <a:solidFill>
                <a:srgbClr val="141414"/>
              </a:solidFill>
              <a:latin typeface="Nunito Sans Heavy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479803" y="4719895"/>
            <a:ext cx="3161865" cy="417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65"/>
              </a:lnSpc>
            </a:pPr>
            <a:r>
              <a:rPr lang="en-US" sz="1500">
                <a:solidFill>
                  <a:srgbClr val="141414"/>
                </a:solidFill>
                <a:latin typeface="Nunito Sans Heavy"/>
              </a:rPr>
              <a:t>DR. MARIA GONZÁLEZ MORALES</a:t>
            </a:r>
          </a:p>
          <a:p>
            <a:pPr algn="ctr">
              <a:lnSpc>
                <a:spcPts val="1665"/>
              </a:lnSpc>
            </a:pPr>
            <a:endParaRPr lang="en-US" sz="1500">
              <a:solidFill>
                <a:srgbClr val="141414"/>
              </a:solidFill>
              <a:latin typeface="Nunito Sans Heavy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41978" y="4719895"/>
            <a:ext cx="2931819" cy="207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65"/>
              </a:lnSpc>
            </a:pPr>
            <a:r>
              <a:rPr lang="en-US" sz="1500">
                <a:solidFill>
                  <a:srgbClr val="141414"/>
                </a:solidFill>
                <a:latin typeface="Nunito Sans Heavy"/>
              </a:rPr>
              <a:t>DR. MARA CUEBAS IRRIZARY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565022" y="5005579"/>
            <a:ext cx="2623557" cy="3185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39"/>
              </a:lnSpc>
            </a:pPr>
            <a:r>
              <a:rPr lang="en-US" sz="1206">
                <a:solidFill>
                  <a:srgbClr val="487307"/>
                </a:solidFill>
                <a:latin typeface="Nunito Sans Bold"/>
              </a:rPr>
              <a:t>WESTERN KENTUCKY UNIVERSITY</a:t>
            </a:r>
          </a:p>
          <a:p>
            <a:pPr algn="ctr">
              <a:lnSpc>
                <a:spcPts val="1339"/>
              </a:lnSpc>
            </a:pPr>
            <a:endParaRPr lang="en-US" sz="1206">
              <a:solidFill>
                <a:srgbClr val="487307"/>
              </a:solidFill>
              <a:latin typeface="Nunito Sans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478653" y="5020605"/>
            <a:ext cx="3163015" cy="318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32"/>
              </a:lnSpc>
            </a:pPr>
            <a:r>
              <a:rPr lang="en-US" sz="1200">
                <a:solidFill>
                  <a:srgbClr val="487307"/>
                </a:solidFill>
                <a:latin typeface="Nunito Sans Bold"/>
              </a:rPr>
              <a:t>DEFENSE CENTERS FOR PUBLIC HEALTH</a:t>
            </a:r>
          </a:p>
          <a:p>
            <a:pPr algn="ctr">
              <a:lnSpc>
                <a:spcPts val="1332"/>
              </a:lnSpc>
            </a:pPr>
            <a:endParaRPr lang="en-US" sz="1200">
              <a:solidFill>
                <a:srgbClr val="487307"/>
              </a:solidFill>
              <a:latin typeface="Nunito Sans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62159" y="5005579"/>
            <a:ext cx="3111638" cy="318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32"/>
              </a:lnSpc>
            </a:pPr>
            <a:r>
              <a:rPr lang="en-US" sz="1200">
                <a:solidFill>
                  <a:srgbClr val="487307"/>
                </a:solidFill>
                <a:latin typeface="Nunito Sans Bold"/>
              </a:rPr>
              <a:t>ENVIRONMENTAL PROTECTION AGENCY</a:t>
            </a:r>
          </a:p>
          <a:p>
            <a:pPr algn="ctr">
              <a:lnSpc>
                <a:spcPts val="1332"/>
              </a:lnSpc>
            </a:pPr>
            <a:endParaRPr lang="en-US" sz="1200">
              <a:solidFill>
                <a:srgbClr val="487307"/>
              </a:solidFill>
              <a:latin typeface="Nunito Sans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3565022" y="5277817"/>
            <a:ext cx="2623557" cy="231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2"/>
              </a:lnSpc>
            </a:pPr>
            <a:r>
              <a:rPr lang="en-US" sz="1280">
                <a:solidFill>
                  <a:srgbClr val="141414"/>
                </a:solidFill>
                <a:latin typeface="Source Sans Pro"/>
              </a:rPr>
              <a:t>MS in Animal Sciences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331311" y="5277817"/>
            <a:ext cx="2920542" cy="231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2"/>
              </a:lnSpc>
            </a:pPr>
            <a:r>
              <a:rPr lang="en-US" sz="1280">
                <a:solidFill>
                  <a:srgbClr val="141414"/>
                </a:solidFill>
                <a:latin typeface="Source Sans Pro"/>
              </a:rPr>
              <a:t>PhD in Urban Entomology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86117" y="5277817"/>
            <a:ext cx="2951803" cy="231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2"/>
              </a:lnSpc>
            </a:pPr>
            <a:r>
              <a:rPr lang="en-US" sz="1280">
                <a:solidFill>
                  <a:srgbClr val="141414"/>
                </a:solidFill>
                <a:latin typeface="Source Sans Pro"/>
              </a:rPr>
              <a:t>PhD in Environmental Microbiology </a:t>
            </a:r>
          </a:p>
        </p:txBody>
      </p:sp>
      <p:sp>
        <p:nvSpPr>
          <p:cNvPr id="19" name="AutoShape 19"/>
          <p:cNvSpPr/>
          <p:nvPr/>
        </p:nvSpPr>
        <p:spPr>
          <a:xfrm rot="5386710">
            <a:off x="1776798" y="4321375"/>
            <a:ext cx="3285222" cy="0"/>
          </a:xfrm>
          <a:prstGeom prst="line">
            <a:avLst/>
          </a:prstGeom>
          <a:ln w="28575" cap="rnd">
            <a:solidFill>
              <a:srgbClr val="000000">
                <a:alpha val="4706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AutoShape 20"/>
          <p:cNvSpPr/>
          <p:nvPr/>
        </p:nvSpPr>
        <p:spPr>
          <a:xfrm rot="5386710">
            <a:off x="4691580" y="4321375"/>
            <a:ext cx="3285222" cy="0"/>
          </a:xfrm>
          <a:prstGeom prst="line">
            <a:avLst/>
          </a:prstGeom>
          <a:ln w="28575" cap="rnd">
            <a:solidFill>
              <a:srgbClr val="000000">
                <a:alpha val="4706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Freeform 21"/>
          <p:cNvSpPr/>
          <p:nvPr/>
        </p:nvSpPr>
        <p:spPr>
          <a:xfrm>
            <a:off x="8060161" y="864662"/>
            <a:ext cx="1090806" cy="1262602"/>
          </a:xfrm>
          <a:custGeom>
            <a:avLst/>
            <a:gdLst/>
            <a:ahLst/>
            <a:cxnLst/>
            <a:rect l="l" t="t" r="r" b="b"/>
            <a:pathLst>
              <a:path w="1090806" h="1262602">
                <a:moveTo>
                  <a:pt x="0" y="0"/>
                </a:moveTo>
                <a:lnTo>
                  <a:pt x="1090806" y="0"/>
                </a:lnTo>
                <a:lnTo>
                  <a:pt x="1090806" y="1262602"/>
                </a:lnTo>
                <a:lnTo>
                  <a:pt x="0" y="1262602"/>
                </a:lnTo>
                <a:lnTo>
                  <a:pt x="0" y="0"/>
                </a:lnTo>
                <a:close/>
              </a:path>
            </a:pathLst>
          </a:cu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Freeform 22"/>
          <p:cNvSpPr/>
          <p:nvPr/>
        </p:nvSpPr>
        <p:spPr>
          <a:xfrm>
            <a:off x="627172" y="864662"/>
            <a:ext cx="1090806" cy="1262602"/>
          </a:xfrm>
          <a:custGeom>
            <a:avLst/>
            <a:gdLst/>
            <a:ahLst/>
            <a:cxnLst/>
            <a:rect l="l" t="t" r="r" b="b"/>
            <a:pathLst>
              <a:path w="1090806" h="1262602">
                <a:moveTo>
                  <a:pt x="0" y="0"/>
                </a:moveTo>
                <a:lnTo>
                  <a:pt x="1090806" y="0"/>
                </a:lnTo>
                <a:lnTo>
                  <a:pt x="1090806" y="1262602"/>
                </a:lnTo>
                <a:lnTo>
                  <a:pt x="0" y="1262602"/>
                </a:lnTo>
                <a:lnTo>
                  <a:pt x="0" y="0"/>
                </a:lnTo>
                <a:close/>
              </a:path>
            </a:pathLst>
          </a:cu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3819" y="1475366"/>
            <a:ext cx="4632981" cy="579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38"/>
              </a:lnSpc>
            </a:pPr>
            <a:r>
              <a:rPr lang="en-US" sz="4567">
                <a:solidFill>
                  <a:srgbClr val="141414"/>
                </a:solidFill>
                <a:latin typeface="Nunito Sans Heavy"/>
              </a:rPr>
              <a:t>Guide Questions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61674" y="-1001395"/>
            <a:ext cx="4442988" cy="2002790"/>
            <a:chOff x="0" y="0"/>
            <a:chExt cx="5055647" cy="227896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55647" cy="2278962"/>
            </a:xfrm>
            <a:custGeom>
              <a:avLst/>
              <a:gdLst/>
              <a:ahLst/>
              <a:cxnLst/>
              <a:rect l="l" t="t" r="r" b="b"/>
              <a:pathLst>
                <a:path w="5055647" h="2278962">
                  <a:moveTo>
                    <a:pt x="4931187" y="2278962"/>
                  </a:moveTo>
                  <a:lnTo>
                    <a:pt x="124460" y="2278962"/>
                  </a:lnTo>
                  <a:cubicBezTo>
                    <a:pt x="55880" y="2278962"/>
                    <a:pt x="0" y="2223082"/>
                    <a:pt x="0" y="215450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931187" y="0"/>
                  </a:lnTo>
                  <a:cubicBezTo>
                    <a:pt x="4999767" y="0"/>
                    <a:pt x="5055647" y="55880"/>
                    <a:pt x="5055647" y="124460"/>
                  </a:cubicBezTo>
                  <a:lnTo>
                    <a:pt x="5055647" y="2154502"/>
                  </a:lnTo>
                  <a:cubicBezTo>
                    <a:pt x="5055647" y="2223082"/>
                    <a:pt x="4999767" y="2278962"/>
                    <a:pt x="4931187" y="2278962"/>
                  </a:cubicBezTo>
                  <a:close/>
                </a:path>
              </a:pathLst>
            </a:custGeom>
            <a:solidFill>
              <a:srgbClr val="487307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8655846" y="6078590"/>
            <a:ext cx="951633" cy="1101510"/>
          </a:xfrm>
          <a:custGeom>
            <a:avLst/>
            <a:gdLst/>
            <a:ahLst/>
            <a:cxnLst/>
            <a:rect l="l" t="t" r="r" b="b"/>
            <a:pathLst>
              <a:path w="951633" h="1101510">
                <a:moveTo>
                  <a:pt x="0" y="0"/>
                </a:moveTo>
                <a:lnTo>
                  <a:pt x="951633" y="0"/>
                </a:lnTo>
                <a:lnTo>
                  <a:pt x="951633" y="1101510"/>
                </a:lnTo>
                <a:lnTo>
                  <a:pt x="0" y="1101510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243819" y="2172644"/>
            <a:ext cx="9363660" cy="37448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54057" lvl="1" indent="-177029">
              <a:lnSpc>
                <a:spcPts val="2705"/>
              </a:lnSpc>
              <a:buFont typeface="Arial"/>
              <a:buChar char="•"/>
            </a:pPr>
            <a:r>
              <a:rPr lang="en-US" sz="1639">
                <a:solidFill>
                  <a:srgbClr val="141414"/>
                </a:solidFill>
                <a:latin typeface="Source Sans Pro"/>
              </a:rPr>
              <a:t>Brief introduction of each speaker</a:t>
            </a:r>
          </a:p>
          <a:p>
            <a:pPr marL="354057" lvl="1" indent="-177029">
              <a:lnSpc>
                <a:spcPts val="2705"/>
              </a:lnSpc>
              <a:buFont typeface="Arial"/>
              <a:buChar char="•"/>
            </a:pPr>
            <a:r>
              <a:rPr lang="en-US" sz="1639">
                <a:solidFill>
                  <a:srgbClr val="141414"/>
                </a:solidFill>
                <a:latin typeface="Source Sans Pro"/>
              </a:rPr>
              <a:t>What is graduated school?</a:t>
            </a:r>
          </a:p>
          <a:p>
            <a:pPr marL="354057" lvl="1" indent="-177029">
              <a:lnSpc>
                <a:spcPts val="2705"/>
              </a:lnSpc>
              <a:buFont typeface="Arial"/>
              <a:buChar char="•"/>
            </a:pPr>
            <a:r>
              <a:rPr lang="en-US" sz="1639">
                <a:solidFill>
                  <a:srgbClr val="141414"/>
                </a:solidFill>
                <a:latin typeface="Source Sans Pro"/>
              </a:rPr>
              <a:t>Why choose to complete graduate studies?</a:t>
            </a:r>
          </a:p>
          <a:p>
            <a:pPr marL="354057" lvl="1" indent="-177029">
              <a:lnSpc>
                <a:spcPts val="2705"/>
              </a:lnSpc>
              <a:buFont typeface="Arial"/>
              <a:buChar char="•"/>
            </a:pPr>
            <a:r>
              <a:rPr lang="en-US" sz="1639">
                <a:solidFill>
                  <a:srgbClr val="141414"/>
                </a:solidFill>
                <a:latin typeface="Source Sans Pro"/>
              </a:rPr>
              <a:t>What was your experience applying to graduate programs?</a:t>
            </a:r>
          </a:p>
          <a:p>
            <a:pPr marL="354057" lvl="1" indent="-177029">
              <a:lnSpc>
                <a:spcPts val="2705"/>
              </a:lnSpc>
              <a:buFont typeface="Arial"/>
              <a:buChar char="•"/>
            </a:pPr>
            <a:r>
              <a:rPr lang="en-US" sz="1639">
                <a:solidFill>
                  <a:srgbClr val="141414"/>
                </a:solidFill>
                <a:latin typeface="Source Sans Pro"/>
              </a:rPr>
              <a:t>What documents did the programs require?</a:t>
            </a:r>
          </a:p>
          <a:p>
            <a:pPr marL="354057" lvl="1" indent="-177029">
              <a:lnSpc>
                <a:spcPts val="2705"/>
              </a:lnSpc>
              <a:buFont typeface="Arial"/>
              <a:buChar char="•"/>
            </a:pPr>
            <a:r>
              <a:rPr lang="en-US" sz="1639">
                <a:solidFill>
                  <a:srgbClr val="141414"/>
                </a:solidFill>
                <a:latin typeface="Source Sans Pro"/>
              </a:rPr>
              <a:t>Once you applied, how was the selection process? </a:t>
            </a:r>
          </a:p>
          <a:p>
            <a:pPr marL="354057" lvl="1" indent="-177029">
              <a:lnSpc>
                <a:spcPts val="2705"/>
              </a:lnSpc>
              <a:buFont typeface="Arial"/>
              <a:buChar char="•"/>
            </a:pPr>
            <a:r>
              <a:rPr lang="en-US" sz="1639">
                <a:solidFill>
                  <a:srgbClr val="141414"/>
                </a:solidFill>
                <a:latin typeface="Source Sans Pro"/>
              </a:rPr>
              <a:t>How did you choose the program and laboratory you wanted to work in?</a:t>
            </a:r>
          </a:p>
          <a:p>
            <a:pPr marL="354057" lvl="1" indent="-177029">
              <a:lnSpc>
                <a:spcPts val="2705"/>
              </a:lnSpc>
              <a:buFont typeface="Arial"/>
              <a:buChar char="•"/>
            </a:pPr>
            <a:r>
              <a:rPr lang="en-US" sz="1639">
                <a:solidFill>
                  <a:srgbClr val="141414"/>
                </a:solidFill>
                <a:latin typeface="Source Sans Pro"/>
              </a:rPr>
              <a:t>What was your research project about?</a:t>
            </a:r>
          </a:p>
          <a:p>
            <a:pPr marL="354057" lvl="1" indent="-177029">
              <a:lnSpc>
                <a:spcPts val="2705"/>
              </a:lnSpc>
              <a:buFont typeface="Arial"/>
              <a:buChar char="•"/>
            </a:pPr>
            <a:r>
              <a:rPr lang="en-US" sz="1639">
                <a:solidFill>
                  <a:srgbClr val="141414"/>
                </a:solidFill>
                <a:latin typeface="Source Sans Pro"/>
              </a:rPr>
              <a:t>What difficulties did you experience during your studies?</a:t>
            </a:r>
          </a:p>
          <a:p>
            <a:pPr marL="354057" lvl="1" indent="-177029">
              <a:lnSpc>
                <a:spcPts val="2705"/>
              </a:lnSpc>
              <a:buFont typeface="Arial"/>
              <a:buChar char="•"/>
            </a:pPr>
            <a:r>
              <a:rPr lang="en-US" sz="1639">
                <a:solidFill>
                  <a:srgbClr val="141414"/>
                </a:solidFill>
                <a:latin typeface="Source Sans Pro"/>
              </a:rPr>
              <a:t>What advice can you give to students who are not sure about completing their graduate studies?</a:t>
            </a:r>
          </a:p>
          <a:p>
            <a:pPr marL="354057" lvl="1" indent="-177029">
              <a:lnSpc>
                <a:spcPts val="2705"/>
              </a:lnSpc>
              <a:buFont typeface="Arial"/>
              <a:buChar char="•"/>
            </a:pPr>
            <a:r>
              <a:rPr lang="en-US" sz="1639">
                <a:solidFill>
                  <a:srgbClr val="141414"/>
                </a:solidFill>
                <a:latin typeface="Source Sans Pro"/>
              </a:rPr>
              <a:t>Is it necessary to complete graduate studies to be a professional in the agricultural field?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731520" y="731520"/>
            <a:ext cx="8290560" cy="5852160"/>
          </a:xfrm>
          <a:custGeom>
            <a:avLst/>
            <a:gdLst/>
            <a:ahLst/>
            <a:cxnLst/>
            <a:rect l="l" t="t" r="r" b="b"/>
            <a:pathLst>
              <a:path w="8290560" h="5852160">
                <a:moveTo>
                  <a:pt x="0" y="0"/>
                </a:moveTo>
                <a:lnTo>
                  <a:pt x="8290560" y="0"/>
                </a:lnTo>
                <a:lnTo>
                  <a:pt x="8290560" y="5852160"/>
                </a:lnTo>
                <a:lnTo>
                  <a:pt x="0" y="5852160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screen">
              <a:alphaModFix amt="9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3963327" y="1916837"/>
            <a:ext cx="1826945" cy="2456621"/>
          </a:xfrm>
          <a:custGeom>
            <a:avLst/>
            <a:gdLst/>
            <a:ahLst/>
            <a:cxnLst/>
            <a:rect l="l" t="t" r="r" b="b"/>
            <a:pathLst>
              <a:path w="1826945" h="2456621">
                <a:moveTo>
                  <a:pt x="0" y="0"/>
                </a:moveTo>
                <a:lnTo>
                  <a:pt x="1826946" y="0"/>
                </a:lnTo>
                <a:lnTo>
                  <a:pt x="1826946" y="2456620"/>
                </a:lnTo>
                <a:lnTo>
                  <a:pt x="0" y="2456620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56640" y="1164232"/>
            <a:ext cx="2412027" cy="816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12"/>
              </a:lnSpc>
            </a:pPr>
            <a:r>
              <a:rPr lang="en-US" sz="1493">
                <a:solidFill>
                  <a:srgbClr val="FFFFFF"/>
                </a:solidFill>
                <a:latin typeface="Source Sans Pro"/>
              </a:rPr>
              <a:t>Presented By: </a:t>
            </a:r>
          </a:p>
          <a:p>
            <a:pPr>
              <a:lnSpc>
                <a:spcPts val="1612"/>
              </a:lnSpc>
            </a:pPr>
            <a:r>
              <a:rPr lang="en-US" sz="1493">
                <a:solidFill>
                  <a:srgbClr val="FFFFFF"/>
                </a:solidFill>
                <a:latin typeface="Source Sans Pro"/>
              </a:rPr>
              <a:t>Dr. Sofía Macchiavelli Girón</a:t>
            </a:r>
          </a:p>
          <a:p>
            <a:pPr>
              <a:lnSpc>
                <a:spcPts val="1612"/>
              </a:lnSpc>
            </a:pPr>
            <a:r>
              <a:rPr lang="en-US" sz="1493">
                <a:solidFill>
                  <a:srgbClr val="FFFFFF"/>
                </a:solidFill>
                <a:latin typeface="Source Sans Pro"/>
              </a:rPr>
              <a:t>Dr. Nicole Colón Carrión</a:t>
            </a:r>
          </a:p>
          <a:p>
            <a:pPr>
              <a:lnSpc>
                <a:spcPts val="1612"/>
              </a:lnSpc>
            </a:pPr>
            <a:endParaRPr lang="en-US" sz="1493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94080" y="4210580"/>
            <a:ext cx="7965440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spc="298">
                <a:solidFill>
                  <a:srgbClr val="FFFFFF"/>
                </a:solidFill>
                <a:latin typeface="Nunito Sans Heavy"/>
              </a:rPr>
              <a:t>INTERNSHIP AND GRADUATE SCHOOL APPLICATION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94080" y="4607448"/>
            <a:ext cx="7965440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spc="298">
                <a:solidFill>
                  <a:srgbClr val="FFFFFF"/>
                </a:solidFill>
                <a:latin typeface="Nunito Sans Heavy"/>
              </a:rPr>
              <a:t>FEBRUARY 2023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447493" y="1100328"/>
            <a:ext cx="2412027" cy="10197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12"/>
              </a:lnSpc>
            </a:pPr>
            <a:r>
              <a:rPr lang="en-US" sz="1493" dirty="0">
                <a:solidFill>
                  <a:srgbClr val="FFFFFF"/>
                </a:solidFill>
                <a:latin typeface="Source Sans Pro"/>
              </a:rPr>
              <a:t>Guest Speakers: </a:t>
            </a:r>
          </a:p>
          <a:p>
            <a:pPr>
              <a:lnSpc>
                <a:spcPts val="1612"/>
              </a:lnSpc>
            </a:pPr>
            <a:r>
              <a:rPr lang="en-US" sz="1493" dirty="0">
                <a:solidFill>
                  <a:srgbClr val="FFFFFF"/>
                </a:solidFill>
                <a:latin typeface="Source Sans Pro"/>
              </a:rPr>
              <a:t>Dr. González Morales</a:t>
            </a:r>
          </a:p>
          <a:p>
            <a:pPr>
              <a:lnSpc>
                <a:spcPts val="1612"/>
              </a:lnSpc>
            </a:pPr>
            <a:r>
              <a:rPr lang="en-US" sz="1493" dirty="0" err="1">
                <a:solidFill>
                  <a:srgbClr val="FFFFFF"/>
                </a:solidFill>
                <a:latin typeface="Source Sans Pro"/>
              </a:rPr>
              <a:t>Agro</a:t>
            </a:r>
            <a:r>
              <a:rPr lang="en-US" sz="1493" dirty="0">
                <a:solidFill>
                  <a:srgbClr val="FFFFFF"/>
                </a:solidFill>
                <a:latin typeface="Source Sans Pro"/>
              </a:rPr>
              <a:t>. Colón </a:t>
            </a:r>
            <a:r>
              <a:rPr lang="en-US" sz="1493" dirty="0" err="1">
                <a:solidFill>
                  <a:srgbClr val="FFFFFF"/>
                </a:solidFill>
                <a:latin typeface="Source Sans Pro"/>
              </a:rPr>
              <a:t>Sua</a:t>
            </a:r>
            <a:endParaRPr lang="en-US" sz="1493" dirty="0">
              <a:solidFill>
                <a:srgbClr val="FFFFFF"/>
              </a:solidFill>
              <a:latin typeface="Source Sans Pro"/>
            </a:endParaRPr>
          </a:p>
          <a:p>
            <a:pPr>
              <a:lnSpc>
                <a:spcPts val="1612"/>
              </a:lnSpc>
            </a:pPr>
            <a:r>
              <a:rPr lang="en-US" sz="1493" dirty="0">
                <a:solidFill>
                  <a:srgbClr val="FFFFFF"/>
                </a:solidFill>
                <a:latin typeface="Source Sans Pro"/>
              </a:rPr>
              <a:t>Dr. </a:t>
            </a:r>
            <a:r>
              <a:rPr lang="en-US" sz="1493" dirty="0" err="1">
                <a:solidFill>
                  <a:srgbClr val="FFFFFF"/>
                </a:solidFill>
                <a:latin typeface="Source Sans Pro"/>
              </a:rPr>
              <a:t>Cuebas</a:t>
            </a:r>
            <a:r>
              <a:rPr lang="en-US" sz="1493" dirty="0">
                <a:solidFill>
                  <a:srgbClr val="FFFFFF"/>
                </a:solidFill>
                <a:latin typeface="Source Sans Pro"/>
              </a:rPr>
              <a:t> Irizarry</a:t>
            </a:r>
          </a:p>
          <a:p>
            <a:pPr>
              <a:lnSpc>
                <a:spcPts val="1612"/>
              </a:lnSpc>
            </a:pPr>
            <a:endParaRPr lang="en-US" sz="1493" dirty="0">
              <a:solidFill>
                <a:srgbClr val="FFFFFF"/>
              </a:solidFill>
              <a:latin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5532602"/>
            <a:ext cx="9753600" cy="1782598"/>
          </a:xfrm>
          <a:custGeom>
            <a:avLst/>
            <a:gdLst/>
            <a:ahLst/>
            <a:cxnLst/>
            <a:rect l="l" t="t" r="r" b="b"/>
            <a:pathLst>
              <a:path w="9753600" h="1782598">
                <a:moveTo>
                  <a:pt x="0" y="0"/>
                </a:moveTo>
                <a:lnTo>
                  <a:pt x="9753600" y="0"/>
                </a:lnTo>
                <a:lnTo>
                  <a:pt x="9753600" y="1782598"/>
                </a:lnTo>
                <a:lnTo>
                  <a:pt x="0" y="1782598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4487716" y="5143518"/>
            <a:ext cx="778169" cy="778169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87307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AutoShape 5"/>
          <p:cNvSpPr/>
          <p:nvPr/>
        </p:nvSpPr>
        <p:spPr>
          <a:xfrm rot="5400000">
            <a:off x="4724398" y="5512282"/>
            <a:ext cx="304804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2268074" y="2375583"/>
            <a:ext cx="2439509" cy="987082"/>
            <a:chOff x="0" y="0"/>
            <a:chExt cx="1934102" cy="78258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34102" cy="782583"/>
            </a:xfrm>
            <a:custGeom>
              <a:avLst/>
              <a:gdLst/>
              <a:ahLst/>
              <a:cxnLst/>
              <a:rect l="l" t="t" r="r" b="b"/>
              <a:pathLst>
                <a:path w="1934102" h="782583">
                  <a:moveTo>
                    <a:pt x="1809642" y="782582"/>
                  </a:moveTo>
                  <a:lnTo>
                    <a:pt x="124460" y="782582"/>
                  </a:lnTo>
                  <a:cubicBezTo>
                    <a:pt x="55880" y="782582"/>
                    <a:pt x="0" y="726702"/>
                    <a:pt x="0" y="65812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809642" y="0"/>
                  </a:lnTo>
                  <a:cubicBezTo>
                    <a:pt x="1878222" y="0"/>
                    <a:pt x="1934102" y="55880"/>
                    <a:pt x="1934102" y="124460"/>
                  </a:cubicBezTo>
                  <a:lnTo>
                    <a:pt x="1934102" y="658123"/>
                  </a:lnTo>
                  <a:cubicBezTo>
                    <a:pt x="1934102" y="726702"/>
                    <a:pt x="1878222" y="782583"/>
                    <a:pt x="1809642" y="782583"/>
                  </a:cubicBezTo>
                  <a:close/>
                </a:path>
              </a:pathLst>
            </a:custGeom>
            <a:solidFill>
              <a:srgbClr val="48730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020879" y="2375583"/>
            <a:ext cx="2439509" cy="987082"/>
            <a:chOff x="0" y="0"/>
            <a:chExt cx="1934102" cy="78258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34102" cy="782583"/>
            </a:xfrm>
            <a:custGeom>
              <a:avLst/>
              <a:gdLst/>
              <a:ahLst/>
              <a:cxnLst/>
              <a:rect l="l" t="t" r="r" b="b"/>
              <a:pathLst>
                <a:path w="1934102" h="782583">
                  <a:moveTo>
                    <a:pt x="1809642" y="782582"/>
                  </a:moveTo>
                  <a:lnTo>
                    <a:pt x="124460" y="782582"/>
                  </a:lnTo>
                  <a:cubicBezTo>
                    <a:pt x="55880" y="782582"/>
                    <a:pt x="0" y="726702"/>
                    <a:pt x="0" y="65812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809642" y="0"/>
                  </a:lnTo>
                  <a:cubicBezTo>
                    <a:pt x="1878222" y="0"/>
                    <a:pt x="1934102" y="55880"/>
                    <a:pt x="1934102" y="124460"/>
                  </a:cubicBezTo>
                  <a:lnTo>
                    <a:pt x="1934102" y="658123"/>
                  </a:lnTo>
                  <a:cubicBezTo>
                    <a:pt x="1934102" y="726702"/>
                    <a:pt x="1878222" y="782583"/>
                    <a:pt x="1809642" y="782583"/>
                  </a:cubicBezTo>
                  <a:close/>
                </a:path>
              </a:pathLst>
            </a:custGeom>
            <a:solidFill>
              <a:srgbClr val="48730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5020879" y="3678243"/>
            <a:ext cx="2439509" cy="987082"/>
            <a:chOff x="0" y="0"/>
            <a:chExt cx="1934102" cy="78258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34102" cy="782583"/>
            </a:xfrm>
            <a:custGeom>
              <a:avLst/>
              <a:gdLst/>
              <a:ahLst/>
              <a:cxnLst/>
              <a:rect l="l" t="t" r="r" b="b"/>
              <a:pathLst>
                <a:path w="1934102" h="782583">
                  <a:moveTo>
                    <a:pt x="1809642" y="782582"/>
                  </a:moveTo>
                  <a:lnTo>
                    <a:pt x="124460" y="782582"/>
                  </a:lnTo>
                  <a:cubicBezTo>
                    <a:pt x="55880" y="782582"/>
                    <a:pt x="0" y="726702"/>
                    <a:pt x="0" y="65812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809642" y="0"/>
                  </a:lnTo>
                  <a:cubicBezTo>
                    <a:pt x="1878222" y="0"/>
                    <a:pt x="1934102" y="55880"/>
                    <a:pt x="1934102" y="124460"/>
                  </a:cubicBezTo>
                  <a:lnTo>
                    <a:pt x="1934102" y="658123"/>
                  </a:lnTo>
                  <a:cubicBezTo>
                    <a:pt x="1934102" y="726702"/>
                    <a:pt x="1878222" y="782583"/>
                    <a:pt x="1809642" y="782583"/>
                  </a:cubicBezTo>
                  <a:close/>
                </a:path>
              </a:pathLst>
            </a:custGeom>
            <a:solidFill>
              <a:srgbClr val="48730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2268074" y="3678243"/>
            <a:ext cx="2439509" cy="987082"/>
            <a:chOff x="0" y="0"/>
            <a:chExt cx="1934102" cy="78258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934102" cy="782583"/>
            </a:xfrm>
            <a:custGeom>
              <a:avLst/>
              <a:gdLst/>
              <a:ahLst/>
              <a:cxnLst/>
              <a:rect l="l" t="t" r="r" b="b"/>
              <a:pathLst>
                <a:path w="1934102" h="782583">
                  <a:moveTo>
                    <a:pt x="1809642" y="782582"/>
                  </a:moveTo>
                  <a:lnTo>
                    <a:pt x="124460" y="782582"/>
                  </a:lnTo>
                  <a:cubicBezTo>
                    <a:pt x="55880" y="782582"/>
                    <a:pt x="0" y="726702"/>
                    <a:pt x="0" y="65812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809642" y="0"/>
                  </a:lnTo>
                  <a:cubicBezTo>
                    <a:pt x="1878222" y="0"/>
                    <a:pt x="1934102" y="55880"/>
                    <a:pt x="1934102" y="124460"/>
                  </a:cubicBezTo>
                  <a:lnTo>
                    <a:pt x="1934102" y="658123"/>
                  </a:lnTo>
                  <a:cubicBezTo>
                    <a:pt x="1934102" y="726702"/>
                    <a:pt x="1878222" y="782583"/>
                    <a:pt x="1809642" y="782583"/>
                  </a:cubicBezTo>
                  <a:close/>
                </a:path>
              </a:pathLst>
            </a:custGeom>
            <a:solidFill>
              <a:srgbClr val="487307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481996" y="1124384"/>
            <a:ext cx="6789607" cy="534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3"/>
              </a:lnSpc>
            </a:pPr>
            <a:r>
              <a:rPr lang="en-US" sz="4266">
                <a:solidFill>
                  <a:srgbClr val="141414"/>
                </a:solidFill>
                <a:latin typeface="Nunito Sans Heavy"/>
              </a:rPr>
              <a:t>Table Of Content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608434" y="3012513"/>
            <a:ext cx="1908070" cy="236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96"/>
              </a:lnSpc>
            </a:pPr>
            <a:r>
              <a:rPr lang="en-US" sz="1706">
                <a:solidFill>
                  <a:srgbClr val="FFFFFF"/>
                </a:solidFill>
                <a:latin typeface="Nunito Sans Bold"/>
              </a:rPr>
              <a:t>About Internships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018901" y="2498889"/>
            <a:ext cx="1548422" cy="574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92"/>
              </a:lnSpc>
            </a:pPr>
            <a:r>
              <a:rPr lang="en-US" sz="3839">
                <a:solidFill>
                  <a:srgbClr val="FFFFFF"/>
                </a:solidFill>
                <a:latin typeface="Nunito Sans Heavy"/>
              </a:rPr>
              <a:t>01.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385501" y="4310827"/>
            <a:ext cx="1908070" cy="236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96"/>
              </a:lnSpc>
            </a:pPr>
            <a:r>
              <a:rPr lang="en-US" sz="1706">
                <a:solidFill>
                  <a:srgbClr val="FFFFFF"/>
                </a:solidFill>
                <a:latin typeface="Nunito Sans Bold"/>
              </a:rPr>
              <a:t>Guide Questions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734852" y="3782318"/>
            <a:ext cx="1558718" cy="574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492"/>
              </a:lnSpc>
              <a:spcBef>
                <a:spcPct val="0"/>
              </a:spcBef>
            </a:pPr>
            <a:r>
              <a:rPr lang="en-US" sz="3840" u="none">
                <a:solidFill>
                  <a:srgbClr val="FFFFFF"/>
                </a:solidFill>
                <a:latin typeface="Nunito Sans Heavy"/>
              </a:rPr>
              <a:t>04.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482974" y="4310827"/>
            <a:ext cx="2158990" cy="236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96"/>
              </a:lnSpc>
            </a:pPr>
            <a:r>
              <a:rPr lang="en-US" sz="1706">
                <a:solidFill>
                  <a:srgbClr val="FFFFFF"/>
                </a:solidFill>
                <a:latin typeface="Nunito Sans Bold"/>
              </a:rPr>
              <a:t>How to Find Them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018901" y="3782318"/>
            <a:ext cx="1548422" cy="574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92"/>
              </a:lnSpc>
            </a:pPr>
            <a:r>
              <a:rPr lang="en-US" sz="3839">
                <a:solidFill>
                  <a:srgbClr val="FFFFFF"/>
                </a:solidFill>
                <a:latin typeface="Nunito Sans Heavy"/>
              </a:rPr>
              <a:t>02.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120043" y="3014164"/>
            <a:ext cx="2438984" cy="234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79"/>
              </a:lnSpc>
            </a:pPr>
            <a:r>
              <a:rPr lang="en-US" sz="1606">
                <a:solidFill>
                  <a:srgbClr val="FFFFFF"/>
                </a:solidFill>
                <a:latin typeface="Nunito Sans Bold"/>
              </a:rPr>
              <a:t>Graduate School Panel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5734852" y="2498889"/>
            <a:ext cx="1558718" cy="574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92"/>
              </a:lnSpc>
            </a:pPr>
            <a:r>
              <a:rPr lang="en-US" sz="3840">
                <a:solidFill>
                  <a:srgbClr val="FFFFFF"/>
                </a:solidFill>
                <a:latin typeface="Nunito Sans Heavy"/>
              </a:rPr>
              <a:t>03.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182512" y="1645930"/>
            <a:ext cx="3388577" cy="251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24"/>
              </a:lnSpc>
            </a:pPr>
            <a:r>
              <a:rPr lang="en-US" sz="1920">
                <a:solidFill>
                  <a:srgbClr val="487307"/>
                </a:solidFill>
                <a:latin typeface="Nunito Sans Bold"/>
              </a:rPr>
              <a:t>Content List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55632" y="1333456"/>
            <a:ext cx="3646541" cy="3646541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1270"/>
            </a:xfrm>
            <a:custGeom>
              <a:avLst/>
              <a:gdLst/>
              <a:ahLst/>
              <a:cxnLst/>
              <a:rect l="l" t="t" r="r" b="b"/>
              <a:pathLst>
                <a:path w="6350000" h="635127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lose/>
                </a:path>
              </a:pathLst>
            </a:custGeom>
            <a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reeform 4"/>
          <p:cNvSpPr/>
          <p:nvPr/>
        </p:nvSpPr>
        <p:spPr>
          <a:xfrm>
            <a:off x="431832" y="4688964"/>
            <a:ext cx="3367877" cy="1558964"/>
          </a:xfrm>
          <a:custGeom>
            <a:avLst/>
            <a:gdLst/>
            <a:ahLst/>
            <a:cxnLst/>
            <a:rect l="l" t="t" r="r" b="b"/>
            <a:pathLst>
              <a:path w="3367877" h="1558964">
                <a:moveTo>
                  <a:pt x="0" y="0"/>
                </a:moveTo>
                <a:lnTo>
                  <a:pt x="3367878" y="0"/>
                </a:lnTo>
                <a:lnTo>
                  <a:pt x="3367878" y="1558964"/>
                </a:lnTo>
                <a:lnTo>
                  <a:pt x="0" y="1558964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4404669" y="1022428"/>
            <a:ext cx="5348931" cy="472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78"/>
              </a:lnSpc>
            </a:pPr>
            <a:r>
              <a:rPr lang="en-US" sz="3766">
                <a:solidFill>
                  <a:srgbClr val="141414"/>
                </a:solidFill>
                <a:latin typeface="Nunito Sans Heavy"/>
              </a:rPr>
              <a:t>Research Internships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404669" y="2055438"/>
            <a:ext cx="5078785" cy="4047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62710" lvl="1" indent="-181355">
              <a:lnSpc>
                <a:spcPts val="3292"/>
              </a:lnSpc>
              <a:buFont typeface="Arial"/>
              <a:buChar char="•"/>
            </a:pPr>
            <a:r>
              <a:rPr lang="en-US" sz="1679">
                <a:solidFill>
                  <a:srgbClr val="141414"/>
                </a:solidFill>
                <a:latin typeface="Source Sans Pro"/>
              </a:rPr>
              <a:t>Summer Research Program (May-July)</a:t>
            </a:r>
          </a:p>
          <a:p>
            <a:pPr marL="362710" lvl="1" indent="-181355">
              <a:lnSpc>
                <a:spcPts val="3292"/>
              </a:lnSpc>
              <a:buFont typeface="Arial"/>
              <a:buChar char="•"/>
            </a:pPr>
            <a:r>
              <a:rPr lang="en-US" sz="1679">
                <a:solidFill>
                  <a:srgbClr val="141414"/>
                </a:solidFill>
                <a:latin typeface="Source Sans Pro"/>
              </a:rPr>
              <a:t>Diverse programs </a:t>
            </a:r>
          </a:p>
          <a:p>
            <a:pPr marL="362710" lvl="1" indent="-181355">
              <a:lnSpc>
                <a:spcPts val="3292"/>
              </a:lnSpc>
              <a:buFont typeface="Arial"/>
              <a:buChar char="•"/>
            </a:pPr>
            <a:r>
              <a:rPr lang="en-US" sz="1679">
                <a:solidFill>
                  <a:srgbClr val="141414"/>
                </a:solidFill>
                <a:latin typeface="Source Sans Pro"/>
              </a:rPr>
              <a:t> The program assigns you a laboratory and a mentor</a:t>
            </a:r>
          </a:p>
          <a:p>
            <a:pPr marL="362710" lvl="1" indent="-181355">
              <a:lnSpc>
                <a:spcPts val="3292"/>
              </a:lnSpc>
              <a:buFont typeface="Arial"/>
              <a:buChar char="•"/>
            </a:pPr>
            <a:r>
              <a:rPr lang="en-US" sz="1679">
                <a:solidFill>
                  <a:srgbClr val="141414"/>
                </a:solidFill>
                <a:latin typeface="Source Sans Pro"/>
              </a:rPr>
              <a:t>The mentor develops an investigation on which you will work that summer</a:t>
            </a:r>
          </a:p>
          <a:p>
            <a:pPr marL="362710" lvl="1" indent="-181355">
              <a:lnSpc>
                <a:spcPts val="3292"/>
              </a:lnSpc>
              <a:buFont typeface="Arial"/>
              <a:buChar char="•"/>
            </a:pPr>
            <a:r>
              <a:rPr lang="en-US" sz="1679">
                <a:solidFill>
                  <a:srgbClr val="141414"/>
                </a:solidFill>
                <a:latin typeface="Source Sans Pro"/>
              </a:rPr>
              <a:t>Benefits:</a:t>
            </a:r>
          </a:p>
          <a:p>
            <a:pPr marL="725421" lvl="2" indent="-241807">
              <a:lnSpc>
                <a:spcPts val="3292"/>
              </a:lnSpc>
              <a:buFont typeface="Arial"/>
              <a:buChar char="⚬"/>
            </a:pPr>
            <a:r>
              <a:rPr lang="en-US" sz="1679">
                <a:solidFill>
                  <a:srgbClr val="141414"/>
                </a:solidFill>
                <a:latin typeface="Source Sans Pro"/>
              </a:rPr>
              <a:t>Hands-on research experience</a:t>
            </a:r>
          </a:p>
          <a:p>
            <a:pPr marL="725421" lvl="2" indent="-241807">
              <a:lnSpc>
                <a:spcPts val="3292"/>
              </a:lnSpc>
              <a:buFont typeface="Arial"/>
              <a:buChar char="⚬"/>
            </a:pPr>
            <a:r>
              <a:rPr lang="en-US" sz="1679">
                <a:solidFill>
                  <a:srgbClr val="141414"/>
                </a:solidFill>
                <a:latin typeface="Source Sans Pro"/>
              </a:rPr>
              <a:t>Develop new research techniques </a:t>
            </a:r>
          </a:p>
          <a:p>
            <a:pPr marL="725421" lvl="2" indent="-241807">
              <a:lnSpc>
                <a:spcPts val="3292"/>
              </a:lnSpc>
              <a:buFont typeface="Arial"/>
              <a:buChar char="⚬"/>
            </a:pPr>
            <a:r>
              <a:rPr lang="en-US" sz="1679">
                <a:solidFill>
                  <a:srgbClr val="141414"/>
                </a:solidFill>
                <a:latin typeface="Source Sans Pro"/>
              </a:rPr>
              <a:t>Expand your resume</a:t>
            </a:r>
          </a:p>
          <a:p>
            <a:pPr marL="725421" lvl="2" indent="-241807">
              <a:lnSpc>
                <a:spcPts val="3292"/>
              </a:lnSpc>
              <a:buFont typeface="Arial"/>
              <a:buChar char="⚬"/>
            </a:pPr>
            <a:r>
              <a:rPr lang="en-US" sz="1679">
                <a:solidFill>
                  <a:srgbClr val="141414"/>
                </a:solidFill>
                <a:latin typeface="Source Sans Pro"/>
              </a:rPr>
              <a:t>1:1 mentoring </a:t>
            </a:r>
          </a:p>
        </p:txBody>
      </p:sp>
      <p:sp>
        <p:nvSpPr>
          <p:cNvPr id="7" name="Freeform 7"/>
          <p:cNvSpPr/>
          <p:nvPr/>
        </p:nvSpPr>
        <p:spPr>
          <a:xfrm>
            <a:off x="8392648" y="5822794"/>
            <a:ext cx="1090806" cy="1262602"/>
          </a:xfrm>
          <a:custGeom>
            <a:avLst/>
            <a:gdLst/>
            <a:ahLst/>
            <a:cxnLst/>
            <a:rect l="l" t="t" r="r" b="b"/>
            <a:pathLst>
              <a:path w="1090806" h="1262602">
                <a:moveTo>
                  <a:pt x="0" y="0"/>
                </a:moveTo>
                <a:lnTo>
                  <a:pt x="1090806" y="0"/>
                </a:lnTo>
                <a:lnTo>
                  <a:pt x="1090806" y="1262602"/>
                </a:lnTo>
                <a:lnTo>
                  <a:pt x="0" y="1262602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4404669" y="1725412"/>
            <a:ext cx="3388577" cy="251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24"/>
              </a:lnSpc>
            </a:pPr>
            <a:r>
              <a:rPr lang="en-US" sz="1920">
                <a:solidFill>
                  <a:srgbClr val="487307"/>
                </a:solidFill>
                <a:latin typeface="Nunito Sans Bold"/>
              </a:rPr>
              <a:t>About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55632" y="1333456"/>
            <a:ext cx="3646541" cy="3646541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1270"/>
            </a:xfrm>
            <a:custGeom>
              <a:avLst/>
              <a:gdLst/>
              <a:ahLst/>
              <a:cxnLst/>
              <a:rect l="l" t="t" r="r" b="b"/>
              <a:pathLst>
                <a:path w="6350000" h="635127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lose/>
                </a:path>
              </a:pathLst>
            </a:custGeom>
            <a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reeform 4"/>
          <p:cNvSpPr/>
          <p:nvPr/>
        </p:nvSpPr>
        <p:spPr>
          <a:xfrm>
            <a:off x="431832" y="4688964"/>
            <a:ext cx="3367877" cy="1558964"/>
          </a:xfrm>
          <a:custGeom>
            <a:avLst/>
            <a:gdLst/>
            <a:ahLst/>
            <a:cxnLst/>
            <a:rect l="l" t="t" r="r" b="b"/>
            <a:pathLst>
              <a:path w="3367877" h="1558964">
                <a:moveTo>
                  <a:pt x="0" y="0"/>
                </a:moveTo>
                <a:lnTo>
                  <a:pt x="3367878" y="0"/>
                </a:lnTo>
                <a:lnTo>
                  <a:pt x="3367878" y="1558964"/>
                </a:lnTo>
                <a:lnTo>
                  <a:pt x="0" y="1558964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4404669" y="1428706"/>
            <a:ext cx="5348931" cy="472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78"/>
              </a:lnSpc>
            </a:pPr>
            <a:r>
              <a:rPr lang="en-US" sz="3766">
                <a:solidFill>
                  <a:srgbClr val="141414"/>
                </a:solidFill>
                <a:latin typeface="Nunito Sans Heavy"/>
              </a:rPr>
              <a:t>Research Internships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404669" y="2531237"/>
            <a:ext cx="5348931" cy="2119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2003" lvl="1" indent="-191002">
              <a:lnSpc>
                <a:spcPts val="3467"/>
              </a:lnSpc>
              <a:buFont typeface="Arial"/>
              <a:buChar char="•"/>
            </a:pPr>
            <a:r>
              <a:rPr lang="en-US" sz="1769">
                <a:solidFill>
                  <a:srgbClr val="141414"/>
                </a:solidFill>
                <a:latin typeface="Source Sans Pro"/>
              </a:rPr>
              <a:t>Daily meals or money to cover them</a:t>
            </a:r>
          </a:p>
          <a:p>
            <a:pPr marL="382003" lvl="1" indent="-191002">
              <a:lnSpc>
                <a:spcPts val="3467"/>
              </a:lnSpc>
              <a:buFont typeface="Arial"/>
              <a:buChar char="•"/>
            </a:pPr>
            <a:r>
              <a:rPr lang="en-US" sz="1769">
                <a:solidFill>
                  <a:srgbClr val="141414"/>
                </a:solidFill>
                <a:latin typeface="Source Sans Pro"/>
              </a:rPr>
              <a:t>Ticket to the institution</a:t>
            </a:r>
          </a:p>
          <a:p>
            <a:pPr marL="382003" lvl="1" indent="-191002">
              <a:lnSpc>
                <a:spcPts val="3467"/>
              </a:lnSpc>
              <a:buFont typeface="Arial"/>
              <a:buChar char="•"/>
            </a:pPr>
            <a:r>
              <a:rPr lang="en-US" sz="1769">
                <a:solidFill>
                  <a:srgbClr val="141414"/>
                </a:solidFill>
                <a:latin typeface="Source Sans Pro"/>
              </a:rPr>
              <a:t>Transportation expenses</a:t>
            </a:r>
          </a:p>
          <a:p>
            <a:pPr marL="382003" lvl="1" indent="-191002">
              <a:lnSpc>
                <a:spcPts val="3467"/>
              </a:lnSpc>
              <a:buFont typeface="Arial"/>
              <a:buChar char="•"/>
            </a:pPr>
            <a:r>
              <a:rPr lang="en-US" sz="1769">
                <a:solidFill>
                  <a:srgbClr val="141414"/>
                </a:solidFill>
                <a:latin typeface="Source Sans Pro"/>
              </a:rPr>
              <a:t>Stipend: $4,000-$5,000</a:t>
            </a:r>
          </a:p>
          <a:p>
            <a:pPr marL="382003" lvl="1" indent="-191002">
              <a:lnSpc>
                <a:spcPts val="3467"/>
              </a:lnSpc>
              <a:buFont typeface="Arial"/>
              <a:buChar char="•"/>
            </a:pPr>
            <a:r>
              <a:rPr lang="en-US" sz="1769">
                <a:solidFill>
                  <a:srgbClr val="141414"/>
                </a:solidFill>
                <a:latin typeface="Source Sans Pro"/>
              </a:rPr>
              <a:t>Training opportunities </a:t>
            </a:r>
          </a:p>
        </p:txBody>
      </p:sp>
      <p:sp>
        <p:nvSpPr>
          <p:cNvPr id="7" name="Freeform 7"/>
          <p:cNvSpPr/>
          <p:nvPr/>
        </p:nvSpPr>
        <p:spPr>
          <a:xfrm>
            <a:off x="8392648" y="5822794"/>
            <a:ext cx="1090806" cy="1262602"/>
          </a:xfrm>
          <a:custGeom>
            <a:avLst/>
            <a:gdLst/>
            <a:ahLst/>
            <a:cxnLst/>
            <a:rect l="l" t="t" r="r" b="b"/>
            <a:pathLst>
              <a:path w="1090806" h="1262602">
                <a:moveTo>
                  <a:pt x="0" y="0"/>
                </a:moveTo>
                <a:lnTo>
                  <a:pt x="1090806" y="0"/>
                </a:lnTo>
                <a:lnTo>
                  <a:pt x="1090806" y="1262602"/>
                </a:lnTo>
                <a:lnTo>
                  <a:pt x="0" y="1262602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4404669" y="2101595"/>
            <a:ext cx="3388577" cy="251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24"/>
              </a:lnSpc>
            </a:pPr>
            <a:r>
              <a:rPr lang="en-US" sz="1920">
                <a:solidFill>
                  <a:srgbClr val="487307"/>
                </a:solidFill>
                <a:latin typeface="Nunito Sans Bold"/>
              </a:rPr>
              <a:t>What the Program offers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55632" y="1333456"/>
            <a:ext cx="3646541" cy="3646541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1270"/>
            </a:xfrm>
            <a:custGeom>
              <a:avLst/>
              <a:gdLst/>
              <a:ahLst/>
              <a:cxnLst/>
              <a:rect l="l" t="t" r="r" b="b"/>
              <a:pathLst>
                <a:path w="6350000" h="635127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lose/>
                </a:path>
              </a:pathLst>
            </a:custGeom>
            <a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reeform 4"/>
          <p:cNvSpPr/>
          <p:nvPr/>
        </p:nvSpPr>
        <p:spPr>
          <a:xfrm>
            <a:off x="431832" y="4688964"/>
            <a:ext cx="3367877" cy="1558964"/>
          </a:xfrm>
          <a:custGeom>
            <a:avLst/>
            <a:gdLst/>
            <a:ahLst/>
            <a:cxnLst/>
            <a:rect l="l" t="t" r="r" b="b"/>
            <a:pathLst>
              <a:path w="3367877" h="1558964">
                <a:moveTo>
                  <a:pt x="0" y="0"/>
                </a:moveTo>
                <a:lnTo>
                  <a:pt x="3367878" y="0"/>
                </a:lnTo>
                <a:lnTo>
                  <a:pt x="3367878" y="1558964"/>
                </a:lnTo>
                <a:lnTo>
                  <a:pt x="0" y="1558964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4404669" y="1428706"/>
            <a:ext cx="5348931" cy="472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78"/>
              </a:lnSpc>
            </a:pPr>
            <a:r>
              <a:rPr lang="en-US" sz="3766">
                <a:solidFill>
                  <a:srgbClr val="141414"/>
                </a:solidFill>
                <a:latin typeface="Nunito Sans Heavy"/>
              </a:rPr>
              <a:t>Research Internships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404669" y="2546285"/>
            <a:ext cx="5348931" cy="1688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2003" lvl="1" indent="-191002">
              <a:lnSpc>
                <a:spcPts val="3467"/>
              </a:lnSpc>
              <a:buFont typeface="Arial"/>
              <a:buChar char="•"/>
            </a:pPr>
            <a:r>
              <a:rPr lang="en-US" sz="1769">
                <a:solidFill>
                  <a:srgbClr val="141414"/>
                </a:solidFill>
                <a:latin typeface="Source Sans Pro"/>
              </a:rPr>
              <a:t>Personal Statement</a:t>
            </a:r>
          </a:p>
          <a:p>
            <a:pPr marL="382003" lvl="1" indent="-191002">
              <a:lnSpc>
                <a:spcPts val="3467"/>
              </a:lnSpc>
              <a:buFont typeface="Arial"/>
              <a:buChar char="•"/>
            </a:pPr>
            <a:r>
              <a:rPr lang="en-US" sz="1769">
                <a:solidFill>
                  <a:srgbClr val="141414"/>
                </a:solidFill>
                <a:latin typeface="Source Sans Pro"/>
              </a:rPr>
              <a:t>CV or Resume</a:t>
            </a:r>
          </a:p>
          <a:p>
            <a:pPr marL="382003" lvl="1" indent="-191002">
              <a:lnSpc>
                <a:spcPts val="3467"/>
              </a:lnSpc>
              <a:buFont typeface="Arial"/>
              <a:buChar char="•"/>
            </a:pPr>
            <a:r>
              <a:rPr lang="en-US" sz="1769">
                <a:solidFill>
                  <a:srgbClr val="141414"/>
                </a:solidFill>
                <a:latin typeface="Source Sans Pro"/>
              </a:rPr>
              <a:t>Recommendation letters</a:t>
            </a:r>
          </a:p>
          <a:p>
            <a:pPr marL="382003" lvl="1" indent="-191002">
              <a:lnSpc>
                <a:spcPts val="3467"/>
              </a:lnSpc>
              <a:buFont typeface="Arial"/>
              <a:buChar char="•"/>
            </a:pPr>
            <a:r>
              <a:rPr lang="en-US" sz="1769">
                <a:solidFill>
                  <a:srgbClr val="141414"/>
                </a:solidFill>
                <a:latin typeface="Source Sans Pro"/>
              </a:rPr>
              <a:t>Transcripts</a:t>
            </a:r>
          </a:p>
        </p:txBody>
      </p:sp>
      <p:sp>
        <p:nvSpPr>
          <p:cNvPr id="7" name="Freeform 7"/>
          <p:cNvSpPr/>
          <p:nvPr/>
        </p:nvSpPr>
        <p:spPr>
          <a:xfrm>
            <a:off x="8392648" y="5822794"/>
            <a:ext cx="1090806" cy="1262602"/>
          </a:xfrm>
          <a:custGeom>
            <a:avLst/>
            <a:gdLst/>
            <a:ahLst/>
            <a:cxnLst/>
            <a:rect l="l" t="t" r="r" b="b"/>
            <a:pathLst>
              <a:path w="1090806" h="1262602">
                <a:moveTo>
                  <a:pt x="0" y="0"/>
                </a:moveTo>
                <a:lnTo>
                  <a:pt x="1090806" y="0"/>
                </a:lnTo>
                <a:lnTo>
                  <a:pt x="1090806" y="1262602"/>
                </a:lnTo>
                <a:lnTo>
                  <a:pt x="0" y="1262602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4404669" y="2101595"/>
            <a:ext cx="3388577" cy="251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24"/>
              </a:lnSpc>
            </a:pPr>
            <a:r>
              <a:rPr lang="en-US" sz="1920">
                <a:solidFill>
                  <a:srgbClr val="487307"/>
                </a:solidFill>
                <a:latin typeface="Nunito Sans Bold"/>
              </a:rPr>
              <a:t>Application Materials Needed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71311" y="2400593"/>
            <a:ext cx="2348376" cy="16487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43"/>
              </a:lnSpc>
            </a:pPr>
            <a:r>
              <a:rPr lang="en-US" sz="4467">
                <a:solidFill>
                  <a:srgbClr val="141414"/>
                </a:solidFill>
                <a:latin typeface="Nunito Sans Heavy"/>
              </a:rPr>
              <a:t>How to find them 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887617" y="1427707"/>
            <a:ext cx="6505280" cy="3076911"/>
            <a:chOff x="0" y="0"/>
            <a:chExt cx="20137984" cy="9525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137983" cy="9525000"/>
            </a:xfrm>
            <a:custGeom>
              <a:avLst/>
              <a:gdLst/>
              <a:ahLst/>
              <a:cxnLst/>
              <a:rect l="l" t="t" r="r" b="b"/>
              <a:pathLst>
                <a:path w="20137983" h="9525000">
                  <a:moveTo>
                    <a:pt x="0" y="9042400"/>
                  </a:moveTo>
                  <a:lnTo>
                    <a:pt x="0" y="482600"/>
                  </a:lnTo>
                  <a:cubicBezTo>
                    <a:pt x="0" y="215900"/>
                    <a:pt x="684691" y="0"/>
                    <a:pt x="1530487" y="0"/>
                  </a:cubicBezTo>
                  <a:lnTo>
                    <a:pt x="18607497" y="0"/>
                  </a:lnTo>
                  <a:cubicBezTo>
                    <a:pt x="19453292" y="0"/>
                    <a:pt x="20137983" y="217170"/>
                    <a:pt x="20137983" y="482600"/>
                  </a:cubicBezTo>
                  <a:lnTo>
                    <a:pt x="20137983" y="9042400"/>
                  </a:lnTo>
                  <a:cubicBezTo>
                    <a:pt x="20137983" y="9309100"/>
                    <a:pt x="19453292" y="9525000"/>
                    <a:pt x="18607497" y="9525000"/>
                  </a:cubicBezTo>
                  <a:lnTo>
                    <a:pt x="1530487" y="9525000"/>
                  </a:lnTo>
                  <a:cubicBezTo>
                    <a:pt x="688719" y="9525000"/>
                    <a:pt x="0" y="9309100"/>
                    <a:pt x="0" y="9042400"/>
                  </a:cubicBezTo>
                  <a:close/>
                </a:path>
              </a:pathLst>
            </a:custGeom>
            <a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71311" y="-347782"/>
            <a:ext cx="2056747" cy="1079302"/>
            <a:chOff x="0" y="0"/>
            <a:chExt cx="2340359" cy="122813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340359" cy="1228131"/>
            </a:xfrm>
            <a:custGeom>
              <a:avLst/>
              <a:gdLst/>
              <a:ahLst/>
              <a:cxnLst/>
              <a:rect l="l" t="t" r="r" b="b"/>
              <a:pathLst>
                <a:path w="2340359" h="1228131">
                  <a:moveTo>
                    <a:pt x="2215899" y="1228131"/>
                  </a:moveTo>
                  <a:lnTo>
                    <a:pt x="124460" y="1228131"/>
                  </a:lnTo>
                  <a:cubicBezTo>
                    <a:pt x="55880" y="1228131"/>
                    <a:pt x="0" y="1172251"/>
                    <a:pt x="0" y="110367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15899" y="0"/>
                  </a:lnTo>
                  <a:cubicBezTo>
                    <a:pt x="2284479" y="0"/>
                    <a:pt x="2340359" y="55880"/>
                    <a:pt x="2340359" y="124460"/>
                  </a:cubicBezTo>
                  <a:lnTo>
                    <a:pt x="2340359" y="1103671"/>
                  </a:lnTo>
                  <a:cubicBezTo>
                    <a:pt x="2340359" y="1172251"/>
                    <a:pt x="2284479" y="1228131"/>
                    <a:pt x="2215899" y="1228131"/>
                  </a:cubicBezTo>
                  <a:close/>
                </a:path>
              </a:pathLst>
            </a:custGeom>
            <a:solidFill>
              <a:srgbClr val="48730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371311" y="6583680"/>
            <a:ext cx="2056747" cy="1079302"/>
            <a:chOff x="0" y="0"/>
            <a:chExt cx="2340359" cy="122813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340359" cy="1228131"/>
            </a:xfrm>
            <a:custGeom>
              <a:avLst/>
              <a:gdLst/>
              <a:ahLst/>
              <a:cxnLst/>
              <a:rect l="l" t="t" r="r" b="b"/>
              <a:pathLst>
                <a:path w="2340359" h="1228131">
                  <a:moveTo>
                    <a:pt x="2215899" y="1228131"/>
                  </a:moveTo>
                  <a:lnTo>
                    <a:pt x="124460" y="1228131"/>
                  </a:lnTo>
                  <a:cubicBezTo>
                    <a:pt x="55880" y="1228131"/>
                    <a:pt x="0" y="1172251"/>
                    <a:pt x="0" y="110367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15899" y="0"/>
                  </a:lnTo>
                  <a:cubicBezTo>
                    <a:pt x="2284479" y="0"/>
                    <a:pt x="2340359" y="55880"/>
                    <a:pt x="2340359" y="124460"/>
                  </a:cubicBezTo>
                  <a:lnTo>
                    <a:pt x="2340359" y="1103671"/>
                  </a:lnTo>
                  <a:cubicBezTo>
                    <a:pt x="2340359" y="1172251"/>
                    <a:pt x="2284479" y="1228131"/>
                    <a:pt x="2215899" y="1228131"/>
                  </a:cubicBezTo>
                  <a:close/>
                </a:path>
              </a:pathLst>
            </a:custGeom>
            <a:solidFill>
              <a:srgbClr val="487307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887617" y="4514144"/>
            <a:ext cx="6234428" cy="566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90"/>
              </a:lnSpc>
            </a:pPr>
            <a:r>
              <a:rPr lang="en-US" sz="1973">
                <a:solidFill>
                  <a:srgbClr val="141414"/>
                </a:solidFill>
                <a:latin typeface="Nunito Sans Heavy"/>
              </a:rPr>
              <a:t>1. Visit</a:t>
            </a:r>
          </a:p>
          <a:p>
            <a:pPr algn="ctr">
              <a:lnSpc>
                <a:spcPts val="2190"/>
              </a:lnSpc>
            </a:pPr>
            <a:r>
              <a:rPr lang="en-US" sz="1973">
                <a:solidFill>
                  <a:srgbClr val="141414"/>
                </a:solidFill>
                <a:latin typeface="Nunito Sans Heavy"/>
              </a:rPr>
              <a:t> https://www.nsf.gov/crssprgm/reu/</a:t>
            </a:r>
          </a:p>
        </p:txBody>
      </p:sp>
      <p:sp>
        <p:nvSpPr>
          <p:cNvPr id="10" name="Freeform 10"/>
          <p:cNvSpPr/>
          <p:nvPr/>
        </p:nvSpPr>
        <p:spPr>
          <a:xfrm>
            <a:off x="731520" y="4449422"/>
            <a:ext cx="1090806" cy="1262602"/>
          </a:xfrm>
          <a:custGeom>
            <a:avLst/>
            <a:gdLst/>
            <a:ahLst/>
            <a:cxnLst/>
            <a:rect l="l" t="t" r="r" b="b"/>
            <a:pathLst>
              <a:path w="1090806" h="1262602">
                <a:moveTo>
                  <a:pt x="0" y="0"/>
                </a:moveTo>
                <a:lnTo>
                  <a:pt x="1090806" y="0"/>
                </a:lnTo>
                <a:lnTo>
                  <a:pt x="1090806" y="1262602"/>
                </a:lnTo>
                <a:lnTo>
                  <a:pt x="0" y="1262602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71311" y="2400593"/>
            <a:ext cx="2348376" cy="16487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43"/>
              </a:lnSpc>
            </a:pPr>
            <a:r>
              <a:rPr lang="en-US" sz="4467">
                <a:solidFill>
                  <a:srgbClr val="141414"/>
                </a:solidFill>
                <a:latin typeface="Nunito Sans Heavy"/>
              </a:rPr>
              <a:t>How to find them 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887617" y="1427707"/>
            <a:ext cx="6505280" cy="3076911"/>
            <a:chOff x="0" y="0"/>
            <a:chExt cx="20137984" cy="9525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137983" cy="9525000"/>
            </a:xfrm>
            <a:custGeom>
              <a:avLst/>
              <a:gdLst/>
              <a:ahLst/>
              <a:cxnLst/>
              <a:rect l="l" t="t" r="r" b="b"/>
              <a:pathLst>
                <a:path w="20137983" h="9525000">
                  <a:moveTo>
                    <a:pt x="0" y="9042400"/>
                  </a:moveTo>
                  <a:lnTo>
                    <a:pt x="0" y="482600"/>
                  </a:lnTo>
                  <a:cubicBezTo>
                    <a:pt x="0" y="215900"/>
                    <a:pt x="684691" y="0"/>
                    <a:pt x="1530487" y="0"/>
                  </a:cubicBezTo>
                  <a:lnTo>
                    <a:pt x="18607497" y="0"/>
                  </a:lnTo>
                  <a:cubicBezTo>
                    <a:pt x="19453292" y="0"/>
                    <a:pt x="20137983" y="217170"/>
                    <a:pt x="20137983" y="482600"/>
                  </a:cubicBezTo>
                  <a:lnTo>
                    <a:pt x="20137983" y="9042400"/>
                  </a:lnTo>
                  <a:cubicBezTo>
                    <a:pt x="20137983" y="9309100"/>
                    <a:pt x="19453292" y="9525000"/>
                    <a:pt x="18607497" y="9525000"/>
                  </a:cubicBezTo>
                  <a:lnTo>
                    <a:pt x="1530487" y="9525000"/>
                  </a:lnTo>
                  <a:cubicBezTo>
                    <a:pt x="688719" y="9525000"/>
                    <a:pt x="0" y="9309100"/>
                    <a:pt x="0" y="9042400"/>
                  </a:cubicBezTo>
                  <a:close/>
                </a:path>
              </a:pathLst>
            </a:custGeom>
            <a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71311" y="-347782"/>
            <a:ext cx="2056747" cy="1079302"/>
            <a:chOff x="0" y="0"/>
            <a:chExt cx="2340359" cy="122813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340359" cy="1228131"/>
            </a:xfrm>
            <a:custGeom>
              <a:avLst/>
              <a:gdLst/>
              <a:ahLst/>
              <a:cxnLst/>
              <a:rect l="l" t="t" r="r" b="b"/>
              <a:pathLst>
                <a:path w="2340359" h="1228131">
                  <a:moveTo>
                    <a:pt x="2215899" y="1228131"/>
                  </a:moveTo>
                  <a:lnTo>
                    <a:pt x="124460" y="1228131"/>
                  </a:lnTo>
                  <a:cubicBezTo>
                    <a:pt x="55880" y="1228131"/>
                    <a:pt x="0" y="1172251"/>
                    <a:pt x="0" y="110367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15899" y="0"/>
                  </a:lnTo>
                  <a:cubicBezTo>
                    <a:pt x="2284479" y="0"/>
                    <a:pt x="2340359" y="55880"/>
                    <a:pt x="2340359" y="124460"/>
                  </a:cubicBezTo>
                  <a:lnTo>
                    <a:pt x="2340359" y="1103671"/>
                  </a:lnTo>
                  <a:cubicBezTo>
                    <a:pt x="2340359" y="1172251"/>
                    <a:pt x="2284479" y="1228131"/>
                    <a:pt x="2215899" y="1228131"/>
                  </a:cubicBezTo>
                  <a:close/>
                </a:path>
              </a:pathLst>
            </a:custGeom>
            <a:solidFill>
              <a:srgbClr val="48730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371311" y="6583680"/>
            <a:ext cx="2056747" cy="1079302"/>
            <a:chOff x="0" y="0"/>
            <a:chExt cx="2340359" cy="122813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340359" cy="1228131"/>
            </a:xfrm>
            <a:custGeom>
              <a:avLst/>
              <a:gdLst/>
              <a:ahLst/>
              <a:cxnLst/>
              <a:rect l="l" t="t" r="r" b="b"/>
              <a:pathLst>
                <a:path w="2340359" h="1228131">
                  <a:moveTo>
                    <a:pt x="2215899" y="1228131"/>
                  </a:moveTo>
                  <a:lnTo>
                    <a:pt x="124460" y="1228131"/>
                  </a:lnTo>
                  <a:cubicBezTo>
                    <a:pt x="55880" y="1228131"/>
                    <a:pt x="0" y="1172251"/>
                    <a:pt x="0" y="110367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15899" y="0"/>
                  </a:lnTo>
                  <a:cubicBezTo>
                    <a:pt x="2284479" y="0"/>
                    <a:pt x="2340359" y="55880"/>
                    <a:pt x="2340359" y="124460"/>
                  </a:cubicBezTo>
                  <a:lnTo>
                    <a:pt x="2340359" y="1103671"/>
                  </a:lnTo>
                  <a:cubicBezTo>
                    <a:pt x="2340359" y="1172251"/>
                    <a:pt x="2284479" y="1228131"/>
                    <a:pt x="2215899" y="1228131"/>
                  </a:cubicBezTo>
                  <a:close/>
                </a:path>
              </a:pathLst>
            </a:custGeom>
            <a:solidFill>
              <a:srgbClr val="487307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887617" y="4514144"/>
            <a:ext cx="6234428" cy="289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90"/>
              </a:lnSpc>
            </a:pPr>
            <a:r>
              <a:rPr lang="en-US" sz="1973">
                <a:solidFill>
                  <a:srgbClr val="141414"/>
                </a:solidFill>
                <a:latin typeface="Nunito Sans Heavy"/>
              </a:rPr>
              <a:t>2. Click at “Search for an REU Site”</a:t>
            </a:r>
          </a:p>
        </p:txBody>
      </p:sp>
      <p:sp>
        <p:nvSpPr>
          <p:cNvPr id="10" name="AutoShape 10"/>
          <p:cNvSpPr/>
          <p:nvPr/>
        </p:nvSpPr>
        <p:spPr>
          <a:xfrm flipH="1" flipV="1">
            <a:off x="4083921" y="3364315"/>
            <a:ext cx="249270" cy="93029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731520" y="4504619"/>
            <a:ext cx="1090806" cy="1262602"/>
          </a:xfrm>
          <a:custGeom>
            <a:avLst/>
            <a:gdLst/>
            <a:ahLst/>
            <a:cxnLst/>
            <a:rect l="l" t="t" r="r" b="b"/>
            <a:pathLst>
              <a:path w="1090806" h="1262602">
                <a:moveTo>
                  <a:pt x="0" y="0"/>
                </a:moveTo>
                <a:lnTo>
                  <a:pt x="1090806" y="0"/>
                </a:lnTo>
                <a:lnTo>
                  <a:pt x="1090806" y="1262602"/>
                </a:lnTo>
                <a:lnTo>
                  <a:pt x="0" y="1262602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1311" y="-347782"/>
            <a:ext cx="2056747" cy="1079302"/>
            <a:chOff x="0" y="0"/>
            <a:chExt cx="2340359" cy="122813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40359" cy="1228131"/>
            </a:xfrm>
            <a:custGeom>
              <a:avLst/>
              <a:gdLst/>
              <a:ahLst/>
              <a:cxnLst/>
              <a:rect l="l" t="t" r="r" b="b"/>
              <a:pathLst>
                <a:path w="2340359" h="1228131">
                  <a:moveTo>
                    <a:pt x="2215899" y="1228131"/>
                  </a:moveTo>
                  <a:lnTo>
                    <a:pt x="124460" y="1228131"/>
                  </a:lnTo>
                  <a:cubicBezTo>
                    <a:pt x="55880" y="1228131"/>
                    <a:pt x="0" y="1172251"/>
                    <a:pt x="0" y="110367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15899" y="0"/>
                  </a:lnTo>
                  <a:cubicBezTo>
                    <a:pt x="2284479" y="0"/>
                    <a:pt x="2340359" y="55880"/>
                    <a:pt x="2340359" y="124460"/>
                  </a:cubicBezTo>
                  <a:lnTo>
                    <a:pt x="2340359" y="1103671"/>
                  </a:lnTo>
                  <a:cubicBezTo>
                    <a:pt x="2340359" y="1172251"/>
                    <a:pt x="2284479" y="1228131"/>
                    <a:pt x="2215899" y="1228131"/>
                  </a:cubicBezTo>
                  <a:close/>
                </a:path>
              </a:pathLst>
            </a:custGeom>
            <a:solidFill>
              <a:srgbClr val="48730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371311" y="6583680"/>
            <a:ext cx="2056747" cy="1079302"/>
            <a:chOff x="0" y="0"/>
            <a:chExt cx="2340359" cy="122813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40359" cy="1228131"/>
            </a:xfrm>
            <a:custGeom>
              <a:avLst/>
              <a:gdLst/>
              <a:ahLst/>
              <a:cxnLst/>
              <a:rect l="l" t="t" r="r" b="b"/>
              <a:pathLst>
                <a:path w="2340359" h="1228131">
                  <a:moveTo>
                    <a:pt x="2215899" y="1228131"/>
                  </a:moveTo>
                  <a:lnTo>
                    <a:pt x="124460" y="1228131"/>
                  </a:lnTo>
                  <a:cubicBezTo>
                    <a:pt x="55880" y="1228131"/>
                    <a:pt x="0" y="1172251"/>
                    <a:pt x="0" y="110367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15899" y="0"/>
                  </a:lnTo>
                  <a:cubicBezTo>
                    <a:pt x="2284479" y="0"/>
                    <a:pt x="2340359" y="55880"/>
                    <a:pt x="2340359" y="124460"/>
                  </a:cubicBezTo>
                  <a:lnTo>
                    <a:pt x="2340359" y="1103671"/>
                  </a:lnTo>
                  <a:cubicBezTo>
                    <a:pt x="2340359" y="1172251"/>
                    <a:pt x="2284479" y="1228131"/>
                    <a:pt x="2215899" y="1228131"/>
                  </a:cubicBezTo>
                  <a:close/>
                </a:path>
              </a:pathLst>
            </a:custGeom>
            <a:solidFill>
              <a:srgbClr val="487307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Freeform 6"/>
          <p:cNvSpPr/>
          <p:nvPr/>
        </p:nvSpPr>
        <p:spPr>
          <a:xfrm>
            <a:off x="4438191" y="943146"/>
            <a:ext cx="3344979" cy="4796920"/>
          </a:xfrm>
          <a:custGeom>
            <a:avLst/>
            <a:gdLst/>
            <a:ahLst/>
            <a:cxnLst/>
            <a:rect l="l" t="t" r="r" b="b"/>
            <a:pathLst>
              <a:path w="3344979" h="4796920">
                <a:moveTo>
                  <a:pt x="0" y="0"/>
                </a:moveTo>
                <a:lnTo>
                  <a:pt x="3344978" y="0"/>
                </a:lnTo>
                <a:lnTo>
                  <a:pt x="3344978" y="4796920"/>
                </a:lnTo>
                <a:lnTo>
                  <a:pt x="0" y="47969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371311" y="2400593"/>
            <a:ext cx="2348376" cy="16487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43"/>
              </a:lnSpc>
            </a:pPr>
            <a:r>
              <a:rPr lang="en-US" sz="4467">
                <a:solidFill>
                  <a:srgbClr val="141414"/>
                </a:solidFill>
                <a:latin typeface="Nunito Sans Heavy"/>
              </a:rPr>
              <a:t>How to find them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787652" y="5992927"/>
            <a:ext cx="6234428" cy="289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90"/>
              </a:lnSpc>
            </a:pPr>
            <a:r>
              <a:rPr lang="en-US" sz="1973">
                <a:solidFill>
                  <a:srgbClr val="141414"/>
                </a:solidFill>
                <a:latin typeface="Nunito Sans Heavy"/>
              </a:rPr>
              <a:t>3. Select Area of Interest</a:t>
            </a:r>
          </a:p>
        </p:txBody>
      </p:sp>
      <p:sp>
        <p:nvSpPr>
          <p:cNvPr id="9" name="AutoShape 9"/>
          <p:cNvSpPr/>
          <p:nvPr/>
        </p:nvSpPr>
        <p:spPr>
          <a:xfrm>
            <a:off x="3625968" y="2047537"/>
            <a:ext cx="81222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596743" y="4477464"/>
            <a:ext cx="1090806" cy="1262602"/>
          </a:xfrm>
          <a:custGeom>
            <a:avLst/>
            <a:gdLst/>
            <a:ahLst/>
            <a:cxnLst/>
            <a:rect l="l" t="t" r="r" b="b"/>
            <a:pathLst>
              <a:path w="1090806" h="1262602">
                <a:moveTo>
                  <a:pt x="0" y="0"/>
                </a:moveTo>
                <a:lnTo>
                  <a:pt x="1090806" y="0"/>
                </a:lnTo>
                <a:lnTo>
                  <a:pt x="1090806" y="1262602"/>
                </a:lnTo>
                <a:lnTo>
                  <a:pt x="0" y="1262602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1311" y="-347782"/>
            <a:ext cx="2056747" cy="1079302"/>
            <a:chOff x="0" y="0"/>
            <a:chExt cx="2340359" cy="122813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40359" cy="1228131"/>
            </a:xfrm>
            <a:custGeom>
              <a:avLst/>
              <a:gdLst/>
              <a:ahLst/>
              <a:cxnLst/>
              <a:rect l="l" t="t" r="r" b="b"/>
              <a:pathLst>
                <a:path w="2340359" h="1228131">
                  <a:moveTo>
                    <a:pt x="2215899" y="1228131"/>
                  </a:moveTo>
                  <a:lnTo>
                    <a:pt x="124460" y="1228131"/>
                  </a:lnTo>
                  <a:cubicBezTo>
                    <a:pt x="55880" y="1228131"/>
                    <a:pt x="0" y="1172251"/>
                    <a:pt x="0" y="110367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15899" y="0"/>
                  </a:lnTo>
                  <a:cubicBezTo>
                    <a:pt x="2284479" y="0"/>
                    <a:pt x="2340359" y="55880"/>
                    <a:pt x="2340359" y="124460"/>
                  </a:cubicBezTo>
                  <a:lnTo>
                    <a:pt x="2340359" y="1103671"/>
                  </a:lnTo>
                  <a:cubicBezTo>
                    <a:pt x="2340359" y="1172251"/>
                    <a:pt x="2284479" y="1228131"/>
                    <a:pt x="2215899" y="1228131"/>
                  </a:cubicBezTo>
                  <a:close/>
                </a:path>
              </a:pathLst>
            </a:custGeom>
            <a:solidFill>
              <a:srgbClr val="48730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371311" y="6583680"/>
            <a:ext cx="2056747" cy="1079302"/>
            <a:chOff x="0" y="0"/>
            <a:chExt cx="2340359" cy="122813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40359" cy="1228131"/>
            </a:xfrm>
            <a:custGeom>
              <a:avLst/>
              <a:gdLst/>
              <a:ahLst/>
              <a:cxnLst/>
              <a:rect l="l" t="t" r="r" b="b"/>
              <a:pathLst>
                <a:path w="2340359" h="1228131">
                  <a:moveTo>
                    <a:pt x="2215899" y="1228131"/>
                  </a:moveTo>
                  <a:lnTo>
                    <a:pt x="124460" y="1228131"/>
                  </a:lnTo>
                  <a:cubicBezTo>
                    <a:pt x="55880" y="1228131"/>
                    <a:pt x="0" y="1172251"/>
                    <a:pt x="0" y="110367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15899" y="0"/>
                  </a:lnTo>
                  <a:cubicBezTo>
                    <a:pt x="2284479" y="0"/>
                    <a:pt x="2340359" y="55880"/>
                    <a:pt x="2340359" y="124460"/>
                  </a:cubicBezTo>
                  <a:lnTo>
                    <a:pt x="2340359" y="1103671"/>
                  </a:lnTo>
                  <a:cubicBezTo>
                    <a:pt x="2340359" y="1172251"/>
                    <a:pt x="2284479" y="1228131"/>
                    <a:pt x="2215899" y="1228131"/>
                  </a:cubicBezTo>
                  <a:close/>
                </a:path>
              </a:pathLst>
            </a:custGeom>
            <a:solidFill>
              <a:srgbClr val="487307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Freeform 6"/>
          <p:cNvSpPr/>
          <p:nvPr/>
        </p:nvSpPr>
        <p:spPr>
          <a:xfrm>
            <a:off x="2719687" y="1581677"/>
            <a:ext cx="6590974" cy="3498709"/>
          </a:xfrm>
          <a:custGeom>
            <a:avLst/>
            <a:gdLst/>
            <a:ahLst/>
            <a:cxnLst/>
            <a:rect l="l" t="t" r="r" b="b"/>
            <a:pathLst>
              <a:path w="6590974" h="3498709">
                <a:moveTo>
                  <a:pt x="0" y="0"/>
                </a:moveTo>
                <a:lnTo>
                  <a:pt x="6590974" y="0"/>
                </a:lnTo>
                <a:lnTo>
                  <a:pt x="6590974" y="3498709"/>
                </a:lnTo>
                <a:lnTo>
                  <a:pt x="0" y="34987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371311" y="2400593"/>
            <a:ext cx="2348376" cy="16487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43"/>
              </a:lnSpc>
            </a:pPr>
            <a:r>
              <a:rPr lang="en-US" sz="4467">
                <a:solidFill>
                  <a:srgbClr val="141414"/>
                </a:solidFill>
                <a:latin typeface="Nunito Sans Heavy"/>
              </a:rPr>
              <a:t>How to find them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787652" y="5496365"/>
            <a:ext cx="6234428" cy="289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90"/>
              </a:lnSpc>
            </a:pPr>
            <a:r>
              <a:rPr lang="en-US" sz="1973">
                <a:solidFill>
                  <a:srgbClr val="141414"/>
                </a:solidFill>
                <a:latin typeface="Nunito Sans Heavy"/>
              </a:rPr>
              <a:t>4. Look for Program of Interest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576039" y="5922163"/>
            <a:ext cx="4878269" cy="372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0"/>
              </a:lnSpc>
            </a:pPr>
            <a:r>
              <a:rPr lang="en-US" sz="1100">
                <a:solidFill>
                  <a:srgbClr val="141414"/>
                </a:solidFill>
                <a:latin typeface="Trocchi"/>
              </a:rPr>
              <a:t>A list of diverse programs within the field will appear. Information of university, location, contact, and program website will be provided. </a:t>
            </a:r>
          </a:p>
        </p:txBody>
      </p:sp>
      <p:sp>
        <p:nvSpPr>
          <p:cNvPr id="10" name="Freeform 10"/>
          <p:cNvSpPr/>
          <p:nvPr/>
        </p:nvSpPr>
        <p:spPr>
          <a:xfrm>
            <a:off x="564858" y="4373904"/>
            <a:ext cx="1090806" cy="1262602"/>
          </a:xfrm>
          <a:custGeom>
            <a:avLst/>
            <a:gdLst/>
            <a:ahLst/>
            <a:cxnLst/>
            <a:rect l="l" t="t" r="r" b="b"/>
            <a:pathLst>
              <a:path w="1090806" h="1262602">
                <a:moveTo>
                  <a:pt x="0" y="0"/>
                </a:moveTo>
                <a:lnTo>
                  <a:pt x="1090806" y="0"/>
                </a:lnTo>
                <a:lnTo>
                  <a:pt x="1090806" y="1262602"/>
                </a:lnTo>
                <a:lnTo>
                  <a:pt x="0" y="1262602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436</Words>
  <Application>Microsoft Macintosh PowerPoint</Application>
  <PresentationFormat>Custom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Nunito Sans Bold</vt:lpstr>
      <vt:lpstr>Trocchi</vt:lpstr>
      <vt:lpstr>Source Sans Pro</vt:lpstr>
      <vt:lpstr>Arial</vt:lpstr>
      <vt:lpstr>Nunito Sans Heavy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Yellow Modern Farming Presentation 4:3</dc:title>
  <cp:lastModifiedBy>Colon-Carrion, Nicole - (ncoloncarrion)</cp:lastModifiedBy>
  <cp:revision>4</cp:revision>
  <dcterms:created xsi:type="dcterms:W3CDTF">2006-08-16T00:00:00Z</dcterms:created>
  <dcterms:modified xsi:type="dcterms:W3CDTF">2024-08-21T14:01:16Z</dcterms:modified>
  <dc:identifier>DAF_Jj_spvc</dc:identifier>
</cp:coreProperties>
</file>