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87" r:id="rId5"/>
    <p:sldId id="295" r:id="rId6"/>
    <p:sldId id="297" r:id="rId7"/>
    <p:sldId id="303" r:id="rId8"/>
    <p:sldId id="304" r:id="rId9"/>
    <p:sldId id="299" r:id="rId10"/>
    <p:sldId id="292" r:id="rId11"/>
    <p:sldId id="300" r:id="rId12"/>
    <p:sldId id="298" r:id="rId13"/>
    <p:sldId id="301" r:id="rId14"/>
    <p:sldId id="278" r:id="rId15"/>
  </p:sldIdLst>
  <p:sldSz cx="12192000" cy="6858000"/>
  <p:notesSz cx="12192000" cy="6858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06" autoAdjust="0"/>
  </p:normalViewPr>
  <p:slideViewPr>
    <p:cSldViewPr>
      <p:cViewPr varScale="1">
        <p:scale>
          <a:sx n="86" d="100"/>
          <a:sy n="86" d="100"/>
        </p:scale>
        <p:origin x="30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9960" y="1742313"/>
            <a:ext cx="4890770" cy="402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267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4563" y="6431705"/>
            <a:ext cx="189865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Eduardo</a:t>
            </a:r>
            <a:r>
              <a:rPr spc="-40" dirty="0"/>
              <a:t> </a:t>
            </a:r>
            <a:r>
              <a:rPr spc="-20" dirty="0"/>
              <a:t>Jones</a:t>
            </a:r>
            <a:r>
              <a:rPr spc="-25" dirty="0"/>
              <a:t> </a:t>
            </a:r>
            <a:r>
              <a:rPr spc="10" dirty="0"/>
              <a:t>Ch.</a:t>
            </a:r>
            <a:r>
              <a:rPr spc="-25" dirty="0"/>
              <a:t> </a:t>
            </a:r>
            <a:r>
              <a:rPr spc="-15" dirty="0"/>
              <a:t>-</a:t>
            </a:r>
            <a:r>
              <a:rPr spc="-30" dirty="0"/>
              <a:t> </a:t>
            </a:r>
            <a:r>
              <a:rPr spc="-100" dirty="0"/>
              <a:t>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13403" y="6431705"/>
            <a:ext cx="420560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Proceso</a:t>
            </a:r>
            <a:r>
              <a:rPr spc="-30" dirty="0"/>
              <a:t> </a:t>
            </a:r>
            <a:r>
              <a:rPr spc="45" dirty="0"/>
              <a:t>de</a:t>
            </a:r>
            <a:r>
              <a:rPr spc="-25" dirty="0"/>
              <a:t> </a:t>
            </a:r>
            <a:r>
              <a:rPr spc="-45" dirty="0"/>
              <a:t>Desarrollo</a:t>
            </a:r>
            <a:r>
              <a:rPr spc="-35" dirty="0"/>
              <a:t> </a:t>
            </a:r>
            <a:r>
              <a:rPr spc="45" dirty="0"/>
              <a:t>de</a:t>
            </a:r>
            <a:r>
              <a:rPr spc="-20" dirty="0"/>
              <a:t> </a:t>
            </a:r>
            <a:r>
              <a:rPr spc="-65" dirty="0"/>
              <a:t>Software</a:t>
            </a:r>
            <a:r>
              <a:rPr spc="-15" dirty="0"/>
              <a:t> - </a:t>
            </a:r>
            <a:r>
              <a:rPr spc="-10" dirty="0"/>
              <a:t>Metodologías</a:t>
            </a:r>
            <a:r>
              <a:rPr spc="-50" dirty="0"/>
              <a:t> </a:t>
            </a:r>
            <a:r>
              <a:rPr spc="-15" dirty="0"/>
              <a:t>Ágiles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67439" y="6431705"/>
            <a:ext cx="247015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95" dirty="0"/>
              <a:t>‹Nr.›</a:t>
            </a:fld>
            <a:endParaRPr spc="-9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1352395"/>
            <a:ext cx="90678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Semestral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Avance</a:t>
            </a:r>
            <a:endParaRPr lang="es-CL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0" y="3276600"/>
            <a:ext cx="7162800" cy="3320781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 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Alumnos: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Nick Conrad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Juan Pablo Godoy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Maximiliano Fernández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Profesor: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Pablo Iván Ormeño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30/06/2022 </a:t>
            </a:r>
            <a:endParaRPr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10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4100" name="Picture 4" descr="7 consejos que necesita saber para implementar la gestión de resultados">
            <a:extLst>
              <a:ext uri="{FF2B5EF4-FFF2-40B4-BE49-F238E27FC236}">
                <a16:creationId xmlns:a16="http://schemas.microsoft.com/office/drawing/2014/main" id="{AF1F15E4-EBC8-4FA9-9376-673316CD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0"/>
            <a:ext cx="7391400" cy="448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7FD7E-4598-F6A1-B683-E1DA54F7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Environment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00BB5D-A5BF-B6EF-57BE-6F1047EEA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4616648"/>
          </a:xfrm>
        </p:spPr>
        <p:txBody>
          <a:bodyPr/>
          <a:lstStyle/>
          <a:p>
            <a:r>
              <a:rPr lang="de-DE" sz="2000" dirty="0" err="1">
                <a:solidFill>
                  <a:schemeClr val="tx1"/>
                </a:solidFill>
              </a:rPr>
              <a:t>Tested</a:t>
            </a:r>
            <a:r>
              <a:rPr lang="de-DE" sz="2000" dirty="0">
                <a:solidFill>
                  <a:schemeClr val="tx1"/>
                </a:solidFill>
              </a:rPr>
              <a:t> on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 on </a:t>
            </a:r>
            <a:r>
              <a:rPr lang="de-DE" sz="2000" dirty="0" err="1">
                <a:solidFill>
                  <a:schemeClr val="tx1"/>
                </a:solidFill>
              </a:rPr>
              <a:t>single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computer</a:t>
            </a:r>
            <a:r>
              <a:rPr lang="de-DE" sz="2000" dirty="0">
                <a:solidFill>
                  <a:schemeClr val="tx1"/>
                </a:solidFill>
              </a:rPr>
              <a:t> -&gt; limited </a:t>
            </a:r>
            <a:r>
              <a:rPr lang="de-DE" sz="2000" dirty="0" err="1">
                <a:solidFill>
                  <a:schemeClr val="tx1"/>
                </a:solidFill>
              </a:rPr>
              <a:t>testing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methods</a:t>
            </a:r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Single Computer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/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server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fixed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, </a:t>
            </a:r>
            <a:r>
              <a:rPr lang="de-DE" sz="2000" dirty="0" err="1">
                <a:solidFill>
                  <a:schemeClr val="tx1"/>
                </a:solidFill>
              </a:rPr>
              <a:t>clients</a:t>
            </a:r>
            <a:r>
              <a:rPr lang="de-DE" sz="2000" dirty="0">
                <a:solidFill>
                  <a:schemeClr val="tx1"/>
                </a:solidFill>
              </a:rPr>
              <a:t> flexible </a:t>
            </a:r>
            <a:r>
              <a:rPr lang="de-DE" sz="2000" dirty="0" err="1">
                <a:solidFill>
                  <a:schemeClr val="tx1"/>
                </a:solidFill>
              </a:rPr>
              <a:t>port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 err="1">
                <a:solidFill>
                  <a:schemeClr val="tx1"/>
                </a:solidFill>
              </a:rPr>
              <a:t>Processor</a:t>
            </a:r>
            <a:r>
              <a:rPr lang="de-DE" sz="2000" dirty="0">
                <a:solidFill>
                  <a:schemeClr val="tx1"/>
                </a:solidFill>
              </a:rPr>
              <a:t>: Intel(R) Core(TM) i5 CPU M 560 @ 2.67GHz, 2667 MHz – </a:t>
            </a:r>
            <a:r>
              <a:rPr lang="de-DE" sz="2000" b="1" dirty="0">
                <a:solidFill>
                  <a:schemeClr val="tx1"/>
                </a:solidFill>
              </a:rPr>
              <a:t>2010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r>
              <a:rPr lang="de-DE" sz="2000" b="1" dirty="0" err="1">
                <a:solidFill>
                  <a:schemeClr val="tx1"/>
                </a:solidFill>
              </a:rPr>
              <a:t>Better</a:t>
            </a:r>
            <a:r>
              <a:rPr lang="de-DE" sz="2000" b="1" dirty="0">
                <a:solidFill>
                  <a:schemeClr val="tx1"/>
                </a:solidFill>
              </a:rPr>
              <a:t>:</a:t>
            </a:r>
            <a:r>
              <a:rPr lang="de-DE" sz="2000" dirty="0">
                <a:solidFill>
                  <a:schemeClr val="tx1"/>
                </a:solidFill>
              </a:rPr>
              <a:t> Open Port on Firewall on </a:t>
            </a:r>
            <a:r>
              <a:rPr lang="de-DE" sz="2000" dirty="0" err="1">
                <a:solidFill>
                  <a:schemeClr val="tx1"/>
                </a:solidFill>
              </a:rPr>
              <a:t>router</a:t>
            </a:r>
            <a:r>
              <a:rPr lang="de-DE" sz="2000" dirty="0">
                <a:solidFill>
                  <a:schemeClr val="tx1"/>
                </a:solidFill>
              </a:rPr>
              <a:t> and </a:t>
            </a:r>
            <a:r>
              <a:rPr lang="de-DE" sz="2000" dirty="0" err="1">
                <a:solidFill>
                  <a:schemeClr val="tx1"/>
                </a:solidFill>
              </a:rPr>
              <a:t>sending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packets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through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internet</a:t>
            </a:r>
            <a:r>
              <a:rPr lang="de-DE" sz="2000" dirty="0">
                <a:solidFill>
                  <a:schemeClr val="tx1"/>
                </a:solidFill>
              </a:rPr>
              <a:t> (not possible at </a:t>
            </a:r>
            <a:r>
              <a:rPr lang="de-DE" sz="2000" dirty="0" err="1">
                <a:solidFill>
                  <a:schemeClr val="tx1"/>
                </a:solidFill>
              </a:rPr>
              <a:t>the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university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with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student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account</a:t>
            </a:r>
            <a:r>
              <a:rPr lang="de-DE" sz="2000" dirty="0">
                <a:solidFill>
                  <a:schemeClr val="tx1"/>
                </a:solidFill>
              </a:rPr>
              <a:t>) </a:t>
            </a:r>
            <a:r>
              <a:rPr lang="de-DE" sz="2000" dirty="0" err="1">
                <a:solidFill>
                  <a:schemeClr val="tx1"/>
                </a:solidFill>
              </a:rPr>
              <a:t>or</a:t>
            </a:r>
            <a:r>
              <a:rPr lang="de-DE" sz="2000" dirty="0">
                <a:solidFill>
                  <a:schemeClr val="tx1"/>
                </a:solidFill>
              </a:rPr>
              <a:t> in </a:t>
            </a:r>
            <a:r>
              <a:rPr lang="de-DE" sz="2000" dirty="0" err="1">
                <a:solidFill>
                  <a:schemeClr val="tx1"/>
                </a:solidFill>
              </a:rPr>
              <a:t>my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home</a:t>
            </a:r>
            <a:r>
              <a:rPr lang="de-DE" sz="2000" dirty="0">
                <a:solidFill>
                  <a:schemeClr val="tx1"/>
                </a:solidFill>
              </a:rPr>
              <a:t> (</a:t>
            </a:r>
            <a:r>
              <a:rPr lang="de-DE" sz="2000" dirty="0" err="1">
                <a:solidFill>
                  <a:schemeClr val="tx1"/>
                </a:solidFill>
              </a:rPr>
              <a:t>no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access</a:t>
            </a:r>
            <a:r>
              <a:rPr lang="de-DE" sz="2000" dirty="0">
                <a:solidFill>
                  <a:schemeClr val="tx1"/>
                </a:solidFill>
              </a:rPr>
              <a:t>)</a:t>
            </a:r>
          </a:p>
          <a:p>
            <a:endParaRPr lang="de-DE" sz="2000" dirty="0">
              <a:solidFill>
                <a:schemeClr val="tx1"/>
              </a:solidFill>
            </a:endParaRPr>
          </a:p>
          <a:p>
            <a:r>
              <a:rPr lang="de-DE" sz="2000" dirty="0">
                <a:solidFill>
                  <a:schemeClr val="tx1"/>
                </a:solidFill>
              </a:rPr>
              <a:t>Advantages </a:t>
            </a:r>
            <a:r>
              <a:rPr lang="de-DE" sz="2000" dirty="0" err="1">
                <a:solidFill>
                  <a:schemeClr val="tx1"/>
                </a:solidFill>
              </a:rPr>
              <a:t>more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clear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between</a:t>
            </a:r>
            <a:r>
              <a:rPr lang="de-DE" sz="2000" dirty="0">
                <a:solidFill>
                  <a:schemeClr val="tx1"/>
                </a:solidFill>
              </a:rPr>
              <a:t> TCP / UDP</a:t>
            </a: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b="1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  <a:p>
            <a:endParaRPr 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56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FE20-BFCF-48BD-96B3-3D329645C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"/>
            <a:ext cx="10363200" cy="615553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Results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EFB43-E5AB-1713-A344-FFA03EAE870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5800" y="1524001"/>
            <a:ext cx="5181600" cy="1938992"/>
          </a:xfrm>
        </p:spPr>
        <p:txBody>
          <a:bodyPr/>
          <a:lstStyle/>
          <a:p>
            <a:r>
              <a:rPr lang="de-DE" sz="1800" b="1" dirty="0">
                <a:solidFill>
                  <a:schemeClr val="tx1"/>
                </a:solidFill>
              </a:rPr>
              <a:t>TCP</a:t>
            </a:r>
            <a:r>
              <a:rPr lang="de-DE" sz="1800" dirty="0">
                <a:solidFill>
                  <a:schemeClr val="tx1"/>
                </a:solidFill>
              </a:rPr>
              <a:t>:</a:t>
            </a:r>
          </a:p>
          <a:p>
            <a:r>
              <a:rPr lang="de-DE" sz="1800" dirty="0">
                <a:solidFill>
                  <a:schemeClr val="tx1"/>
                </a:solidFill>
              </a:rPr>
              <a:t>- Connection </a:t>
            </a:r>
            <a:r>
              <a:rPr lang="de-DE" sz="1800" dirty="0" err="1">
                <a:solidFill>
                  <a:schemeClr val="tx1"/>
                </a:solidFill>
              </a:rPr>
              <a:t>closed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responses</a:t>
            </a:r>
            <a:r>
              <a:rPr lang="de-DE" sz="1800" dirty="0">
                <a:solidFill>
                  <a:schemeClr val="tx1"/>
                </a:solidFill>
              </a:rPr>
              <a:t> due fin packet</a:t>
            </a:r>
          </a:p>
          <a:p>
            <a:pPr marL="342900" indent="-342900">
              <a:buFontTx/>
              <a:buChar char="-"/>
            </a:pPr>
            <a:r>
              <a:rPr lang="de-DE" sz="1800" dirty="0">
                <a:solidFill>
                  <a:schemeClr val="tx1"/>
                </a:solidFill>
              </a:rPr>
              <a:t>More </a:t>
            </a:r>
            <a:r>
              <a:rPr lang="de-DE" sz="1800" dirty="0" err="1">
                <a:solidFill>
                  <a:schemeClr val="tx1"/>
                </a:solidFill>
              </a:rPr>
              <a:t>reliant</a:t>
            </a:r>
            <a:r>
              <a:rPr lang="de-DE" sz="1800" dirty="0">
                <a:solidFill>
                  <a:schemeClr val="tx1"/>
                </a:solidFill>
              </a:rPr>
              <a:t> on larger </a:t>
            </a:r>
            <a:r>
              <a:rPr lang="de-DE" sz="1800" dirty="0" err="1">
                <a:solidFill>
                  <a:schemeClr val="tx1"/>
                </a:solidFill>
              </a:rPr>
              <a:t>packets</a:t>
            </a:r>
            <a:endParaRPr lang="de-DE" sz="1800" dirty="0">
              <a:solidFill>
                <a:schemeClr val="tx1"/>
              </a:solidFill>
            </a:endParaRPr>
          </a:p>
          <a:p>
            <a:r>
              <a:rPr lang="de-DE" sz="1800" dirty="0">
                <a:solidFill>
                  <a:schemeClr val="tx1"/>
                </a:solidFill>
              </a:rPr>
              <a:t>   -&gt; still </a:t>
            </a:r>
            <a:r>
              <a:rPr lang="de-DE" sz="1800" dirty="0" err="1">
                <a:solidFill>
                  <a:schemeClr val="tx1"/>
                </a:solidFill>
              </a:rPr>
              <a:t>problems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when</a:t>
            </a:r>
            <a:r>
              <a:rPr lang="de-DE" sz="1800" dirty="0">
                <a:solidFill>
                  <a:schemeClr val="tx1"/>
                </a:solidFill>
              </a:rPr>
              <a:t> lots </a:t>
            </a:r>
            <a:r>
              <a:rPr lang="de-DE" sz="1800" dirty="0" err="1">
                <a:solidFill>
                  <a:schemeClr val="tx1"/>
                </a:solidFill>
              </a:rPr>
              <a:t>of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data</a:t>
            </a:r>
            <a:r>
              <a:rPr lang="de-DE" sz="1800" dirty="0">
                <a:solidFill>
                  <a:schemeClr val="tx1"/>
                </a:solidFill>
              </a:rPr>
              <a:t> in      	</a:t>
            </a:r>
            <a:r>
              <a:rPr lang="de-DE" sz="1800" dirty="0" err="1">
                <a:solidFill>
                  <a:schemeClr val="tx1"/>
                </a:solidFill>
              </a:rPr>
              <a:t>short</a:t>
            </a:r>
            <a:r>
              <a:rPr lang="de-DE" sz="1800" dirty="0">
                <a:solidFill>
                  <a:schemeClr val="tx1"/>
                </a:solidFill>
              </a:rPr>
              <a:t> time on same </a:t>
            </a:r>
            <a:r>
              <a:rPr lang="de-DE" sz="1800" dirty="0" err="1">
                <a:solidFill>
                  <a:schemeClr val="tx1"/>
                </a:solidFill>
              </a:rPr>
              <a:t>port</a:t>
            </a:r>
            <a:endParaRPr lang="de-DE" sz="1800" dirty="0">
              <a:solidFill>
                <a:schemeClr val="tx1"/>
              </a:solidFill>
            </a:endParaRPr>
          </a:p>
          <a:p>
            <a:endParaRPr lang="de-DE" sz="1800" dirty="0">
              <a:solidFill>
                <a:schemeClr val="tx1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BFD02E-405A-D72E-395D-FA5147D0F181}"/>
              </a:ext>
            </a:extLst>
          </p:cNvPr>
          <p:cNvSpPr txBox="1">
            <a:spLocks/>
          </p:cNvSpPr>
          <p:nvPr/>
        </p:nvSpPr>
        <p:spPr>
          <a:xfrm>
            <a:off x="5867400" y="1524001"/>
            <a:ext cx="5410200" cy="1938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kern="0" dirty="0">
                <a:solidFill>
                  <a:schemeClr val="tx1"/>
                </a:solidFill>
              </a:rPr>
              <a:t>UDP</a:t>
            </a:r>
            <a:r>
              <a:rPr lang="de-DE" sz="1800" kern="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de-DE" sz="1800" kern="0" dirty="0">
                <a:solidFill>
                  <a:schemeClr val="tx1"/>
                </a:solidFill>
              </a:rPr>
              <a:t>Not possible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see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if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client</a:t>
            </a:r>
            <a:r>
              <a:rPr lang="de-DE" sz="1800" kern="0" dirty="0">
                <a:solidFill>
                  <a:schemeClr val="tx1"/>
                </a:solidFill>
              </a:rPr>
              <a:t>/</a:t>
            </a:r>
            <a:r>
              <a:rPr lang="de-DE" sz="1800" kern="0" dirty="0" err="1">
                <a:solidFill>
                  <a:schemeClr val="tx1"/>
                </a:solidFill>
              </a:rPr>
              <a:t>server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is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up</a:t>
            </a:r>
            <a:r>
              <a:rPr lang="de-DE" sz="1800" kern="0" dirty="0">
                <a:solidFill>
                  <a:schemeClr val="tx1"/>
                </a:solidFill>
              </a:rPr>
              <a:t>, </a:t>
            </a:r>
            <a:r>
              <a:rPr lang="de-DE" sz="1800" kern="0" dirty="0" err="1">
                <a:solidFill>
                  <a:schemeClr val="tx1"/>
                </a:solidFill>
              </a:rPr>
              <a:t>without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no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programmed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response</a:t>
            </a:r>
            <a:endParaRPr lang="de-DE" sz="18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de-DE" sz="1800" kern="0" dirty="0">
                <a:solidFill>
                  <a:schemeClr val="tx1"/>
                </a:solidFill>
              </a:rPr>
              <a:t>Hard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determine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which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paket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arrived</a:t>
            </a:r>
            <a:r>
              <a:rPr lang="de-DE" sz="1800" kern="0" dirty="0">
                <a:solidFill>
                  <a:schemeClr val="tx1"/>
                </a:solidFill>
              </a:rPr>
              <a:t> -&gt;</a:t>
            </a:r>
          </a:p>
          <a:p>
            <a:r>
              <a:rPr lang="de-DE" sz="1800" kern="0" dirty="0">
                <a:solidFill>
                  <a:schemeClr val="tx1"/>
                </a:solidFill>
              </a:rPr>
              <a:t>	</a:t>
            </a:r>
            <a:r>
              <a:rPr lang="de-DE" sz="1800" kern="0" dirty="0" err="1">
                <a:solidFill>
                  <a:schemeClr val="tx1"/>
                </a:solidFill>
              </a:rPr>
              <a:t>especially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paket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length</a:t>
            </a:r>
            <a:r>
              <a:rPr lang="de-DE" sz="1800" kern="0" dirty="0">
                <a:solidFill>
                  <a:schemeClr val="tx1"/>
                </a:solidFill>
              </a:rPr>
              <a:t> &gt; </a:t>
            </a:r>
            <a:r>
              <a:rPr lang="de-DE" sz="1800" kern="0" dirty="0" err="1">
                <a:solidFill>
                  <a:schemeClr val="tx1"/>
                </a:solidFill>
              </a:rPr>
              <a:t>buffersize</a:t>
            </a:r>
            <a:endParaRPr lang="de-DE" sz="1800" kern="0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05683C78-BEEA-858E-CBEF-1BB7831F5170}"/>
              </a:ext>
            </a:extLst>
          </p:cNvPr>
          <p:cNvSpPr txBox="1">
            <a:spLocks/>
          </p:cNvSpPr>
          <p:nvPr/>
        </p:nvSpPr>
        <p:spPr>
          <a:xfrm>
            <a:off x="685800" y="4478656"/>
            <a:ext cx="1104900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b="1" kern="0" dirty="0">
                <a:solidFill>
                  <a:schemeClr val="tx1"/>
                </a:solidFill>
              </a:rPr>
              <a:t>Both</a:t>
            </a:r>
            <a:r>
              <a:rPr lang="de-DE" sz="1800" kern="0" dirty="0">
                <a:solidFill>
                  <a:schemeClr val="tx1"/>
                </a:solidFill>
              </a:rPr>
              <a:t>:</a:t>
            </a:r>
          </a:p>
          <a:p>
            <a:r>
              <a:rPr lang="de-DE" sz="1800" kern="0" dirty="0">
                <a:solidFill>
                  <a:schemeClr val="tx1"/>
                </a:solidFill>
              </a:rPr>
              <a:t>-Easy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fake IP/Port and fake </a:t>
            </a:r>
            <a:r>
              <a:rPr lang="de-DE" sz="1800" kern="0" dirty="0" err="1">
                <a:solidFill>
                  <a:schemeClr val="tx1"/>
                </a:solidFill>
              </a:rPr>
              <a:t>to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be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user</a:t>
            </a:r>
            <a:endParaRPr lang="de-DE" sz="1800" kern="0" dirty="0">
              <a:solidFill>
                <a:schemeClr val="tx1"/>
              </a:solidFill>
            </a:endParaRPr>
          </a:p>
          <a:p>
            <a:r>
              <a:rPr lang="de-DE" sz="1800" kern="0" dirty="0">
                <a:solidFill>
                  <a:schemeClr val="tx1"/>
                </a:solidFill>
              </a:rPr>
              <a:t>-</a:t>
            </a:r>
            <a:r>
              <a:rPr lang="de-DE" sz="1800" kern="0" dirty="0" err="1">
                <a:solidFill>
                  <a:schemeClr val="tx1"/>
                </a:solidFill>
              </a:rPr>
              <a:t>No</a:t>
            </a:r>
            <a:r>
              <a:rPr lang="de-DE" sz="1800" kern="0" dirty="0">
                <a:solidFill>
                  <a:schemeClr val="tx1"/>
                </a:solidFill>
              </a:rPr>
              <a:t> </a:t>
            </a:r>
            <a:r>
              <a:rPr lang="de-DE" sz="1800" kern="0" dirty="0" err="1">
                <a:solidFill>
                  <a:schemeClr val="tx1"/>
                </a:solidFill>
              </a:rPr>
              <a:t>encryption</a:t>
            </a:r>
            <a:r>
              <a:rPr lang="de-DE" sz="1800" kern="0" dirty="0">
                <a:solidFill>
                  <a:schemeClr val="tx1"/>
                </a:solidFill>
              </a:rPr>
              <a:t> and </a:t>
            </a:r>
            <a:r>
              <a:rPr lang="de-DE" sz="1800" kern="0" dirty="0" err="1">
                <a:solidFill>
                  <a:schemeClr val="tx1"/>
                </a:solidFill>
              </a:rPr>
              <a:t>authenification</a:t>
            </a:r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  <a:p>
            <a:endParaRPr lang="de-DE" sz="1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06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19C79-52E8-79B7-9418-FF21E3B9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524000"/>
            <a:ext cx="10273995" cy="369332"/>
          </a:xfrm>
        </p:spPr>
        <p:txBody>
          <a:bodyPr/>
          <a:lstStyle/>
          <a:p>
            <a:r>
              <a:rPr lang="de-DE" sz="2400" b="1" dirty="0" err="1">
                <a:solidFill>
                  <a:schemeClr val="tx1"/>
                </a:solidFill>
              </a:rPr>
              <a:t>Velocidad</a:t>
            </a: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9E745-7461-B56F-25B3-D4291A23F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07777"/>
          </a:xfrm>
        </p:spPr>
        <p:txBody>
          <a:bodyPr/>
          <a:lstStyle/>
          <a:p>
            <a:r>
              <a:rPr lang="de-DE" sz="2000" dirty="0">
                <a:solidFill>
                  <a:schemeClr val="tx1"/>
                </a:solidFill>
              </a:rPr>
              <a:t>In </a:t>
            </a:r>
            <a:r>
              <a:rPr lang="de-DE" sz="2000" dirty="0" err="1">
                <a:solidFill>
                  <a:schemeClr val="tx1"/>
                </a:solidFill>
              </a:rPr>
              <a:t>local</a:t>
            </a:r>
            <a:r>
              <a:rPr lang="de-DE" sz="2000" dirty="0">
                <a:solidFill>
                  <a:schemeClr val="tx1"/>
                </a:solidFill>
              </a:rPr>
              <a:t> network on </a:t>
            </a:r>
            <a:r>
              <a:rPr lang="de-DE" sz="2000" dirty="0" err="1">
                <a:solidFill>
                  <a:schemeClr val="tx1"/>
                </a:solidFill>
              </a:rPr>
              <a:t>localhost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no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markable</a:t>
            </a:r>
            <a:r>
              <a:rPr lang="de-DE" sz="2000" dirty="0">
                <a:solidFill>
                  <a:schemeClr val="tx1"/>
                </a:solidFill>
              </a:rPr>
              <a:t> </a:t>
            </a:r>
            <a:r>
              <a:rPr lang="de-DE" sz="2000" dirty="0" err="1">
                <a:solidFill>
                  <a:schemeClr val="tx1"/>
                </a:solidFill>
              </a:rPr>
              <a:t>difference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A6A1A7B4-62CD-A5D5-45AC-44C8E465A891}"/>
              </a:ext>
            </a:extLst>
          </p:cNvPr>
          <p:cNvSpPr txBox="1">
            <a:spLocks/>
          </p:cNvSpPr>
          <p:nvPr/>
        </p:nvSpPr>
        <p:spPr>
          <a:xfrm>
            <a:off x="78059" y="3018052"/>
            <a:ext cx="102739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e-DE" sz="2400" b="1" kern="0" dirty="0" err="1">
                <a:solidFill>
                  <a:schemeClr val="tx1"/>
                </a:solidFill>
              </a:rPr>
              <a:t>Seguridad</a:t>
            </a:r>
            <a:endParaRPr lang="de-DE" sz="2400" b="1" kern="0" dirty="0">
              <a:solidFill>
                <a:schemeClr val="tx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19C0176-A481-17A3-212B-2E9C4367F4D9}"/>
              </a:ext>
            </a:extLst>
          </p:cNvPr>
          <p:cNvSpPr txBox="1">
            <a:spLocks/>
          </p:cNvSpPr>
          <p:nvPr/>
        </p:nvSpPr>
        <p:spPr>
          <a:xfrm>
            <a:off x="72483" y="4873823"/>
            <a:ext cx="1027399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F1F1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de-DE" sz="2400" b="1" kern="0" dirty="0" err="1">
                <a:solidFill>
                  <a:schemeClr val="tx1"/>
                </a:solidFill>
              </a:rPr>
              <a:t>Usabilidad</a:t>
            </a:r>
            <a:endParaRPr lang="de-DE" sz="2400" b="1" kern="0" dirty="0">
              <a:solidFill>
                <a:schemeClr val="tx1"/>
              </a:solidFill>
            </a:endParaRP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C6A905B-FFA6-9556-ADA0-BCD881DB122A}"/>
              </a:ext>
            </a:extLst>
          </p:cNvPr>
          <p:cNvSpPr txBox="1">
            <a:spLocks/>
          </p:cNvSpPr>
          <p:nvPr/>
        </p:nvSpPr>
        <p:spPr>
          <a:xfrm>
            <a:off x="423104" y="3821312"/>
            <a:ext cx="11338356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 err="1">
                <a:solidFill>
                  <a:schemeClr val="tx1"/>
                </a:solidFill>
              </a:rPr>
              <a:t>Without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encryption</a:t>
            </a:r>
            <a:r>
              <a:rPr lang="de-DE" sz="2000" kern="0" dirty="0">
                <a:solidFill>
                  <a:schemeClr val="tx1"/>
                </a:solidFill>
              </a:rPr>
              <a:t> and </a:t>
            </a:r>
            <a:r>
              <a:rPr lang="de-DE" sz="2000" kern="0" dirty="0" err="1">
                <a:solidFill>
                  <a:schemeClr val="tx1"/>
                </a:solidFill>
              </a:rPr>
              <a:t>authorization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chat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is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unsecure</a:t>
            </a:r>
            <a:r>
              <a:rPr lang="de-DE" sz="2000" kern="0" dirty="0">
                <a:solidFill>
                  <a:schemeClr val="tx1"/>
                </a:solidFill>
              </a:rPr>
              <a:t> -&gt; not </a:t>
            </a:r>
            <a:r>
              <a:rPr lang="de-DE" sz="2000" kern="0" dirty="0" err="1">
                <a:solidFill>
                  <a:schemeClr val="tx1"/>
                </a:solidFill>
              </a:rPr>
              <a:t>protocoll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depending</a:t>
            </a:r>
            <a:endParaRPr lang="de-DE" sz="2000" kern="0" dirty="0">
              <a:solidFill>
                <a:schemeClr val="tx1"/>
              </a:solidFill>
            </a:endParaRPr>
          </a:p>
          <a:p>
            <a:r>
              <a:rPr lang="de-DE" sz="2000" kern="0" dirty="0">
                <a:solidFill>
                  <a:schemeClr val="tx1"/>
                </a:solidFill>
              </a:rPr>
              <a:t>-&gt; </a:t>
            </a:r>
            <a:r>
              <a:rPr lang="de-DE" sz="2000" kern="0" dirty="0" err="1">
                <a:solidFill>
                  <a:schemeClr val="tx1"/>
                </a:solidFill>
              </a:rPr>
              <a:t>spoofing</a:t>
            </a:r>
            <a:r>
              <a:rPr lang="de-DE" sz="2000" kern="0" dirty="0">
                <a:solidFill>
                  <a:schemeClr val="tx1"/>
                </a:solidFill>
              </a:rPr>
              <a:t> possible</a:t>
            </a: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EFE0CA0A-5656-84A8-0ADA-3BC53A7BA681}"/>
              </a:ext>
            </a:extLst>
          </p:cNvPr>
          <p:cNvSpPr txBox="1">
            <a:spLocks/>
          </p:cNvSpPr>
          <p:nvPr/>
        </p:nvSpPr>
        <p:spPr>
          <a:xfrm>
            <a:off x="423104" y="5345308"/>
            <a:ext cx="11338356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4200" b="0" i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kern="0" dirty="0">
                <a:solidFill>
                  <a:schemeClr val="tx1"/>
                </a:solidFill>
              </a:rPr>
              <a:t>TCP </a:t>
            </a:r>
            <a:r>
              <a:rPr lang="de-DE" sz="2000" kern="0" dirty="0" err="1">
                <a:solidFill>
                  <a:schemeClr val="tx1"/>
                </a:solidFill>
              </a:rPr>
              <a:t>offers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more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options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for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detecting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connection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abort</a:t>
            </a:r>
            <a:endParaRPr lang="de-DE" sz="2000" kern="0" dirty="0">
              <a:solidFill>
                <a:schemeClr val="tx1"/>
              </a:solidFill>
            </a:endParaRPr>
          </a:p>
          <a:p>
            <a:r>
              <a:rPr lang="de-DE" sz="2000" kern="0" dirty="0" err="1">
                <a:solidFill>
                  <a:schemeClr val="tx1"/>
                </a:solidFill>
              </a:rPr>
              <a:t>When</a:t>
            </a:r>
            <a:r>
              <a:rPr lang="de-DE" sz="2000" kern="0" dirty="0">
                <a:solidFill>
                  <a:schemeClr val="tx1"/>
                </a:solidFill>
              </a:rPr>
              <a:t> packet </a:t>
            </a:r>
            <a:r>
              <a:rPr lang="de-DE" sz="2000" kern="0" dirty="0" err="1">
                <a:solidFill>
                  <a:schemeClr val="tx1"/>
                </a:solidFill>
              </a:rPr>
              <a:t>size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is</a:t>
            </a:r>
            <a:r>
              <a:rPr lang="de-DE" sz="2000" kern="0" dirty="0">
                <a:solidFill>
                  <a:schemeClr val="tx1"/>
                </a:solidFill>
              </a:rPr>
              <a:t> larger, TCP </a:t>
            </a:r>
            <a:r>
              <a:rPr lang="de-DE" sz="2000" kern="0" dirty="0" err="1">
                <a:solidFill>
                  <a:schemeClr val="tx1"/>
                </a:solidFill>
              </a:rPr>
              <a:t>packets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are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 err="1">
                <a:solidFill>
                  <a:schemeClr val="tx1"/>
                </a:solidFill>
              </a:rPr>
              <a:t>more</a:t>
            </a:r>
            <a:r>
              <a:rPr lang="de-DE" sz="2000" kern="0" dirty="0">
                <a:solidFill>
                  <a:schemeClr val="tx1"/>
                </a:solidFill>
              </a:rPr>
              <a:t> reliable</a:t>
            </a:r>
          </a:p>
          <a:p>
            <a:r>
              <a:rPr lang="de-DE" sz="2000" kern="0" dirty="0" err="1">
                <a:solidFill>
                  <a:schemeClr val="tx1"/>
                </a:solidFill>
              </a:rPr>
              <a:t>Programming</a:t>
            </a:r>
            <a:r>
              <a:rPr lang="de-DE" sz="2000" kern="0" dirty="0">
                <a:solidFill>
                  <a:schemeClr val="tx1"/>
                </a:solidFill>
              </a:rPr>
              <a:t> TCP was </a:t>
            </a:r>
            <a:r>
              <a:rPr lang="de-DE" sz="2000" kern="0" dirty="0" err="1">
                <a:solidFill>
                  <a:schemeClr val="tx1"/>
                </a:solidFill>
              </a:rPr>
              <a:t>easier</a:t>
            </a:r>
            <a:r>
              <a:rPr lang="de-DE" sz="2000" kern="0" dirty="0">
                <a:solidFill>
                  <a:schemeClr val="tx1"/>
                </a:solidFill>
              </a:rPr>
              <a:t> </a:t>
            </a:r>
            <a:r>
              <a:rPr lang="de-DE" sz="2000" kern="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de-DE" sz="2000" kern="0" dirty="0">
              <a:solidFill>
                <a:schemeClr val="tx1"/>
              </a:solidFill>
            </a:endParaRPr>
          </a:p>
          <a:p>
            <a:endParaRPr lang="de-DE" sz="2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1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70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 por su atención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9909" y="4953000"/>
            <a:ext cx="5011674" cy="85856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 servicios</a:t>
            </a: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s-ES" sz="2200" spc="15" dirty="0">
                <a:solidFill>
                  <a:srgbClr val="D9D9D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14/07/2022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3352801" y="6431705"/>
            <a:ext cx="5734434" cy="59375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  <a:p>
            <a:pPr marL="12700">
              <a:spcBef>
                <a:spcPts val="110"/>
              </a:spcBef>
            </a:pPr>
            <a:endParaRPr lang="es-E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5" dirty="0"/>
              <a:t>-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2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5124" name="Picture 4" descr="Libro abierto Gratis Dibujos Animados Imágene｜Illustoon ES">
            <a:extLst>
              <a:ext uri="{FF2B5EF4-FFF2-40B4-BE49-F238E27FC236}">
                <a16:creationId xmlns:a16="http://schemas.microsoft.com/office/drawing/2014/main" id="{D1BA24F6-D7B7-4C85-B190-63DAD74C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00200"/>
            <a:ext cx="4343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2EA4-88C1-475E-B679-539B4EC9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14A48A-C575-4150-991F-EA3F59C74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6821" y="2276347"/>
            <a:ext cx="11338356" cy="3140283"/>
          </a:xfrm>
        </p:spPr>
        <p:txBody>
          <a:bodyPr/>
          <a:lstStyle/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del servidor de chat de multi hebra. 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específicos:</a:t>
            </a: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Análisis de posibles opciones de creación de servidor.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registro de los usuarios mediante un nombre en el momento de conexión (No puede haber dos usuarios con mismo nombre).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Implementación del servidor con Python.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419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Uso de protocolos orientados a la conexión y no orientados a la conexión.</a:t>
            </a:r>
            <a:endParaRPr lang="es-CL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4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167513" y="1676400"/>
            <a:ext cx="11847576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s-ES" sz="1600" spc="45" dirty="0">
              <a:solidFill>
                <a:schemeClr val="tx1"/>
              </a:solidFill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4</a:t>
            </a:fld>
            <a:endParaRPr sz="1200">
              <a:latin typeface="Tahoma"/>
              <a:cs typeface="Tahoma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3D10E8FF-9724-469E-8D5C-786BE629C0F1}"/>
              </a:ext>
            </a:extLst>
          </p:cNvPr>
          <p:cNvCxnSpPr/>
          <p:nvPr/>
        </p:nvCxnSpPr>
        <p:spPr>
          <a:xfrm flipV="1">
            <a:off x="1238250" y="6807835"/>
            <a:ext cx="228600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B8EED7F-768E-41D8-9D6A-1BE411ABD8A3}"/>
              </a:ext>
            </a:extLst>
          </p:cNvPr>
          <p:cNvCxnSpPr/>
          <p:nvPr/>
        </p:nvCxnSpPr>
        <p:spPr>
          <a:xfrm>
            <a:off x="2447925" y="679323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EDAE25B-DFC4-4217-8F60-07DDAD81E33B}"/>
              </a:ext>
            </a:extLst>
          </p:cNvPr>
          <p:cNvCxnSpPr/>
          <p:nvPr/>
        </p:nvCxnSpPr>
        <p:spPr>
          <a:xfrm>
            <a:off x="3886200" y="6793230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1F46358-C6DF-421C-BFFA-262E5C4E77A8}"/>
              </a:ext>
            </a:extLst>
          </p:cNvPr>
          <p:cNvCxnSpPr/>
          <p:nvPr/>
        </p:nvCxnSpPr>
        <p:spPr>
          <a:xfrm flipV="1">
            <a:off x="5705475" y="6383655"/>
            <a:ext cx="447675" cy="46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54BD022-DC7A-4A70-BEA3-B653950BB225}"/>
              </a:ext>
            </a:extLst>
          </p:cNvPr>
          <p:cNvCxnSpPr/>
          <p:nvPr/>
        </p:nvCxnSpPr>
        <p:spPr>
          <a:xfrm flipH="1">
            <a:off x="5162550" y="785050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FE4F95C-E871-4DE0-95B8-B5772B5014C3}"/>
              </a:ext>
            </a:extLst>
          </p:cNvPr>
          <p:cNvCxnSpPr/>
          <p:nvPr/>
        </p:nvCxnSpPr>
        <p:spPr>
          <a:xfrm flipH="1" flipV="1">
            <a:off x="5143500" y="7212330"/>
            <a:ext cx="28575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7A83D79-DE98-437C-BD59-BC84E9A2B92F}"/>
              </a:ext>
            </a:extLst>
          </p:cNvPr>
          <p:cNvCxnSpPr/>
          <p:nvPr/>
        </p:nvCxnSpPr>
        <p:spPr>
          <a:xfrm>
            <a:off x="5619750" y="6888480"/>
            <a:ext cx="50482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4">
            <a:extLst>
              <a:ext uri="{FF2B5EF4-FFF2-40B4-BE49-F238E27FC236}">
                <a16:creationId xmlns:a16="http://schemas.microsoft.com/office/drawing/2014/main" id="{09287384-6272-4EE3-B30B-AAF17BEF0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516C8423-1643-4C89-931A-A8693137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600" b="0" i="0" u="none" strike="noStrike" cap="none" normalizeH="0" baseline="0">
              <a:ln>
                <a:noFill/>
              </a:ln>
              <a:solidFill>
                <a:srgbClr val="2E74B5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L" altLang="es-CL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CL" altLang="es-C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194523-A388-445D-B415-8974E172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4" y="1705374"/>
            <a:ext cx="7458075" cy="43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1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39896-A229-7DC3-ED7D-471B504A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002" y="48260"/>
            <a:ext cx="10273995" cy="615553"/>
          </a:xfrm>
        </p:spPr>
        <p:txBody>
          <a:bodyPr/>
          <a:lstStyle/>
          <a:p>
            <a:r>
              <a:rPr lang="es-E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Situación actual - Lo que queda por hacer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570786-0875-3C54-CB36-EA1FA694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762" y="2079246"/>
            <a:ext cx="4830979" cy="3886200"/>
          </a:xfrm>
        </p:spPr>
        <p:txBody>
          <a:bodyPr/>
          <a:lstStyle/>
          <a:p>
            <a:r>
              <a:rPr lang="es-ES" sz="3000" dirty="0">
                <a:solidFill>
                  <a:schemeClr val="tx1"/>
                </a:solidFill>
              </a:rPr>
              <a:t>Crear pruebas de rendimiento y efectuarlas para poder comprobar la seguridad, velocidad y usabilidad, aparte de hacer una mejora en la interfaz de usuario</a:t>
            </a:r>
          </a:p>
        </p:txBody>
      </p:sp>
      <p:pic>
        <p:nvPicPr>
          <p:cNvPr id="1026" name="Picture 2" descr="Ventajas y desventajas de los servidores web dedicados - WireNet Chile">
            <a:extLst>
              <a:ext uri="{FF2B5EF4-FFF2-40B4-BE49-F238E27FC236}">
                <a16:creationId xmlns:a16="http://schemas.microsoft.com/office/drawing/2014/main" id="{9CC95CF4-246A-4968-A79E-6494EA393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6450"/>
            <a:ext cx="520135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8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2667000"/>
            <a:ext cx="967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sz="60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Muestra de chat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2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7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699EA0-D535-91B0-8EB5-93FC8AD8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060" y="1363211"/>
            <a:ext cx="8985940" cy="48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87527"/>
            <a:ext cx="9296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823" y="6356603"/>
            <a:ext cx="2988945" cy="364490"/>
          </a:xfrm>
          <a:custGeom>
            <a:avLst/>
            <a:gdLst/>
            <a:ahLst/>
            <a:cxnLst/>
            <a:rect l="l" t="t" r="r" b="b"/>
            <a:pathLst>
              <a:path w="2988945" h="364490">
                <a:moveTo>
                  <a:pt x="2988564" y="0"/>
                </a:moveTo>
                <a:lnTo>
                  <a:pt x="0" y="0"/>
                </a:lnTo>
                <a:lnTo>
                  <a:pt x="0" y="364236"/>
                </a:lnTo>
                <a:lnTo>
                  <a:pt x="2988564" y="364236"/>
                </a:lnTo>
                <a:lnTo>
                  <a:pt x="298856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94304" y="6356603"/>
            <a:ext cx="6040120" cy="364490"/>
          </a:xfrm>
          <a:custGeom>
            <a:avLst/>
            <a:gdLst/>
            <a:ahLst/>
            <a:cxnLst/>
            <a:rect l="l" t="t" r="r" b="b"/>
            <a:pathLst>
              <a:path w="6040120" h="364490">
                <a:moveTo>
                  <a:pt x="6039612" y="0"/>
                </a:moveTo>
                <a:lnTo>
                  <a:pt x="0" y="0"/>
                </a:lnTo>
                <a:lnTo>
                  <a:pt x="0" y="364236"/>
                </a:lnTo>
                <a:lnTo>
                  <a:pt x="6039612" y="364236"/>
                </a:lnTo>
                <a:lnTo>
                  <a:pt x="603961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3831" y="6356603"/>
            <a:ext cx="2743200" cy="364490"/>
          </a:xfrm>
          <a:custGeom>
            <a:avLst/>
            <a:gdLst/>
            <a:ahLst/>
            <a:cxnLst/>
            <a:rect l="l" t="t" r="r" b="b"/>
            <a:pathLst>
              <a:path w="2743200" h="364490">
                <a:moveTo>
                  <a:pt x="2743200" y="0"/>
                </a:moveTo>
                <a:lnTo>
                  <a:pt x="0" y="0"/>
                </a:lnTo>
                <a:lnTo>
                  <a:pt x="0" y="364236"/>
                </a:lnTo>
                <a:lnTo>
                  <a:pt x="2743200" y="364236"/>
                </a:lnTo>
                <a:lnTo>
                  <a:pt x="27432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194562" y="6431705"/>
            <a:ext cx="2853438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s-CL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Fernández  </a:t>
            </a:r>
            <a:r>
              <a:rPr lang="es-CL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s-CL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113403" y="6431705"/>
            <a:ext cx="4649597" cy="19877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Consultoría de Proyecto Informático - </a:t>
            </a:r>
            <a:r>
              <a:rPr lang="es-CL" sz="1200" spc="60" dirty="0">
                <a:solidFill>
                  <a:srgbClr val="F1F1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 de formulación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67439" y="6431705"/>
            <a:ext cx="247650" cy="212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z="1200" b="1" spc="-95" dirty="0">
                <a:solidFill>
                  <a:srgbClr val="FFFFFF"/>
                </a:solidFill>
                <a:latin typeface="Tahoma"/>
                <a:cs typeface="Tahoma"/>
              </a:rPr>
              <a:t>8</a:t>
            </a:fld>
            <a:endParaRPr sz="1200">
              <a:latin typeface="Tahoma"/>
              <a:cs typeface="Tahoma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37ADCC2-BF1E-F41D-BEDC-4BE6A8F4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81" y="1600200"/>
            <a:ext cx="970923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3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A2D6B42F-E18F-CF17-CF8D-08138C58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30" y="863488"/>
            <a:ext cx="5115139" cy="51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0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419</Words>
  <Application>Microsoft Office PowerPoint</Application>
  <PresentationFormat>Breitbild</PresentationFormat>
  <Paragraphs>84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Symbol</vt:lpstr>
      <vt:lpstr>Tahoma</vt:lpstr>
      <vt:lpstr>Times New Roman</vt:lpstr>
      <vt:lpstr>Verdana</vt:lpstr>
      <vt:lpstr>Office Theme</vt:lpstr>
      <vt:lpstr>PowerPoint-Präsentation</vt:lpstr>
      <vt:lpstr>Introducción </vt:lpstr>
      <vt:lpstr>Objetivos</vt:lpstr>
      <vt:lpstr>Situación actual</vt:lpstr>
      <vt:lpstr>Situación actual - Lo que queda por hacer</vt:lpstr>
      <vt:lpstr>PowerPoint-Präsentation</vt:lpstr>
      <vt:lpstr>Server </vt:lpstr>
      <vt:lpstr>Client </vt:lpstr>
      <vt:lpstr>PowerPoint-Präsentation</vt:lpstr>
      <vt:lpstr>Results </vt:lpstr>
      <vt:lpstr>Testing Environment</vt:lpstr>
      <vt:lpstr>Results</vt:lpstr>
      <vt:lpstr>Velocidad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Metodologías Ágiles</dc:title>
  <dc:subject>Proceso de Desarrollo de Software 2019</dc:subject>
  <dc:creator>Eduardo Jones Chávez</dc:creator>
  <cp:lastModifiedBy>ms002201@mslic.uni-kl.de</cp:lastModifiedBy>
  <cp:revision>36</cp:revision>
  <dcterms:created xsi:type="dcterms:W3CDTF">2022-04-12T20:16:45Z</dcterms:created>
  <dcterms:modified xsi:type="dcterms:W3CDTF">2022-07-14T11:10:13Z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2022-04-12T00:00:00Z</vt:filetime>
  </property>
</Properties>
</file>