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97" r:id="rId5"/>
    <p:sldId id="303" r:id="rId6"/>
    <p:sldId id="304" r:id="rId7"/>
    <p:sldId id="299" r:id="rId8"/>
    <p:sldId id="292" r:id="rId9"/>
    <p:sldId id="300" r:id="rId10"/>
    <p:sldId id="298" r:id="rId11"/>
    <p:sldId id="301" r:id="rId12"/>
    <p:sldId id="278" r:id="rId13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6" autoAdjust="0"/>
  </p:normalViewPr>
  <p:slideViewPr>
    <p:cSldViewPr>
      <p:cViewPr varScale="1">
        <p:scale>
          <a:sx n="86" d="100"/>
          <a:sy n="86" d="100"/>
        </p:scale>
        <p:origin x="3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Semestral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14/07/2022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E20-BFCF-48BD-96B3-3D329645C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10363200" cy="615553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EFB43-E5AB-1713-A344-FFA03EAE870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524001"/>
            <a:ext cx="5181600" cy="1938992"/>
          </a:xfrm>
        </p:spPr>
        <p:txBody>
          <a:bodyPr/>
          <a:lstStyle/>
          <a:p>
            <a:r>
              <a:rPr lang="de-DE" sz="1800" b="1" dirty="0">
                <a:solidFill>
                  <a:schemeClr val="tx1"/>
                </a:solidFill>
              </a:rPr>
              <a:t>TCP</a:t>
            </a:r>
            <a:r>
              <a:rPr lang="de-DE" sz="1800" dirty="0">
                <a:solidFill>
                  <a:schemeClr val="tx1"/>
                </a:solidFill>
              </a:rPr>
              <a:t>:</a:t>
            </a:r>
          </a:p>
          <a:p>
            <a:r>
              <a:rPr lang="de-DE" sz="1800" dirty="0">
                <a:solidFill>
                  <a:schemeClr val="tx1"/>
                </a:solidFill>
              </a:rPr>
              <a:t>- Connection </a:t>
            </a:r>
            <a:r>
              <a:rPr lang="de-DE" sz="1800" dirty="0" err="1">
                <a:solidFill>
                  <a:schemeClr val="tx1"/>
                </a:solidFill>
              </a:rPr>
              <a:t>closed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responses</a:t>
            </a:r>
            <a:r>
              <a:rPr lang="de-DE" sz="1800" dirty="0">
                <a:solidFill>
                  <a:schemeClr val="tx1"/>
                </a:solidFill>
              </a:rPr>
              <a:t> due fin packet</a:t>
            </a:r>
          </a:p>
          <a:p>
            <a:pPr marL="342900" indent="-34290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More </a:t>
            </a:r>
            <a:r>
              <a:rPr lang="de-DE" sz="1800" dirty="0" err="1">
                <a:solidFill>
                  <a:schemeClr val="tx1"/>
                </a:solidFill>
              </a:rPr>
              <a:t>reliant</a:t>
            </a:r>
            <a:r>
              <a:rPr lang="de-DE" sz="1800" dirty="0">
                <a:solidFill>
                  <a:schemeClr val="tx1"/>
                </a:solidFill>
              </a:rPr>
              <a:t> on larger </a:t>
            </a:r>
            <a:r>
              <a:rPr lang="de-DE" sz="1800" dirty="0" err="1">
                <a:solidFill>
                  <a:schemeClr val="tx1"/>
                </a:solidFill>
              </a:rPr>
              <a:t>packets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   -&gt; still </a:t>
            </a:r>
            <a:r>
              <a:rPr lang="de-DE" sz="1800" dirty="0" err="1">
                <a:solidFill>
                  <a:schemeClr val="tx1"/>
                </a:solidFill>
              </a:rPr>
              <a:t>problems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when</a:t>
            </a:r>
            <a:r>
              <a:rPr lang="de-DE" sz="1800" dirty="0">
                <a:solidFill>
                  <a:schemeClr val="tx1"/>
                </a:solidFill>
              </a:rPr>
              <a:t> lots </a:t>
            </a:r>
            <a:r>
              <a:rPr lang="de-DE" sz="1800" dirty="0" err="1">
                <a:solidFill>
                  <a:schemeClr val="tx1"/>
                </a:solidFill>
              </a:rPr>
              <a:t>of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data</a:t>
            </a:r>
            <a:r>
              <a:rPr lang="de-DE" sz="1800" dirty="0">
                <a:solidFill>
                  <a:schemeClr val="tx1"/>
                </a:solidFill>
              </a:rPr>
              <a:t> in      	</a:t>
            </a:r>
            <a:r>
              <a:rPr lang="de-DE" sz="1800" dirty="0" err="1">
                <a:solidFill>
                  <a:schemeClr val="tx1"/>
                </a:solidFill>
              </a:rPr>
              <a:t>short</a:t>
            </a:r>
            <a:r>
              <a:rPr lang="de-DE" sz="1800" dirty="0">
                <a:solidFill>
                  <a:schemeClr val="tx1"/>
                </a:solidFill>
              </a:rPr>
              <a:t> time on same </a:t>
            </a:r>
            <a:r>
              <a:rPr lang="de-DE" sz="1800" dirty="0" err="1">
                <a:solidFill>
                  <a:schemeClr val="tx1"/>
                </a:solidFill>
              </a:rPr>
              <a:t>port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BFD02E-405A-D72E-395D-FA5147D0F181}"/>
              </a:ext>
            </a:extLst>
          </p:cNvPr>
          <p:cNvSpPr txBox="1">
            <a:spLocks/>
          </p:cNvSpPr>
          <p:nvPr/>
        </p:nvSpPr>
        <p:spPr>
          <a:xfrm>
            <a:off x="5867400" y="1524001"/>
            <a:ext cx="5410200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kern="0" dirty="0">
                <a:solidFill>
                  <a:schemeClr val="tx1"/>
                </a:solidFill>
              </a:rPr>
              <a:t>UDP</a:t>
            </a:r>
            <a:r>
              <a:rPr lang="de-DE" sz="1800" kern="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1800" kern="0" dirty="0">
                <a:solidFill>
                  <a:schemeClr val="tx1"/>
                </a:solidFill>
              </a:rPr>
              <a:t>Not possible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see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if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client</a:t>
            </a:r>
            <a:r>
              <a:rPr lang="de-DE" sz="1800" kern="0" dirty="0">
                <a:solidFill>
                  <a:schemeClr val="tx1"/>
                </a:solidFill>
              </a:rPr>
              <a:t>/</a:t>
            </a:r>
            <a:r>
              <a:rPr lang="de-DE" sz="1800" kern="0" dirty="0" err="1">
                <a:solidFill>
                  <a:schemeClr val="tx1"/>
                </a:solidFill>
              </a:rPr>
              <a:t>server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is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up</a:t>
            </a:r>
            <a:r>
              <a:rPr lang="de-DE" sz="1800" kern="0" dirty="0">
                <a:solidFill>
                  <a:schemeClr val="tx1"/>
                </a:solidFill>
              </a:rPr>
              <a:t>, </a:t>
            </a:r>
            <a:r>
              <a:rPr lang="de-DE" sz="1800" kern="0" dirty="0" err="1">
                <a:solidFill>
                  <a:schemeClr val="tx1"/>
                </a:solidFill>
              </a:rPr>
              <a:t>without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no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programmed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response</a:t>
            </a:r>
            <a:endParaRPr lang="de-DE" sz="18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de-DE" sz="1800" kern="0" dirty="0">
                <a:solidFill>
                  <a:schemeClr val="tx1"/>
                </a:solidFill>
              </a:rPr>
              <a:t>Hard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determine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which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paket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arrived</a:t>
            </a:r>
            <a:r>
              <a:rPr lang="de-DE" sz="1800" kern="0" dirty="0">
                <a:solidFill>
                  <a:schemeClr val="tx1"/>
                </a:solidFill>
              </a:rPr>
              <a:t> -&gt;</a:t>
            </a:r>
          </a:p>
          <a:p>
            <a:r>
              <a:rPr lang="de-DE" sz="1800" kern="0" dirty="0">
                <a:solidFill>
                  <a:schemeClr val="tx1"/>
                </a:solidFill>
              </a:rPr>
              <a:t>	</a:t>
            </a:r>
            <a:r>
              <a:rPr lang="de-DE" sz="1800" kern="0" dirty="0" err="1">
                <a:solidFill>
                  <a:schemeClr val="tx1"/>
                </a:solidFill>
              </a:rPr>
              <a:t>especially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paket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length</a:t>
            </a:r>
            <a:r>
              <a:rPr lang="de-DE" sz="1800" kern="0" dirty="0">
                <a:solidFill>
                  <a:schemeClr val="tx1"/>
                </a:solidFill>
              </a:rPr>
              <a:t> &gt; </a:t>
            </a:r>
            <a:r>
              <a:rPr lang="de-DE" sz="1800" kern="0" dirty="0" err="1">
                <a:solidFill>
                  <a:schemeClr val="tx1"/>
                </a:solidFill>
              </a:rPr>
              <a:t>buffersize</a:t>
            </a:r>
            <a:endParaRPr lang="de-DE" sz="18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5683C78-BEEA-858E-CBEF-1BB7831F5170}"/>
              </a:ext>
            </a:extLst>
          </p:cNvPr>
          <p:cNvSpPr txBox="1">
            <a:spLocks/>
          </p:cNvSpPr>
          <p:nvPr/>
        </p:nvSpPr>
        <p:spPr>
          <a:xfrm>
            <a:off x="685800" y="4478656"/>
            <a:ext cx="110490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kern="0" dirty="0">
                <a:solidFill>
                  <a:schemeClr val="tx1"/>
                </a:solidFill>
              </a:rPr>
              <a:t>Both</a:t>
            </a:r>
            <a:r>
              <a:rPr lang="de-DE" sz="1800" kern="0" dirty="0">
                <a:solidFill>
                  <a:schemeClr val="tx1"/>
                </a:solidFill>
              </a:rPr>
              <a:t>:</a:t>
            </a:r>
          </a:p>
          <a:p>
            <a:r>
              <a:rPr lang="de-DE" sz="1800" kern="0" dirty="0">
                <a:solidFill>
                  <a:schemeClr val="tx1"/>
                </a:solidFill>
              </a:rPr>
              <a:t>-Easy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fake IP/Port and fake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be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user</a:t>
            </a:r>
            <a:endParaRPr lang="de-DE" sz="1800" kern="0" dirty="0">
              <a:solidFill>
                <a:schemeClr val="tx1"/>
              </a:solidFill>
            </a:endParaRPr>
          </a:p>
          <a:p>
            <a:r>
              <a:rPr lang="de-DE" sz="1800" kern="0" dirty="0">
                <a:solidFill>
                  <a:schemeClr val="tx1"/>
                </a:solidFill>
              </a:rPr>
              <a:t>-</a:t>
            </a:r>
            <a:r>
              <a:rPr lang="de-DE" sz="1800" kern="0" dirty="0" err="1">
                <a:solidFill>
                  <a:schemeClr val="tx1"/>
                </a:solidFill>
              </a:rPr>
              <a:t>No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encryption</a:t>
            </a:r>
            <a:r>
              <a:rPr lang="de-DE" sz="1800" kern="0" dirty="0">
                <a:solidFill>
                  <a:schemeClr val="tx1"/>
                </a:solidFill>
              </a:rPr>
              <a:t> and </a:t>
            </a:r>
            <a:r>
              <a:rPr lang="de-DE" sz="1800" kern="0" dirty="0" err="1">
                <a:solidFill>
                  <a:schemeClr val="tx1"/>
                </a:solidFill>
              </a:rPr>
              <a:t>authenification</a:t>
            </a:r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6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9C79-52E8-79B7-9418-FF21E3B9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0"/>
            <a:ext cx="10273995" cy="369332"/>
          </a:xfrm>
        </p:spPr>
        <p:txBody>
          <a:bodyPr/>
          <a:lstStyle/>
          <a:p>
            <a:r>
              <a:rPr lang="de-DE" sz="2400" b="1" dirty="0" err="1">
                <a:solidFill>
                  <a:schemeClr val="tx1"/>
                </a:solidFill>
              </a:rPr>
              <a:t>Velocidad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9E745-7461-B56F-25B3-D4291A23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07777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In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no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markable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difference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6A1A7B4-62CD-A5D5-45AC-44C8E465A891}"/>
              </a:ext>
            </a:extLst>
          </p:cNvPr>
          <p:cNvSpPr txBox="1">
            <a:spLocks/>
          </p:cNvSpPr>
          <p:nvPr/>
        </p:nvSpPr>
        <p:spPr>
          <a:xfrm>
            <a:off x="78059" y="3018052"/>
            <a:ext cx="102739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e-DE" sz="2400" b="1" kern="0" dirty="0" err="1">
                <a:solidFill>
                  <a:schemeClr val="tx1"/>
                </a:solidFill>
              </a:rPr>
              <a:t>Seguridad</a:t>
            </a:r>
            <a:endParaRPr lang="de-DE" sz="2400" b="1" kern="0" dirty="0">
              <a:solidFill>
                <a:schemeClr val="tx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19C0176-A481-17A3-212B-2E9C4367F4D9}"/>
              </a:ext>
            </a:extLst>
          </p:cNvPr>
          <p:cNvSpPr txBox="1">
            <a:spLocks/>
          </p:cNvSpPr>
          <p:nvPr/>
        </p:nvSpPr>
        <p:spPr>
          <a:xfrm>
            <a:off x="72483" y="4873823"/>
            <a:ext cx="102739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e-DE" sz="2400" b="1" kern="0" dirty="0" err="1">
                <a:solidFill>
                  <a:schemeClr val="tx1"/>
                </a:solidFill>
              </a:rPr>
              <a:t>Usabilidad</a:t>
            </a:r>
            <a:endParaRPr lang="de-DE" sz="2400" b="1" kern="0" dirty="0">
              <a:solidFill>
                <a:schemeClr val="tx1"/>
              </a:solidFill>
            </a:endParaRP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C6A905B-FFA6-9556-ADA0-BCD881DB122A}"/>
              </a:ext>
            </a:extLst>
          </p:cNvPr>
          <p:cNvSpPr txBox="1">
            <a:spLocks/>
          </p:cNvSpPr>
          <p:nvPr/>
        </p:nvSpPr>
        <p:spPr>
          <a:xfrm>
            <a:off x="423104" y="3821312"/>
            <a:ext cx="1133835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 err="1">
                <a:solidFill>
                  <a:schemeClr val="tx1"/>
                </a:solidFill>
              </a:rPr>
              <a:t>Without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encryption</a:t>
            </a:r>
            <a:r>
              <a:rPr lang="de-DE" sz="2000" kern="0" dirty="0">
                <a:solidFill>
                  <a:schemeClr val="tx1"/>
                </a:solidFill>
              </a:rPr>
              <a:t> and </a:t>
            </a:r>
            <a:r>
              <a:rPr lang="de-DE" sz="2000" kern="0" dirty="0" err="1">
                <a:solidFill>
                  <a:schemeClr val="tx1"/>
                </a:solidFill>
              </a:rPr>
              <a:t>authorization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chat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is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unsecure</a:t>
            </a:r>
            <a:r>
              <a:rPr lang="de-DE" sz="2000" kern="0" dirty="0">
                <a:solidFill>
                  <a:schemeClr val="tx1"/>
                </a:solidFill>
              </a:rPr>
              <a:t> -&gt; not </a:t>
            </a:r>
            <a:r>
              <a:rPr lang="de-DE" sz="2000" kern="0" dirty="0" err="1">
                <a:solidFill>
                  <a:schemeClr val="tx1"/>
                </a:solidFill>
              </a:rPr>
              <a:t>protocoll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depending</a:t>
            </a:r>
            <a:endParaRPr lang="de-DE" sz="2000" kern="0" dirty="0">
              <a:solidFill>
                <a:schemeClr val="tx1"/>
              </a:solidFill>
            </a:endParaRPr>
          </a:p>
          <a:p>
            <a:r>
              <a:rPr lang="de-DE" sz="2000" kern="0" dirty="0">
                <a:solidFill>
                  <a:schemeClr val="tx1"/>
                </a:solidFill>
              </a:rPr>
              <a:t>-&gt; </a:t>
            </a:r>
            <a:r>
              <a:rPr lang="de-DE" sz="2000" kern="0" dirty="0" err="1">
                <a:solidFill>
                  <a:schemeClr val="tx1"/>
                </a:solidFill>
              </a:rPr>
              <a:t>spoofing</a:t>
            </a:r>
            <a:r>
              <a:rPr lang="de-DE" sz="2000" kern="0" dirty="0">
                <a:solidFill>
                  <a:schemeClr val="tx1"/>
                </a:solidFill>
              </a:rPr>
              <a:t> possible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EFE0CA0A-5656-84A8-0ADA-3BC53A7BA681}"/>
              </a:ext>
            </a:extLst>
          </p:cNvPr>
          <p:cNvSpPr txBox="1">
            <a:spLocks/>
          </p:cNvSpPr>
          <p:nvPr/>
        </p:nvSpPr>
        <p:spPr>
          <a:xfrm>
            <a:off x="423104" y="5345308"/>
            <a:ext cx="11338356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>
                <a:solidFill>
                  <a:schemeClr val="tx1"/>
                </a:solidFill>
              </a:rPr>
              <a:t>TCP </a:t>
            </a:r>
            <a:r>
              <a:rPr lang="de-DE" sz="2000" kern="0" dirty="0" err="1">
                <a:solidFill>
                  <a:schemeClr val="tx1"/>
                </a:solidFill>
              </a:rPr>
              <a:t>offers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more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options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for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detecting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connection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abort</a:t>
            </a:r>
            <a:endParaRPr lang="de-DE" sz="2000" kern="0" dirty="0">
              <a:solidFill>
                <a:schemeClr val="tx1"/>
              </a:solidFill>
            </a:endParaRPr>
          </a:p>
          <a:p>
            <a:r>
              <a:rPr lang="de-DE" sz="2000" kern="0" dirty="0" err="1">
                <a:solidFill>
                  <a:schemeClr val="tx1"/>
                </a:solidFill>
              </a:rPr>
              <a:t>When</a:t>
            </a:r>
            <a:r>
              <a:rPr lang="de-DE" sz="2000" kern="0" dirty="0">
                <a:solidFill>
                  <a:schemeClr val="tx1"/>
                </a:solidFill>
              </a:rPr>
              <a:t> packet </a:t>
            </a:r>
            <a:r>
              <a:rPr lang="de-DE" sz="2000" kern="0" dirty="0" err="1">
                <a:solidFill>
                  <a:schemeClr val="tx1"/>
                </a:solidFill>
              </a:rPr>
              <a:t>size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is</a:t>
            </a:r>
            <a:r>
              <a:rPr lang="de-DE" sz="2000" kern="0" dirty="0">
                <a:solidFill>
                  <a:schemeClr val="tx1"/>
                </a:solidFill>
              </a:rPr>
              <a:t> larger, TCP </a:t>
            </a:r>
            <a:r>
              <a:rPr lang="de-DE" sz="2000" kern="0" dirty="0" err="1">
                <a:solidFill>
                  <a:schemeClr val="tx1"/>
                </a:solidFill>
              </a:rPr>
              <a:t>packets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are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more</a:t>
            </a:r>
            <a:r>
              <a:rPr lang="de-DE" sz="2000" kern="0" dirty="0">
                <a:solidFill>
                  <a:schemeClr val="tx1"/>
                </a:solidFill>
              </a:rPr>
              <a:t> reliable</a:t>
            </a:r>
          </a:p>
          <a:p>
            <a:r>
              <a:rPr lang="de-DE" sz="2000" kern="0" dirty="0" err="1">
                <a:solidFill>
                  <a:schemeClr val="tx1"/>
                </a:solidFill>
              </a:rPr>
              <a:t>Programming</a:t>
            </a:r>
            <a:r>
              <a:rPr lang="de-DE" sz="2000" kern="0" dirty="0">
                <a:solidFill>
                  <a:schemeClr val="tx1"/>
                </a:solidFill>
              </a:rPr>
              <a:t> TCP was </a:t>
            </a:r>
            <a:r>
              <a:rPr lang="de-DE" sz="2000" kern="0" dirty="0" err="1">
                <a:solidFill>
                  <a:schemeClr val="tx1"/>
                </a:solidFill>
              </a:rPr>
              <a:t>easier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de-DE" sz="2000" kern="0" dirty="0">
              <a:solidFill>
                <a:schemeClr val="tx1"/>
              </a:solidFill>
            </a:endParaRPr>
          </a:p>
          <a:p>
            <a:endParaRPr lang="de-DE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1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14/07/2022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 de chat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2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699EA0-D535-91B0-8EB5-93FC8AD8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60" y="1363211"/>
            <a:ext cx="8985940" cy="48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6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7ADCC2-BF1E-F41D-BEDC-4BE6A8F4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81" y="1600200"/>
            <a:ext cx="970923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B34BAE-C5A2-9916-F079-22170396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96" y="1452451"/>
            <a:ext cx="6249207" cy="395309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4BCAECA-64C1-46BB-B5CE-F876311CBED4}"/>
              </a:ext>
            </a:extLst>
          </p:cNvPr>
          <p:cNvSpPr/>
          <p:nvPr/>
        </p:nvSpPr>
        <p:spPr>
          <a:xfrm>
            <a:off x="2971396" y="3581400"/>
            <a:ext cx="312460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FD7E-4598-F6A1-B683-E1DA54F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0BB5D-A5BF-B6EF-57BE-6F1047EE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4616648"/>
          </a:xfrm>
        </p:spPr>
        <p:txBody>
          <a:bodyPr/>
          <a:lstStyle/>
          <a:p>
            <a:r>
              <a:rPr lang="de-DE" sz="2000" dirty="0" err="1">
                <a:solidFill>
                  <a:schemeClr val="tx1"/>
                </a:solidFill>
              </a:rPr>
              <a:t>Tested</a:t>
            </a:r>
            <a:r>
              <a:rPr lang="de-DE" sz="2000" dirty="0">
                <a:solidFill>
                  <a:schemeClr val="tx1"/>
                </a:solidFill>
              </a:rPr>
              <a:t> on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 on </a:t>
            </a:r>
            <a:r>
              <a:rPr lang="de-DE" sz="2000" dirty="0" err="1">
                <a:solidFill>
                  <a:schemeClr val="tx1"/>
                </a:solidFill>
              </a:rPr>
              <a:t>single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computer</a:t>
            </a:r>
            <a:r>
              <a:rPr lang="de-DE" sz="2000" dirty="0">
                <a:solidFill>
                  <a:schemeClr val="tx1"/>
                </a:solidFill>
              </a:rPr>
              <a:t> -&gt; limited </a:t>
            </a:r>
            <a:r>
              <a:rPr lang="de-DE" sz="2000" dirty="0" err="1">
                <a:solidFill>
                  <a:schemeClr val="tx1"/>
                </a:solidFill>
              </a:rPr>
              <a:t>testing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methods</a:t>
            </a:r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Single Computer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server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fixed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clients</a:t>
            </a:r>
            <a:r>
              <a:rPr lang="de-DE" sz="2000" dirty="0">
                <a:solidFill>
                  <a:schemeClr val="tx1"/>
                </a:solidFill>
              </a:rPr>
              <a:t> flexible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err="1">
                <a:solidFill>
                  <a:schemeClr val="tx1"/>
                </a:solidFill>
              </a:rPr>
              <a:t>Processor</a:t>
            </a:r>
            <a:r>
              <a:rPr lang="de-DE" sz="2000" dirty="0">
                <a:solidFill>
                  <a:schemeClr val="tx1"/>
                </a:solidFill>
              </a:rPr>
              <a:t>: Intel(R) Core(TM) i5 CPU M 560 @ 2.67GHz, 2667 MHz – </a:t>
            </a:r>
            <a:r>
              <a:rPr lang="de-DE" sz="2000" b="1" dirty="0">
                <a:solidFill>
                  <a:schemeClr val="tx1"/>
                </a:solidFill>
              </a:rPr>
              <a:t>2010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r>
              <a:rPr lang="de-DE" sz="2000" b="1" dirty="0" err="1">
                <a:solidFill>
                  <a:schemeClr val="tx1"/>
                </a:solidFill>
              </a:rPr>
              <a:t>Better</a:t>
            </a:r>
            <a:r>
              <a:rPr lang="de-DE" sz="2000" b="1" dirty="0">
                <a:solidFill>
                  <a:schemeClr val="tx1"/>
                </a:solidFill>
              </a:rPr>
              <a:t>:</a:t>
            </a:r>
            <a:r>
              <a:rPr lang="de-DE" sz="2000" dirty="0">
                <a:solidFill>
                  <a:schemeClr val="tx1"/>
                </a:solidFill>
              </a:rPr>
              <a:t> Open Port on Firewall on </a:t>
            </a:r>
            <a:r>
              <a:rPr lang="de-DE" sz="2000" dirty="0" err="1">
                <a:solidFill>
                  <a:schemeClr val="tx1"/>
                </a:solidFill>
              </a:rPr>
              <a:t>router</a:t>
            </a:r>
            <a:r>
              <a:rPr lang="de-DE" sz="2000" dirty="0">
                <a:solidFill>
                  <a:schemeClr val="tx1"/>
                </a:solidFill>
              </a:rPr>
              <a:t> and </a:t>
            </a:r>
            <a:r>
              <a:rPr lang="de-DE" sz="2000" dirty="0" err="1">
                <a:solidFill>
                  <a:schemeClr val="tx1"/>
                </a:solidFill>
              </a:rPr>
              <a:t>sending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packets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through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internet</a:t>
            </a:r>
            <a:r>
              <a:rPr lang="de-DE" sz="2000" dirty="0">
                <a:solidFill>
                  <a:schemeClr val="tx1"/>
                </a:solidFill>
              </a:rPr>
              <a:t> (not possible at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university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with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student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account</a:t>
            </a:r>
            <a:r>
              <a:rPr lang="de-DE" sz="2000" dirty="0">
                <a:solidFill>
                  <a:schemeClr val="tx1"/>
                </a:solidFill>
              </a:rPr>
              <a:t>) </a:t>
            </a:r>
            <a:r>
              <a:rPr lang="de-DE" sz="2000" dirty="0" err="1">
                <a:solidFill>
                  <a:schemeClr val="tx1"/>
                </a:solidFill>
              </a:rPr>
              <a:t>or</a:t>
            </a:r>
            <a:r>
              <a:rPr lang="de-DE" sz="2000" dirty="0">
                <a:solidFill>
                  <a:schemeClr val="tx1"/>
                </a:solidFill>
              </a:rPr>
              <a:t> in </a:t>
            </a:r>
            <a:r>
              <a:rPr lang="de-DE" sz="2000" dirty="0" err="1">
                <a:solidFill>
                  <a:schemeClr val="tx1"/>
                </a:solidFill>
              </a:rPr>
              <a:t>my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home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no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access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Advantages </a:t>
            </a:r>
            <a:r>
              <a:rPr lang="de-DE" sz="2000" dirty="0" err="1">
                <a:solidFill>
                  <a:schemeClr val="tx1"/>
                </a:solidFill>
              </a:rPr>
              <a:t>more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clear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between</a:t>
            </a:r>
            <a:r>
              <a:rPr lang="de-DE" sz="2000" dirty="0">
                <a:solidFill>
                  <a:schemeClr val="tx1"/>
                </a:solidFill>
              </a:rPr>
              <a:t> TCP / UDP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Breitbild</PresentationFormat>
  <Paragraphs>75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PowerPoint-Präsentation</vt:lpstr>
      <vt:lpstr>Introducción </vt:lpstr>
      <vt:lpstr>Objetivos</vt:lpstr>
      <vt:lpstr>PowerPoint-Präsentation</vt:lpstr>
      <vt:lpstr>Server </vt:lpstr>
      <vt:lpstr>Client </vt:lpstr>
      <vt:lpstr>PowerPoint-Präsentation</vt:lpstr>
      <vt:lpstr>Results </vt:lpstr>
      <vt:lpstr>Testing Environment</vt:lpstr>
      <vt:lpstr>Results</vt:lpstr>
      <vt:lpstr>Velocidad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ms002201@mslic.uni-kl.de</cp:lastModifiedBy>
  <cp:revision>39</cp:revision>
  <dcterms:created xsi:type="dcterms:W3CDTF">2022-04-12T20:16:45Z</dcterms:created>
  <dcterms:modified xsi:type="dcterms:W3CDTF">2022-07-14T11:42:06Z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