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f3f96da5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f3f96da5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362025" y="132577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Big Mountain Resort:</a:t>
            </a:r>
            <a:endParaRPr/>
          </a:p>
          <a:p>
            <a:pPr indent="0" lvl="0" marL="0" rtl="0" algn="ctr">
              <a:spcBef>
                <a:spcPts val="0"/>
              </a:spcBef>
              <a:spcAft>
                <a:spcPts val="0"/>
              </a:spcAft>
              <a:buNone/>
            </a:pPr>
            <a:r>
              <a:rPr lang="en" sz="2100"/>
              <a:t>Analysis and Suggestions</a:t>
            </a:r>
            <a:endParaRPr sz="2100"/>
          </a:p>
        </p:txBody>
      </p:sp>
      <p:sp>
        <p:nvSpPr>
          <p:cNvPr id="73" name="Google Shape;73;p13"/>
          <p:cNvSpPr txBox="1"/>
          <p:nvPr>
            <p:ph type="title"/>
          </p:nvPr>
        </p:nvSpPr>
        <p:spPr>
          <a:xfrm>
            <a:off x="267375" y="2571750"/>
            <a:ext cx="84861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4500"/>
          </a:p>
          <a:p>
            <a:pPr indent="0" lvl="0" marL="0" rtl="0" algn="ctr">
              <a:spcBef>
                <a:spcPts val="0"/>
              </a:spcBef>
              <a:spcAft>
                <a:spcPts val="0"/>
              </a:spcAft>
              <a:buNone/>
            </a:pPr>
            <a:r>
              <a:rPr lang="en" sz="1600"/>
              <a:t>Nicole Coomer</a:t>
            </a:r>
            <a:br>
              <a:rPr lang="en" sz="1600"/>
            </a:br>
            <a:r>
              <a:rPr lang="en" sz="1600"/>
              <a:t>9/12/2021</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Identification</a:t>
            </a:r>
            <a:endParaRPr/>
          </a:p>
        </p:txBody>
      </p:sp>
      <p:sp>
        <p:nvSpPr>
          <p:cNvPr id="79" name="Google Shape;79;p14"/>
          <p:cNvSpPr txBox="1"/>
          <p:nvPr>
            <p:ph idx="2" type="body"/>
          </p:nvPr>
        </p:nvSpPr>
        <p:spPr>
          <a:xfrm>
            <a:off x="4980675" y="858000"/>
            <a:ext cx="3891900" cy="3427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400" u="sng"/>
              <a:t>Context</a:t>
            </a:r>
            <a:endParaRPr b="1" sz="1400" u="sng"/>
          </a:p>
          <a:p>
            <a:pPr indent="0" lvl="0" marL="0" rtl="0" algn="l">
              <a:spcBef>
                <a:spcPts val="0"/>
              </a:spcBef>
              <a:spcAft>
                <a:spcPts val="0"/>
              </a:spcAft>
              <a:buNone/>
            </a:pPr>
            <a:r>
              <a:rPr lang="en" sz="1100"/>
              <a:t>Big Mountain Resort is a ski resort located in Montana that offers memorable outdoor adventures  to its consumers. The resort would like to know how to value their experiences while either cutting costs or raising ticket prices.</a:t>
            </a:r>
            <a:endParaRPr sz="1100"/>
          </a:p>
          <a:p>
            <a:pPr indent="0" lvl="0" marL="0" rtl="0" algn="l">
              <a:spcBef>
                <a:spcPts val="1200"/>
              </a:spcBef>
              <a:spcAft>
                <a:spcPts val="0"/>
              </a:spcAft>
              <a:buNone/>
            </a:pPr>
            <a:r>
              <a:rPr b="1" lang="en" sz="1400" u="sng"/>
              <a:t>Hypothesis</a:t>
            </a:r>
            <a:endParaRPr b="1" sz="1400" u="sng"/>
          </a:p>
          <a:p>
            <a:pPr indent="0" lvl="0" marL="0" rtl="0" algn="l">
              <a:spcBef>
                <a:spcPts val="0"/>
              </a:spcBef>
              <a:spcAft>
                <a:spcPts val="1200"/>
              </a:spcAft>
              <a:buNone/>
            </a:pPr>
            <a:r>
              <a:rPr lang="en" sz="1100"/>
              <a:t>Is it possible for Big Mountain Resort to either increase its ticket prices or cut costs by at least 20% in one ski season by employing a new market positioning strategy that highlights their key differentiators as compared to resorts of the same market share?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Recommendations and key findings</a:t>
            </a:r>
            <a:endParaRPr sz="2500"/>
          </a:p>
        </p:txBody>
      </p:sp>
      <p:sp>
        <p:nvSpPr>
          <p:cNvPr id="85" name="Google Shape;85;p15"/>
          <p:cNvSpPr txBox="1"/>
          <p:nvPr>
            <p:ph idx="1" type="body"/>
          </p:nvPr>
        </p:nvSpPr>
        <p:spPr>
          <a:xfrm>
            <a:off x="2464450" y="1321450"/>
            <a:ext cx="6257400" cy="30024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1200"/>
              </a:spcBef>
              <a:spcAft>
                <a:spcPts val="0"/>
              </a:spcAft>
              <a:buSzPts val="1900"/>
              <a:buChar char="●"/>
            </a:pPr>
            <a:r>
              <a:rPr lang="en" sz="1500">
                <a:latin typeface="Times New Roman"/>
                <a:ea typeface="Times New Roman"/>
                <a:cs typeface="Times New Roman"/>
                <a:sym typeface="Times New Roman"/>
              </a:rPr>
              <a:t>While the resort currently charges adult weekend visitors $81 per ticket, the resort’s modelled price is $95.87. This means that even with an expected mean absolute error of $10.39, there is room for a price increase.</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As far as cost cutting and price increases, we found that closing up to 4 or 5 of the least used runs makes no difference in ticket price. </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Another area of opportunity is the idea of adding a run, increasing vertical drop by 150 feet, and installing a chair lift. This would support a ticket price increase of 8.61 and amount to $15,065,471 over the season.</a:t>
            </a:r>
            <a:endParaRPr sz="15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2400425" y="107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u="sng"/>
              <a:t>Modeling Results</a:t>
            </a:r>
            <a:endParaRPr u="sng"/>
          </a:p>
        </p:txBody>
      </p:sp>
      <p:sp>
        <p:nvSpPr>
          <p:cNvPr id="91" name="Google Shape;91;p16"/>
          <p:cNvSpPr txBox="1"/>
          <p:nvPr>
            <p:ph idx="4294967295" type="body"/>
          </p:nvPr>
        </p:nvSpPr>
        <p:spPr>
          <a:xfrm>
            <a:off x="1011975" y="547388"/>
            <a:ext cx="3809700" cy="300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Ticket Pricing</a:t>
            </a:r>
            <a:endParaRPr b="1" sz="2100">
              <a:solidFill>
                <a:schemeClr val="dk1"/>
              </a:solidFill>
            </a:endParaRPr>
          </a:p>
          <a:p>
            <a:pPr indent="0" lvl="0" marL="0" rtl="0" algn="ctr">
              <a:spcBef>
                <a:spcPts val="1200"/>
              </a:spcBef>
              <a:spcAft>
                <a:spcPts val="1200"/>
              </a:spcAft>
              <a:buNone/>
            </a:pPr>
            <a:r>
              <a:t/>
            </a:r>
            <a:endParaRPr sz="1600"/>
          </a:p>
        </p:txBody>
      </p:sp>
      <p:sp>
        <p:nvSpPr>
          <p:cNvPr id="92" name="Google Shape;92;p16"/>
          <p:cNvSpPr txBox="1"/>
          <p:nvPr>
            <p:ph idx="4294967295" type="body"/>
          </p:nvPr>
        </p:nvSpPr>
        <p:spPr>
          <a:xfrm>
            <a:off x="5006601" y="633288"/>
            <a:ext cx="3652500" cy="300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Vertical Drop</a:t>
            </a:r>
            <a:endParaRPr b="1" sz="2100">
              <a:solidFill>
                <a:schemeClr val="dk1"/>
              </a:solidFill>
            </a:endParaRPr>
          </a:p>
          <a:p>
            <a:pPr indent="0" lvl="0" marL="0" rtl="0" algn="ctr">
              <a:spcBef>
                <a:spcPts val="1200"/>
              </a:spcBef>
              <a:spcAft>
                <a:spcPts val="1200"/>
              </a:spcAft>
              <a:buNone/>
            </a:pPr>
            <a:r>
              <a:t/>
            </a:r>
            <a:endParaRPr sz="1800"/>
          </a:p>
        </p:txBody>
      </p:sp>
      <p:pic>
        <p:nvPicPr>
          <p:cNvPr id="93" name="Google Shape;93;p16"/>
          <p:cNvPicPr preferRelativeResize="0"/>
          <p:nvPr/>
        </p:nvPicPr>
        <p:blipFill>
          <a:blip r:embed="rId3">
            <a:alphaModFix/>
          </a:blip>
          <a:stretch>
            <a:fillRect/>
          </a:stretch>
        </p:blipFill>
        <p:spPr>
          <a:xfrm>
            <a:off x="1278250" y="1053200"/>
            <a:ext cx="3184386" cy="1749813"/>
          </a:xfrm>
          <a:prstGeom prst="rect">
            <a:avLst/>
          </a:prstGeom>
          <a:noFill/>
          <a:ln>
            <a:noFill/>
          </a:ln>
        </p:spPr>
      </p:pic>
      <p:pic>
        <p:nvPicPr>
          <p:cNvPr id="94" name="Google Shape;94;p16"/>
          <p:cNvPicPr preferRelativeResize="0"/>
          <p:nvPr/>
        </p:nvPicPr>
        <p:blipFill>
          <a:blip r:embed="rId4">
            <a:alphaModFix/>
          </a:blip>
          <a:stretch>
            <a:fillRect/>
          </a:stretch>
        </p:blipFill>
        <p:spPr>
          <a:xfrm>
            <a:off x="5248175" y="1053200"/>
            <a:ext cx="3147375" cy="1729519"/>
          </a:xfrm>
          <a:prstGeom prst="rect">
            <a:avLst/>
          </a:prstGeom>
          <a:noFill/>
          <a:ln>
            <a:noFill/>
          </a:ln>
        </p:spPr>
      </p:pic>
      <p:sp>
        <p:nvSpPr>
          <p:cNvPr id="95" name="Google Shape;95;p16"/>
          <p:cNvSpPr txBox="1"/>
          <p:nvPr>
            <p:ph idx="4294967295" type="body"/>
          </p:nvPr>
        </p:nvSpPr>
        <p:spPr>
          <a:xfrm>
            <a:off x="1483675" y="2744775"/>
            <a:ext cx="3114300" cy="211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Snow Making Area</a:t>
            </a:r>
            <a:endParaRPr b="1" sz="2100">
              <a:solidFill>
                <a:schemeClr val="dk1"/>
              </a:solidFill>
            </a:endParaRPr>
          </a:p>
          <a:p>
            <a:pPr indent="0" lvl="0" marL="0" rtl="0" algn="ctr">
              <a:spcBef>
                <a:spcPts val="1200"/>
              </a:spcBef>
              <a:spcAft>
                <a:spcPts val="1200"/>
              </a:spcAft>
              <a:buNone/>
            </a:pPr>
            <a:r>
              <a:t/>
            </a:r>
            <a:endParaRPr sz="1600"/>
          </a:p>
        </p:txBody>
      </p:sp>
      <p:sp>
        <p:nvSpPr>
          <p:cNvPr id="96" name="Google Shape;96;p16"/>
          <p:cNvSpPr txBox="1"/>
          <p:nvPr>
            <p:ph idx="4294967295" type="body"/>
          </p:nvPr>
        </p:nvSpPr>
        <p:spPr>
          <a:xfrm>
            <a:off x="5079231" y="2744775"/>
            <a:ext cx="3763500" cy="232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Total Number of Chairs</a:t>
            </a:r>
            <a:endParaRPr b="1" sz="2100">
              <a:solidFill>
                <a:schemeClr val="dk1"/>
              </a:solidFill>
            </a:endParaRPr>
          </a:p>
          <a:p>
            <a:pPr indent="0" lvl="0" marL="0" rtl="0" algn="ctr">
              <a:spcBef>
                <a:spcPts val="1200"/>
              </a:spcBef>
              <a:spcAft>
                <a:spcPts val="1200"/>
              </a:spcAft>
              <a:buNone/>
            </a:pPr>
            <a:r>
              <a:t/>
            </a:r>
            <a:endParaRPr sz="1800"/>
          </a:p>
        </p:txBody>
      </p:sp>
      <p:pic>
        <p:nvPicPr>
          <p:cNvPr id="97" name="Google Shape;97;p16"/>
          <p:cNvPicPr preferRelativeResize="0"/>
          <p:nvPr/>
        </p:nvPicPr>
        <p:blipFill>
          <a:blip r:embed="rId5">
            <a:alphaModFix/>
          </a:blip>
          <a:stretch>
            <a:fillRect/>
          </a:stretch>
        </p:blipFill>
        <p:spPr>
          <a:xfrm>
            <a:off x="975800" y="3189700"/>
            <a:ext cx="3763499" cy="1883750"/>
          </a:xfrm>
          <a:prstGeom prst="rect">
            <a:avLst/>
          </a:prstGeom>
          <a:noFill/>
          <a:ln>
            <a:noFill/>
          </a:ln>
        </p:spPr>
      </p:pic>
      <p:pic>
        <p:nvPicPr>
          <p:cNvPr id="98" name="Google Shape;98;p16"/>
          <p:cNvPicPr preferRelativeResize="0"/>
          <p:nvPr/>
        </p:nvPicPr>
        <p:blipFill>
          <a:blip r:embed="rId6">
            <a:alphaModFix/>
          </a:blip>
          <a:stretch>
            <a:fillRect/>
          </a:stretch>
        </p:blipFill>
        <p:spPr>
          <a:xfrm>
            <a:off x="5110800" y="3222175"/>
            <a:ext cx="3731925" cy="185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4294967295" type="title"/>
          </p:nvPr>
        </p:nvSpPr>
        <p:spPr>
          <a:xfrm>
            <a:off x="2400425" y="107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u="sng"/>
              <a:t>Modeling Results</a:t>
            </a:r>
            <a:endParaRPr u="sng"/>
          </a:p>
        </p:txBody>
      </p:sp>
      <p:sp>
        <p:nvSpPr>
          <p:cNvPr id="104" name="Google Shape;104;p17"/>
          <p:cNvSpPr txBox="1"/>
          <p:nvPr>
            <p:ph idx="4294967295" type="body"/>
          </p:nvPr>
        </p:nvSpPr>
        <p:spPr>
          <a:xfrm>
            <a:off x="1011975" y="547388"/>
            <a:ext cx="3809700" cy="300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Fast Quads</a:t>
            </a:r>
            <a:endParaRPr b="1" sz="2100">
              <a:solidFill>
                <a:schemeClr val="dk1"/>
              </a:solidFill>
            </a:endParaRPr>
          </a:p>
          <a:p>
            <a:pPr indent="0" lvl="0" marL="0" rtl="0" algn="ctr">
              <a:spcBef>
                <a:spcPts val="1200"/>
              </a:spcBef>
              <a:spcAft>
                <a:spcPts val="1200"/>
              </a:spcAft>
              <a:buNone/>
            </a:pPr>
            <a:r>
              <a:t/>
            </a:r>
            <a:endParaRPr sz="1600"/>
          </a:p>
        </p:txBody>
      </p:sp>
      <p:sp>
        <p:nvSpPr>
          <p:cNvPr id="105" name="Google Shape;105;p17"/>
          <p:cNvSpPr txBox="1"/>
          <p:nvPr>
            <p:ph idx="4294967295" type="body"/>
          </p:nvPr>
        </p:nvSpPr>
        <p:spPr>
          <a:xfrm>
            <a:off x="5006601" y="581463"/>
            <a:ext cx="3652500" cy="300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Runs</a:t>
            </a:r>
            <a:endParaRPr b="1" sz="2100">
              <a:solidFill>
                <a:schemeClr val="dk1"/>
              </a:solidFill>
            </a:endParaRPr>
          </a:p>
          <a:p>
            <a:pPr indent="0" lvl="0" marL="0" rtl="0" algn="ctr">
              <a:spcBef>
                <a:spcPts val="1200"/>
              </a:spcBef>
              <a:spcAft>
                <a:spcPts val="1200"/>
              </a:spcAft>
              <a:buNone/>
            </a:pPr>
            <a:r>
              <a:t/>
            </a:r>
            <a:endParaRPr sz="1800"/>
          </a:p>
        </p:txBody>
      </p:sp>
      <p:sp>
        <p:nvSpPr>
          <p:cNvPr id="106" name="Google Shape;106;p17"/>
          <p:cNvSpPr txBox="1"/>
          <p:nvPr>
            <p:ph idx="4294967295" type="body"/>
          </p:nvPr>
        </p:nvSpPr>
        <p:spPr>
          <a:xfrm>
            <a:off x="181150" y="2744775"/>
            <a:ext cx="3114300" cy="211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Longest Run</a:t>
            </a:r>
            <a:endParaRPr b="1" sz="2100">
              <a:solidFill>
                <a:schemeClr val="dk1"/>
              </a:solidFill>
            </a:endParaRPr>
          </a:p>
          <a:p>
            <a:pPr indent="0" lvl="0" marL="0" rtl="0" algn="ctr">
              <a:spcBef>
                <a:spcPts val="1200"/>
              </a:spcBef>
              <a:spcAft>
                <a:spcPts val="1200"/>
              </a:spcAft>
              <a:buNone/>
            </a:pPr>
            <a:r>
              <a:t/>
            </a:r>
            <a:endParaRPr sz="1600"/>
          </a:p>
        </p:txBody>
      </p:sp>
      <p:sp>
        <p:nvSpPr>
          <p:cNvPr id="107" name="Google Shape;107;p17"/>
          <p:cNvSpPr txBox="1"/>
          <p:nvPr>
            <p:ph idx="4294967295" type="body"/>
          </p:nvPr>
        </p:nvSpPr>
        <p:spPr>
          <a:xfrm>
            <a:off x="2884806" y="2744775"/>
            <a:ext cx="3763500" cy="232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Trams</a:t>
            </a:r>
            <a:endParaRPr b="1" sz="2100">
              <a:solidFill>
                <a:schemeClr val="dk1"/>
              </a:solidFill>
            </a:endParaRPr>
          </a:p>
          <a:p>
            <a:pPr indent="0" lvl="0" marL="0" rtl="0" algn="ctr">
              <a:spcBef>
                <a:spcPts val="1200"/>
              </a:spcBef>
              <a:spcAft>
                <a:spcPts val="1200"/>
              </a:spcAft>
              <a:buNone/>
            </a:pPr>
            <a:r>
              <a:t/>
            </a:r>
            <a:endParaRPr sz="1800"/>
          </a:p>
        </p:txBody>
      </p:sp>
      <p:pic>
        <p:nvPicPr>
          <p:cNvPr id="108" name="Google Shape;108;p17"/>
          <p:cNvPicPr preferRelativeResize="0"/>
          <p:nvPr/>
        </p:nvPicPr>
        <p:blipFill>
          <a:blip r:embed="rId3">
            <a:alphaModFix/>
          </a:blip>
          <a:stretch>
            <a:fillRect/>
          </a:stretch>
        </p:blipFill>
        <p:spPr>
          <a:xfrm>
            <a:off x="1325525" y="1013087"/>
            <a:ext cx="3182600" cy="1731697"/>
          </a:xfrm>
          <a:prstGeom prst="rect">
            <a:avLst/>
          </a:prstGeom>
          <a:noFill/>
          <a:ln>
            <a:noFill/>
          </a:ln>
        </p:spPr>
      </p:pic>
      <p:pic>
        <p:nvPicPr>
          <p:cNvPr id="109" name="Google Shape;109;p17"/>
          <p:cNvPicPr preferRelativeResize="0"/>
          <p:nvPr/>
        </p:nvPicPr>
        <p:blipFill>
          <a:blip r:embed="rId4">
            <a:alphaModFix/>
          </a:blip>
          <a:stretch>
            <a:fillRect/>
          </a:stretch>
        </p:blipFill>
        <p:spPr>
          <a:xfrm>
            <a:off x="5321151" y="1016651"/>
            <a:ext cx="3164250" cy="1724525"/>
          </a:xfrm>
          <a:prstGeom prst="rect">
            <a:avLst/>
          </a:prstGeom>
          <a:noFill/>
          <a:ln>
            <a:noFill/>
          </a:ln>
        </p:spPr>
      </p:pic>
      <p:pic>
        <p:nvPicPr>
          <p:cNvPr id="110" name="Google Shape;110;p17"/>
          <p:cNvPicPr preferRelativeResize="0"/>
          <p:nvPr/>
        </p:nvPicPr>
        <p:blipFill>
          <a:blip r:embed="rId5">
            <a:alphaModFix/>
          </a:blip>
          <a:stretch>
            <a:fillRect/>
          </a:stretch>
        </p:blipFill>
        <p:spPr>
          <a:xfrm>
            <a:off x="52000" y="3256143"/>
            <a:ext cx="3114301" cy="1711307"/>
          </a:xfrm>
          <a:prstGeom prst="rect">
            <a:avLst/>
          </a:prstGeom>
          <a:noFill/>
          <a:ln>
            <a:noFill/>
          </a:ln>
        </p:spPr>
      </p:pic>
      <p:pic>
        <p:nvPicPr>
          <p:cNvPr id="111" name="Google Shape;111;p17"/>
          <p:cNvPicPr preferRelativeResize="0"/>
          <p:nvPr/>
        </p:nvPicPr>
        <p:blipFill>
          <a:blip r:embed="rId6">
            <a:alphaModFix/>
          </a:blip>
          <a:stretch>
            <a:fillRect/>
          </a:stretch>
        </p:blipFill>
        <p:spPr>
          <a:xfrm>
            <a:off x="3166300" y="3250925"/>
            <a:ext cx="3061400" cy="1721750"/>
          </a:xfrm>
          <a:prstGeom prst="rect">
            <a:avLst/>
          </a:prstGeom>
          <a:noFill/>
          <a:ln>
            <a:noFill/>
          </a:ln>
        </p:spPr>
      </p:pic>
      <p:pic>
        <p:nvPicPr>
          <p:cNvPr id="112" name="Google Shape;112;p17"/>
          <p:cNvPicPr preferRelativeResize="0"/>
          <p:nvPr/>
        </p:nvPicPr>
        <p:blipFill>
          <a:blip r:embed="rId7">
            <a:alphaModFix/>
          </a:blip>
          <a:stretch>
            <a:fillRect/>
          </a:stretch>
        </p:blipFill>
        <p:spPr>
          <a:xfrm>
            <a:off x="6227693" y="3318387"/>
            <a:ext cx="2916307" cy="1586825"/>
          </a:xfrm>
          <a:prstGeom prst="rect">
            <a:avLst/>
          </a:prstGeom>
          <a:noFill/>
          <a:ln>
            <a:noFill/>
          </a:ln>
        </p:spPr>
      </p:pic>
      <p:sp>
        <p:nvSpPr>
          <p:cNvPr id="113" name="Google Shape;113;p17"/>
          <p:cNvSpPr txBox="1"/>
          <p:nvPr>
            <p:ph idx="4294967295" type="body"/>
          </p:nvPr>
        </p:nvSpPr>
        <p:spPr>
          <a:xfrm>
            <a:off x="5923481" y="2782700"/>
            <a:ext cx="3763500" cy="232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chemeClr val="dk1"/>
                </a:solidFill>
              </a:rPr>
              <a:t>Skiable Terrian Area</a:t>
            </a:r>
            <a:endParaRPr b="1" sz="2100">
              <a:solidFill>
                <a:schemeClr val="dk1"/>
              </a:solidFill>
            </a:endParaRPr>
          </a:p>
          <a:p>
            <a:pPr indent="0" lvl="0" marL="0" rtl="0" algn="ctr">
              <a:spcBef>
                <a:spcPts val="1200"/>
              </a:spcBef>
              <a:spcAft>
                <a:spcPts val="12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Analysis of Four Scenarios</a:t>
            </a:r>
            <a:endParaRPr/>
          </a:p>
        </p:txBody>
      </p:sp>
      <p:sp>
        <p:nvSpPr>
          <p:cNvPr id="119" name="Google Shape;119;p18"/>
          <p:cNvSpPr txBox="1"/>
          <p:nvPr>
            <p:ph idx="2" type="body"/>
          </p:nvPr>
        </p:nvSpPr>
        <p:spPr>
          <a:xfrm>
            <a:off x="4632850" y="170225"/>
            <a:ext cx="4381200" cy="4758600"/>
          </a:xfrm>
          <a:prstGeom prst="rect">
            <a:avLst/>
          </a:prstGeom>
        </p:spPr>
        <p:txBody>
          <a:bodyPr anchorCtr="0" anchor="ctr"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In the first scenario, we found that closing up to 4 or 5 of the least used runs makes no difference in ticket price.</a:t>
            </a:r>
            <a:br>
              <a:rPr lang="en"/>
            </a:br>
            <a:endParaRPr/>
          </a:p>
          <a:p>
            <a:pPr indent="-317182" lvl="0" marL="457200" rtl="0" algn="l">
              <a:spcBef>
                <a:spcPts val="0"/>
              </a:spcBef>
              <a:spcAft>
                <a:spcPts val="0"/>
              </a:spcAft>
              <a:buSzPct val="100000"/>
              <a:buAutoNum type="arabicPeriod"/>
            </a:pPr>
            <a:r>
              <a:rPr lang="en"/>
              <a:t>In the second scenario, Big Mountain adds a run, increasing vertical drop by 150 feet and installing a chair lift. This would support a ticket price increase of $8.61 and amount to $15,065,471 over the season.</a:t>
            </a:r>
            <a:br>
              <a:rPr lang="en"/>
            </a:br>
            <a:endParaRPr/>
          </a:p>
          <a:p>
            <a:pPr indent="-317182" lvl="0" marL="457200" rtl="0" algn="l">
              <a:spcBef>
                <a:spcPts val="0"/>
              </a:spcBef>
              <a:spcAft>
                <a:spcPts val="0"/>
              </a:spcAft>
              <a:buSzPct val="100000"/>
              <a:buAutoNum type="arabicPeriod"/>
            </a:pPr>
            <a:r>
              <a:rPr lang="en"/>
              <a:t>In the third scenario, Big Mountain adds 2 acres of snow making on top of the changes made in scenario 2. This amounts to support for increasing the ticket cost by $9.90 and $17,322,717 over the season.</a:t>
            </a:r>
            <a:br>
              <a:rPr lang="en"/>
            </a:br>
            <a:endParaRPr/>
          </a:p>
          <a:p>
            <a:pPr indent="-317182" lvl="0" marL="457200" rtl="0" algn="l">
              <a:spcBef>
                <a:spcPts val="0"/>
              </a:spcBef>
              <a:spcAft>
                <a:spcPts val="0"/>
              </a:spcAft>
              <a:buSzPct val="100000"/>
              <a:buAutoNum type="arabicPeriod"/>
            </a:pPr>
            <a:r>
              <a:rPr lang="en"/>
              <a:t>The fourth scenario increases the longest run by .2 miles and guarantees snow coverage by adding 4 acres of snow.</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5" name="Google Shape;125;p19"/>
          <p:cNvSpPr txBox="1"/>
          <p:nvPr>
            <p:ph idx="1" type="body"/>
          </p:nvPr>
        </p:nvSpPr>
        <p:spPr>
          <a:xfrm>
            <a:off x="2410100" y="1339525"/>
            <a:ext cx="6321600" cy="325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Scenarios 1 &amp; 2</a:t>
            </a:r>
            <a:endParaRPr b="1" sz="2100">
              <a:solidFill>
                <a:schemeClr val="dk1"/>
              </a:solidFill>
            </a:endParaRPr>
          </a:p>
          <a:p>
            <a:pPr indent="0" lvl="0" marL="0" rtl="0" algn="l">
              <a:spcBef>
                <a:spcPts val="0"/>
              </a:spcBef>
              <a:spcAft>
                <a:spcPts val="1200"/>
              </a:spcAft>
              <a:buNone/>
            </a:pPr>
            <a:r>
              <a:rPr lang="en" sz="1700"/>
              <a:t>In my opinion, scenarios 1 and 2 need further exploration. Scenario 1, in which some runs are closed without impact to ticket costs, could potentially free up funds to be directed towards scenario 2, in which we add a run, increase vertical drop by 150 feet, and install an additional chair. This should hopefully cut costs while also zoning in on opportunities to increase revenue.</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