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96" r:id="rId7"/>
    <p:sldId id="278" r:id="rId8"/>
    <p:sldId id="265" r:id="rId9"/>
    <p:sldId id="286" r:id="rId10"/>
    <p:sldId id="274" r:id="rId11"/>
    <p:sldId id="275" r:id="rId12"/>
    <p:sldId id="273" r:id="rId13"/>
    <p:sldId id="276" r:id="rId14"/>
    <p:sldId id="277" r:id="rId15"/>
    <p:sldId id="266" r:id="rId16"/>
    <p:sldId id="267" r:id="rId17"/>
    <p:sldId id="268" r:id="rId18"/>
    <p:sldId id="264" r:id="rId19"/>
    <p:sldId id="279" r:id="rId20"/>
    <p:sldId id="281" r:id="rId21"/>
    <p:sldId id="280" r:id="rId22"/>
    <p:sldId id="284" r:id="rId23"/>
    <p:sldId id="282" r:id="rId24"/>
    <p:sldId id="283" r:id="rId25"/>
    <p:sldId id="285" r:id="rId26"/>
    <p:sldId id="287" r:id="rId27"/>
    <p:sldId id="289" r:id="rId28"/>
    <p:sldId id="288" r:id="rId29"/>
    <p:sldId id="290" r:id="rId30"/>
    <p:sldId id="292" r:id="rId31"/>
    <p:sldId id="295" r:id="rId32"/>
    <p:sldId id="293" r:id="rId33"/>
    <p:sldId id="294" r:id="rId34"/>
    <p:sldId id="297" r:id="rId35"/>
    <p:sldId id="263" r:id="rId36"/>
    <p:sldId id="309" r:id="rId37"/>
    <p:sldId id="261" r:id="rId38"/>
    <p:sldId id="306" r:id="rId39"/>
    <p:sldId id="298" r:id="rId40"/>
    <p:sldId id="299" r:id="rId41"/>
    <p:sldId id="315" r:id="rId42"/>
    <p:sldId id="300" r:id="rId43"/>
    <p:sldId id="307" r:id="rId44"/>
    <p:sldId id="301" r:id="rId45"/>
    <p:sldId id="312" r:id="rId46"/>
    <p:sldId id="313" r:id="rId47"/>
    <p:sldId id="314" r:id="rId48"/>
    <p:sldId id="31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Eg%C3%A9szs%C3%A9g%C3%BCgyi_Vil%C3%A1gszervezet" TargetMode="External"/><Relationship Id="rId7" Type="http://schemas.openxmlformats.org/officeDocument/2006/relationships/hyperlink" Target="http://bluesyemre.com/2012/05/29/exporter-dynamics-database-by-the-world-bank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hyperlink" Target="https://en.wikipedia.org/wiki/Kaggle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EE22-5990-44FA-AA10-027484E99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Mere mortals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E6678-D8CB-4020-8E9C-AE60D7A6E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Donish</a:t>
            </a:r>
            <a:r>
              <a:rPr lang="en-US" dirty="0"/>
              <a:t>, Naoko, Nelson, Nicholas, and Yogi</a:t>
            </a:r>
          </a:p>
        </p:txBody>
      </p:sp>
    </p:spTree>
    <p:extLst>
      <p:ext uri="{BB962C8B-B14F-4D97-AF65-F5344CB8AC3E}">
        <p14:creationId xmlns:p14="http://schemas.microsoft.com/office/powerpoint/2010/main" val="328579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DE1E-317B-4680-964A-988B479E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codes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8074E5-8258-4C1B-9BD5-8199E1B7F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0" y="2550622"/>
            <a:ext cx="3657600" cy="17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9FAC-201A-43FD-8D9B-C7AD9549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codes to names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AED5B7-FE7D-4592-80A0-27FA825BC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739" y="2681932"/>
            <a:ext cx="7731125" cy="14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5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D6D0-9816-4D44-89DB-44B34983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name </a:t>
            </a:r>
            <a:br>
              <a:rPr lang="en-US" dirty="0"/>
            </a:br>
            <a:r>
              <a:rPr lang="en-US" dirty="0"/>
              <a:t>added to dataframe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DAE85C-CE78-44FF-A730-5C471EEC6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652" y="2638425"/>
            <a:ext cx="2958696" cy="3101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1B0DCF-32C3-49CD-A510-DDAB40E84DF5}"/>
              </a:ext>
            </a:extLst>
          </p:cNvPr>
          <p:cNvSpPr/>
          <p:nvPr/>
        </p:nvSpPr>
        <p:spPr>
          <a:xfrm>
            <a:off x="4626178" y="5393184"/>
            <a:ext cx="2924929" cy="34721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2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FAD3-9769-4514-BEFA-02462892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Population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CF3A3D-F0D5-4136-AA39-DB4E6D41F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221"/>
          <a:stretch/>
        </p:blipFill>
        <p:spPr>
          <a:xfrm>
            <a:off x="4267200" y="2446099"/>
            <a:ext cx="3657600" cy="41213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56C713-C64D-4A8B-A1FD-E9CF1C9EEB01}"/>
              </a:ext>
            </a:extLst>
          </p:cNvPr>
          <p:cNvSpPr/>
          <p:nvPr/>
        </p:nvSpPr>
        <p:spPr>
          <a:xfrm>
            <a:off x="4624388" y="4924414"/>
            <a:ext cx="1123944" cy="24288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FAD3-9769-4514-BEFA-02462892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Population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CF3A3D-F0D5-4136-AA39-DB4E6D41F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221"/>
          <a:stretch/>
        </p:blipFill>
        <p:spPr>
          <a:xfrm>
            <a:off x="4267200" y="2446099"/>
            <a:ext cx="3657600" cy="41213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56C713-C64D-4A8B-A1FD-E9CF1C9EEB01}"/>
              </a:ext>
            </a:extLst>
          </p:cNvPr>
          <p:cNvSpPr/>
          <p:nvPr/>
        </p:nvSpPr>
        <p:spPr>
          <a:xfrm>
            <a:off x="4510088" y="5600704"/>
            <a:ext cx="1238244" cy="23812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1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6D29-8B11-4808-9D03-D6FEE20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groupings vary </a:t>
            </a:r>
            <a:br>
              <a:rPr lang="en-US" dirty="0"/>
            </a:br>
            <a:r>
              <a:rPr lang="en-US" dirty="0"/>
              <a:t>based on ‘</a:t>
            </a:r>
            <a:r>
              <a:rPr lang="en-US" dirty="0" err="1"/>
              <a:t>frmat</a:t>
            </a:r>
            <a:r>
              <a:rPr lang="en-US" dirty="0"/>
              <a:t>’ code used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F68A9F-6395-402A-A645-37AD530E1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933" y="2791333"/>
            <a:ext cx="7490134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A9B5-E55B-4247-A5B7-43C1D1F6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Frmat</a:t>
            </a:r>
            <a:r>
              <a:rPr lang="en-US" dirty="0"/>
              <a:t>’ code use counts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AC10B-CE51-410D-9527-81108CD5E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8304" y="2638424"/>
            <a:ext cx="3657600" cy="40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2C7F-0844-41A1-B664-141F3957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population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16BC43-8B20-4F6A-956A-45630DB40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637" y="2638425"/>
            <a:ext cx="1538726" cy="3101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7C45E0-4AE5-4C1E-854C-7D1D6B918F2B}"/>
              </a:ext>
            </a:extLst>
          </p:cNvPr>
          <p:cNvSpPr/>
          <p:nvPr/>
        </p:nvSpPr>
        <p:spPr>
          <a:xfrm>
            <a:off x="5700715" y="5434001"/>
            <a:ext cx="1123944" cy="24288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0481-7058-42FB-8551-EB2BA4F5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Mortality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E9F122-12B8-4E0A-A945-77DC19B0C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739" y="2637908"/>
            <a:ext cx="7731125" cy="158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3B44-F713-4C90-84C6-5F510068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mortality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63C5F-48D6-4544-9DD3-0DFDAD107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658"/>
          <a:stretch/>
        </p:blipFill>
        <p:spPr>
          <a:xfrm>
            <a:off x="4724400" y="2356908"/>
            <a:ext cx="2743200" cy="41010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CF307D-0698-4BDD-9496-54631283314E}"/>
              </a:ext>
            </a:extLst>
          </p:cNvPr>
          <p:cNvSpPr/>
          <p:nvPr/>
        </p:nvSpPr>
        <p:spPr>
          <a:xfrm>
            <a:off x="4972056" y="3552814"/>
            <a:ext cx="1123944" cy="24288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BCDA9-8402-4681-B5BD-E590A8BFEC71}"/>
              </a:ext>
            </a:extLst>
          </p:cNvPr>
          <p:cNvSpPr/>
          <p:nvPr/>
        </p:nvSpPr>
        <p:spPr>
          <a:xfrm>
            <a:off x="5224462" y="4443401"/>
            <a:ext cx="871537" cy="24288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9BC405-6059-4721-93FE-92148E45C897}"/>
              </a:ext>
            </a:extLst>
          </p:cNvPr>
          <p:cNvSpPr/>
          <p:nvPr/>
        </p:nvSpPr>
        <p:spPr>
          <a:xfrm>
            <a:off x="5133975" y="5619740"/>
            <a:ext cx="962024" cy="24288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315C-F567-4D86-81E5-DBC5147F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11E6-BF15-4FA8-AEF5-ED3C8DF10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feel free to step out for 10 minutes if this isn’t for you</a:t>
            </a:r>
          </a:p>
        </p:txBody>
      </p:sp>
    </p:spTree>
    <p:extLst>
      <p:ext uri="{BB962C8B-B14F-4D97-AF65-F5344CB8AC3E}">
        <p14:creationId xmlns:p14="http://schemas.microsoft.com/office/powerpoint/2010/main" val="3336043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3B44-F713-4C90-84C6-5F510068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mortality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63C5F-48D6-4544-9DD3-0DFDAD107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658"/>
          <a:stretch/>
        </p:blipFill>
        <p:spPr>
          <a:xfrm>
            <a:off x="4724400" y="2356908"/>
            <a:ext cx="2743200" cy="41010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9BC405-6059-4721-93FE-92148E45C897}"/>
              </a:ext>
            </a:extLst>
          </p:cNvPr>
          <p:cNvSpPr/>
          <p:nvPr/>
        </p:nvSpPr>
        <p:spPr>
          <a:xfrm>
            <a:off x="5133975" y="5619740"/>
            <a:ext cx="962024" cy="24288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6807-29B9-4EF3-BD3D-4805D6E9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groupings vary</a:t>
            </a:r>
            <a:br>
              <a:rPr lang="en-US" dirty="0"/>
            </a:br>
            <a:r>
              <a:rPr lang="en-US" dirty="0"/>
              <a:t>based on ‘</a:t>
            </a:r>
            <a:r>
              <a:rPr lang="en-US" dirty="0" err="1"/>
              <a:t>frmat</a:t>
            </a:r>
            <a:r>
              <a:rPr lang="en-US" dirty="0"/>
              <a:t>’ code used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CE2FB0-C1CE-4014-8A3A-B1F1C432A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532" y="2589365"/>
            <a:ext cx="7488936" cy="3303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50A8AA-15DB-4EBF-9A9B-47CEBD21EA61}"/>
              </a:ext>
            </a:extLst>
          </p:cNvPr>
          <p:cNvSpPr/>
          <p:nvPr/>
        </p:nvSpPr>
        <p:spPr>
          <a:xfrm>
            <a:off x="2719375" y="3429000"/>
            <a:ext cx="419100" cy="11906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70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6807-29B9-4EF3-BD3D-4805D6E9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‘Deaths2’ selected as our focus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CE2FB0-C1CE-4014-8A3A-B1F1C432A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532" y="2589365"/>
            <a:ext cx="7488936" cy="3303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50A8AA-15DB-4EBF-9A9B-47CEBD21EA61}"/>
              </a:ext>
            </a:extLst>
          </p:cNvPr>
          <p:cNvSpPr/>
          <p:nvPr/>
        </p:nvSpPr>
        <p:spPr>
          <a:xfrm>
            <a:off x="2719375" y="3429000"/>
            <a:ext cx="419100" cy="11906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3B44-F713-4C90-84C6-5F510068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mortality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63C5F-48D6-4544-9DD3-0DFDAD107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658"/>
          <a:stretch/>
        </p:blipFill>
        <p:spPr>
          <a:xfrm>
            <a:off x="4724400" y="2356908"/>
            <a:ext cx="2743200" cy="41010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9BC405-6059-4721-93FE-92148E45C897}"/>
              </a:ext>
            </a:extLst>
          </p:cNvPr>
          <p:cNvSpPr/>
          <p:nvPr/>
        </p:nvSpPr>
        <p:spPr>
          <a:xfrm>
            <a:off x="5119688" y="5033941"/>
            <a:ext cx="976311" cy="22862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09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AC16-C3DE-4BD1-BA10-43C6BA05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code descriptions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768434-D121-4686-9A11-EB9C2643F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732" y="2791333"/>
            <a:ext cx="7540536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05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0799-ACF2-40ED-ACC6-9C69F18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Icd-10 codes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989006-8152-44F8-ABE7-6FD93C423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0" y="2737437"/>
            <a:ext cx="3657600" cy="13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75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F125-C59F-400C-9EE5-D671F2AC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bank </a:t>
            </a:r>
            <a:r>
              <a:rPr lang="en-US" dirty="0" err="1"/>
              <a:t>gdp</a:t>
            </a:r>
            <a:r>
              <a:rPr lang="en-US" dirty="0"/>
              <a:t>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5E8A7F-9528-48B9-BE30-6E1C335DD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431" y="2607351"/>
            <a:ext cx="7577138" cy="37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02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F125-C59F-400C-9EE5-D671F2AC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bank </a:t>
            </a:r>
            <a:r>
              <a:rPr lang="en-US" dirty="0" err="1"/>
              <a:t>gdp</a:t>
            </a:r>
            <a:r>
              <a:rPr lang="en-US" dirty="0"/>
              <a:t>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06FFB5-DA68-4AE1-9B86-088E0CE6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661" y="2638425"/>
            <a:ext cx="4824678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0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F125-C59F-400C-9EE5-D671F2AC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bank </a:t>
            </a:r>
            <a:r>
              <a:rPr lang="en-US" dirty="0" err="1"/>
              <a:t>gdp</a:t>
            </a:r>
            <a:r>
              <a:rPr lang="en-US" dirty="0"/>
              <a:t>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3E9448-3CE8-4185-B594-103635727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715" y="2434237"/>
            <a:ext cx="4550569" cy="40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8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F125-C59F-400C-9EE5-D671F2AC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bank </a:t>
            </a:r>
            <a:r>
              <a:rPr lang="en-US" dirty="0" err="1"/>
              <a:t>gdp</a:t>
            </a:r>
            <a:r>
              <a:rPr lang="en-US" dirty="0"/>
              <a:t>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716D5C-A4BE-41AC-A5A0-38DDEC06C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973" y="2638425"/>
            <a:ext cx="3710054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1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778E-691B-408B-8352-53257B870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420E5-A81E-474E-8AF9-FD2525789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6468" y="4352544"/>
            <a:ext cx="7653343" cy="1239894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Infant mortality differs based on GDP (per capita)</a:t>
            </a:r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No difference in infant mortality based on GDP</a:t>
            </a:r>
          </a:p>
        </p:txBody>
      </p:sp>
    </p:spTree>
    <p:extLst>
      <p:ext uri="{BB962C8B-B14F-4D97-AF65-F5344CB8AC3E}">
        <p14:creationId xmlns:p14="http://schemas.microsoft.com/office/powerpoint/2010/main" val="721431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F125-C59F-400C-9EE5-D671F2AC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of </a:t>
            </a:r>
            <a:r>
              <a:rPr lang="en-US" dirty="0" err="1"/>
              <a:t>gdp</a:t>
            </a:r>
            <a:r>
              <a:rPr lang="en-US" dirty="0"/>
              <a:t>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886F1-EC19-4459-A692-29C187D66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828" y="2638425"/>
            <a:ext cx="4938344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36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F125-C59F-400C-9EE5-D671F2AC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Kde</a:t>
            </a:r>
            <a:r>
              <a:rPr lang="en-US" dirty="0"/>
              <a:t> of </a:t>
            </a:r>
            <a:r>
              <a:rPr lang="en-US" dirty="0" err="1"/>
              <a:t>gdp</a:t>
            </a:r>
            <a:r>
              <a:rPr lang="en-US" dirty="0"/>
              <a:t>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C657A6-5B28-498E-919B-B68AADA84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849" y="2638425"/>
            <a:ext cx="5196302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04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F125-C59F-400C-9EE5-D671F2AC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</a:t>
            </a:r>
            <a:r>
              <a:rPr lang="en-US" dirty="0" err="1"/>
              <a:t>gdp</a:t>
            </a:r>
            <a:r>
              <a:rPr lang="en-US" dirty="0"/>
              <a:t> quintile groups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48ABB3-8F13-4ACF-8E85-EACD5A5F6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887" y="2638425"/>
            <a:ext cx="4496226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0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F125-C59F-400C-9EE5-D671F2AC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countries w/ highest </a:t>
            </a:r>
            <a:r>
              <a:rPr lang="en-US" dirty="0" err="1"/>
              <a:t>gdp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295F1-9343-425A-851F-18D5F44D8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057" y="2483063"/>
            <a:ext cx="5939885" cy="393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60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856D-3E79-43B0-8C2C-6ADDF719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bird’s-eye view of 2012 </a:t>
            </a:r>
            <a:r>
              <a:rPr lang="en-US" dirty="0" err="1"/>
              <a:t>gdp</a:t>
            </a:r>
            <a:r>
              <a:rPr lang="en-US" dirty="0"/>
              <a:t>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C6C7D-474D-4EB3-AEE6-3FA101041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70" t="17966" r="1953" b="14178"/>
          <a:stretch/>
        </p:blipFill>
        <p:spPr>
          <a:xfrm>
            <a:off x="2713133" y="2247897"/>
            <a:ext cx="6765734" cy="4498445"/>
          </a:xfrm>
        </p:spPr>
      </p:pic>
    </p:spTree>
    <p:extLst>
      <p:ext uri="{BB962C8B-B14F-4D97-AF65-F5344CB8AC3E}">
        <p14:creationId xmlns:p14="http://schemas.microsoft.com/office/powerpoint/2010/main" val="1192007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037-345B-4292-9D53-0F02F5F7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49895-E3F3-4403-8A1A-7114970D3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our findings mean?</a:t>
            </a:r>
          </a:p>
          <a:p>
            <a:r>
              <a:rPr lang="en-US" dirty="0"/>
              <a:t>Limitations of our work?</a:t>
            </a:r>
          </a:p>
          <a:p>
            <a:r>
              <a:rPr lang="en-US" dirty="0"/>
              <a:t>Additional research needed?</a:t>
            </a:r>
          </a:p>
        </p:txBody>
      </p:sp>
    </p:spTree>
    <p:extLst>
      <p:ext uri="{BB962C8B-B14F-4D97-AF65-F5344CB8AC3E}">
        <p14:creationId xmlns:p14="http://schemas.microsoft.com/office/powerpoint/2010/main" val="1945456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766C-363B-41D9-95FB-43A9F427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3298-F4BD-4BDA-A779-D30748FB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“infant”</a:t>
            </a:r>
          </a:p>
          <a:p>
            <a:r>
              <a:rPr lang="en-US" dirty="0"/>
              <a:t>SIDS (R99)</a:t>
            </a:r>
          </a:p>
          <a:p>
            <a:r>
              <a:rPr lang="en-US" dirty="0"/>
              <a:t>ICD codes (all the revisions)</a:t>
            </a:r>
          </a:p>
          <a:p>
            <a:r>
              <a:rPr lang="en-US" dirty="0"/>
              <a:t>Missing data (lower income countries)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39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CB81-CC83-41DE-BA6D-205AAC95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en-US" dirty="0"/>
              <a:t>Analysis / </a:t>
            </a:r>
            <a:r>
              <a:rPr lang="en-US" dirty="0" err="1"/>
              <a:t>COnclusions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95CCA-E4C5-402F-8EC6-3A316DDC0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70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3CD7-5779-4F87-B86B-B5D947C3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76999-DEB3-491A-A8DE-9AA5D9A67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943" y="2395536"/>
            <a:ext cx="6234113" cy="42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5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92E4-A763-45A3-A6BE-342791E0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Death rate vs. </a:t>
            </a:r>
            <a:r>
              <a:rPr lang="en-US" dirty="0" err="1"/>
              <a:t>gdp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118F14-D106-434D-BC5F-E6D001148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519" y="2638425"/>
            <a:ext cx="4652962" cy="3101975"/>
          </a:xfrm>
        </p:spPr>
      </p:pic>
    </p:spTree>
    <p:extLst>
      <p:ext uri="{BB962C8B-B14F-4D97-AF65-F5344CB8AC3E}">
        <p14:creationId xmlns:p14="http://schemas.microsoft.com/office/powerpoint/2010/main" val="206222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B59C-62CF-461D-93A4-40796BB6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D66EFE-2B43-49E9-9EC8-A8515A602F6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30717" y="2491281"/>
            <a:ext cx="914400" cy="9144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A955D9-B71C-4049-BCFE-F71B473BE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30977" y="5005631"/>
            <a:ext cx="2367515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A82918-088A-438C-9304-D577F63C1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238359" y="3743338"/>
            <a:ext cx="1302589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B8DB4A-A53E-4444-A700-2CCDDFEC5425}"/>
              </a:ext>
            </a:extLst>
          </p:cNvPr>
          <p:cNvSpPr txBox="1"/>
          <p:nvPr/>
        </p:nvSpPr>
        <p:spPr>
          <a:xfrm>
            <a:off x="7779051" y="2491281"/>
            <a:ext cx="231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Mortality &amp; Pop. Data,</a:t>
            </a:r>
          </a:p>
          <a:p>
            <a:pPr algn="r"/>
            <a:r>
              <a:rPr lang="en-US" dirty="0"/>
              <a:t>ICD (diagnosis) codes,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A6CEBA-E902-49AA-B939-61237B5E8C14}"/>
              </a:ext>
            </a:extLst>
          </p:cNvPr>
          <p:cNvSpPr txBox="1"/>
          <p:nvPr/>
        </p:nvSpPr>
        <p:spPr>
          <a:xfrm>
            <a:off x="7786278" y="3743338"/>
            <a:ext cx="231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GDP (per capita), </a:t>
            </a:r>
          </a:p>
          <a:p>
            <a:pPr algn="r"/>
            <a:r>
              <a:rPr lang="en-US" dirty="0"/>
              <a:t>by Country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9B8BA6-1FC1-4CC9-8D82-FB3F5E935C9B}"/>
              </a:ext>
            </a:extLst>
          </p:cNvPr>
          <p:cNvSpPr txBox="1"/>
          <p:nvPr/>
        </p:nvSpPr>
        <p:spPr>
          <a:xfrm>
            <a:off x="7779051" y="5005631"/>
            <a:ext cx="2312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Correlative factors (i.e., UN Happiness Index)</a:t>
            </a:r>
          </a:p>
        </p:txBody>
      </p:sp>
    </p:spTree>
    <p:extLst>
      <p:ext uri="{BB962C8B-B14F-4D97-AF65-F5344CB8AC3E}">
        <p14:creationId xmlns:p14="http://schemas.microsoft.com/office/powerpoint/2010/main" val="3979604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A73C-D104-44E9-8FA4-C3B638FF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correlation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A94877-1B2B-4C49-A740-BD6C95A43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0" t="13841" r="24620" b="12371"/>
          <a:stretch/>
        </p:blipFill>
        <p:spPr>
          <a:xfrm>
            <a:off x="2413165" y="3019463"/>
            <a:ext cx="7365669" cy="819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C9C77-A08F-446F-9936-B15C606E5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4" t="14408" r="1004" b="16371"/>
          <a:stretch/>
        </p:blipFill>
        <p:spPr>
          <a:xfrm>
            <a:off x="3762376" y="4305301"/>
            <a:ext cx="4667250" cy="11763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CB1911-05A2-4121-9789-E7B2FC393BBA}"/>
              </a:ext>
            </a:extLst>
          </p:cNvPr>
          <p:cNvSpPr/>
          <p:nvPr/>
        </p:nvSpPr>
        <p:spPr>
          <a:xfrm>
            <a:off x="5072063" y="4657725"/>
            <a:ext cx="1195387" cy="12858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42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9143-FFEC-4A36-84F6-2F221E94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correlation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02928C-7AEB-479B-A42E-3A0620B80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280" y="2640401"/>
            <a:ext cx="4663440" cy="1577197"/>
          </a:xfrm>
        </p:spPr>
      </p:pic>
    </p:spTree>
    <p:extLst>
      <p:ext uri="{BB962C8B-B14F-4D97-AF65-F5344CB8AC3E}">
        <p14:creationId xmlns:p14="http://schemas.microsoft.com/office/powerpoint/2010/main" val="1716636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630A-2B8C-4376-8B34-433D7100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top 3 causes of death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F61B77-D310-4C4B-BA4B-2B0A6C7C7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6" t="1670" r="7360"/>
          <a:stretch/>
        </p:blipFill>
        <p:spPr>
          <a:xfrm>
            <a:off x="3313524" y="2328861"/>
            <a:ext cx="5564951" cy="4313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1855A-FF28-45CA-874C-E4F6963BCEFC}"/>
              </a:ext>
            </a:extLst>
          </p:cNvPr>
          <p:cNvSpPr txBox="1"/>
          <p:nvPr/>
        </p:nvSpPr>
        <p:spPr>
          <a:xfrm>
            <a:off x="981075" y="4067177"/>
            <a:ext cx="205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293,923 total infant deaths in 2012</a:t>
            </a:r>
          </a:p>
        </p:txBody>
      </p:sp>
    </p:spTree>
    <p:extLst>
      <p:ext uri="{BB962C8B-B14F-4D97-AF65-F5344CB8AC3E}">
        <p14:creationId xmlns:p14="http://schemas.microsoft.com/office/powerpoint/2010/main" val="2049323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0523-34FF-42A5-A067-7A45233C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Causes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277E34-1AA1-4455-9D50-D460DA9B0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6" t="9973" r="7360" b="75685"/>
          <a:stretch/>
        </p:blipFill>
        <p:spPr>
          <a:xfrm>
            <a:off x="2397344" y="3010846"/>
            <a:ext cx="7397312" cy="8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05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D93D-1718-4EBF-BBA0-B1FDC0CD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causes of death vs. total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9C86F1-378B-45E2-A365-FD6528B8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679" y="2272475"/>
            <a:ext cx="7502643" cy="3101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DB7FBF9-665E-43CF-914D-9C9941C2074A}"/>
              </a:ext>
            </a:extLst>
          </p:cNvPr>
          <p:cNvGrpSpPr/>
          <p:nvPr/>
        </p:nvGrpSpPr>
        <p:grpSpPr>
          <a:xfrm>
            <a:off x="1556856" y="5812393"/>
            <a:ext cx="9197053" cy="711160"/>
            <a:chOff x="1556856" y="5812393"/>
            <a:chExt cx="9197053" cy="7111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4C7D03-8322-4354-89CD-A1E83D293EF6}"/>
                </a:ext>
              </a:extLst>
            </p:cNvPr>
            <p:cNvCxnSpPr>
              <a:cxnSpLocks/>
            </p:cNvCxnSpPr>
            <p:nvPr/>
          </p:nvCxnSpPr>
          <p:spPr>
            <a:xfrm>
              <a:off x="2344679" y="6329363"/>
              <a:ext cx="7502643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A29D8-28F3-4BAC-9B44-CFDF5AFC6837}"/>
                </a:ext>
              </a:extLst>
            </p:cNvPr>
            <p:cNvCxnSpPr>
              <a:cxnSpLocks/>
            </p:cNvCxnSpPr>
            <p:nvPr/>
          </p:nvCxnSpPr>
          <p:spPr>
            <a:xfrm>
              <a:off x="3080766" y="6181725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4F7644-CB2E-4928-BFC5-123E229BF346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85" y="6191250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D6063A-EE65-412E-8420-B5BE32CD230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901" y="6200775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69954A7-1EE5-40A6-9BE4-61E0DB42F3DF}"/>
                </a:ext>
              </a:extLst>
            </p:cNvPr>
            <p:cNvCxnSpPr>
              <a:cxnSpLocks/>
            </p:cNvCxnSpPr>
            <p:nvPr/>
          </p:nvCxnSpPr>
          <p:spPr>
            <a:xfrm>
              <a:off x="7576567" y="6200775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1FC660-1056-4458-BD11-9822D8E7178B}"/>
                </a:ext>
              </a:extLst>
            </p:cNvPr>
            <p:cNvCxnSpPr>
              <a:cxnSpLocks/>
            </p:cNvCxnSpPr>
            <p:nvPr/>
          </p:nvCxnSpPr>
          <p:spPr>
            <a:xfrm>
              <a:off x="9066086" y="6210300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4CA925-A076-45CF-8886-129C9C2F2F94}"/>
                </a:ext>
              </a:extLst>
            </p:cNvPr>
            <p:cNvSpPr txBox="1"/>
            <p:nvPr/>
          </p:nvSpPr>
          <p:spPr>
            <a:xfrm>
              <a:off x="2914655" y="5829300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FF0DE0-2757-4C8E-9177-2D1D10C99DD7}"/>
                </a:ext>
              </a:extLst>
            </p:cNvPr>
            <p:cNvSpPr txBox="1"/>
            <p:nvPr/>
          </p:nvSpPr>
          <p:spPr>
            <a:xfrm>
              <a:off x="4380362" y="5829300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4A7368-DE35-46A0-9BA0-6B85705FE27F}"/>
                </a:ext>
              </a:extLst>
            </p:cNvPr>
            <p:cNvSpPr txBox="1"/>
            <p:nvPr/>
          </p:nvSpPr>
          <p:spPr>
            <a:xfrm>
              <a:off x="5846069" y="5812393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3A9D25-F53D-440F-BA9D-42AD0DC0BD69}"/>
                </a:ext>
              </a:extLst>
            </p:cNvPr>
            <p:cNvSpPr txBox="1"/>
            <p:nvPr/>
          </p:nvSpPr>
          <p:spPr>
            <a:xfrm>
              <a:off x="7311776" y="5839659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AEC43E-C7B1-4765-A91E-0C190E8E919C}"/>
                </a:ext>
              </a:extLst>
            </p:cNvPr>
            <p:cNvSpPr txBox="1"/>
            <p:nvPr/>
          </p:nvSpPr>
          <p:spPr>
            <a:xfrm>
              <a:off x="8777483" y="5812393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6B8CB4-8362-46BD-A5C6-0B51632693E1}"/>
                </a:ext>
              </a:extLst>
            </p:cNvPr>
            <p:cNvSpPr txBox="1"/>
            <p:nvPr/>
          </p:nvSpPr>
          <p:spPr>
            <a:xfrm>
              <a:off x="9847320" y="6154221"/>
              <a:ext cx="906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RICH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9F30DB-8C10-434A-B46F-2C1390044FE1}"/>
                </a:ext>
              </a:extLst>
            </p:cNvPr>
            <p:cNvSpPr txBox="1"/>
            <p:nvPr/>
          </p:nvSpPr>
          <p:spPr>
            <a:xfrm>
              <a:off x="1556856" y="6154221"/>
              <a:ext cx="906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BC578D-9691-4C99-BE36-5B39C737F5D3}"/>
              </a:ext>
            </a:extLst>
          </p:cNvPr>
          <p:cNvGrpSpPr/>
          <p:nvPr/>
        </p:nvGrpSpPr>
        <p:grpSpPr>
          <a:xfrm>
            <a:off x="5955870" y="5478242"/>
            <a:ext cx="1519242" cy="646331"/>
            <a:chOff x="7694200" y="5535394"/>
            <a:chExt cx="1519242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2EC0F7-7453-472C-82BE-E003E3EC6DDB}"/>
                </a:ext>
              </a:extLst>
            </p:cNvPr>
            <p:cNvSpPr txBox="1"/>
            <p:nvPr/>
          </p:nvSpPr>
          <p:spPr>
            <a:xfrm>
              <a:off x="7737067" y="5535394"/>
              <a:ext cx="1476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$5,659.38</a:t>
              </a:r>
            </a:p>
            <a:p>
              <a:r>
                <a:rPr lang="en-US" dirty="0"/>
                <a:t>     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26BA45-8C31-40E0-9805-511A5548BF61}"/>
                </a:ext>
              </a:extLst>
            </p:cNvPr>
            <p:cNvSpPr/>
            <p:nvPr/>
          </p:nvSpPr>
          <p:spPr>
            <a:xfrm>
              <a:off x="7694200" y="5535394"/>
              <a:ext cx="1187772" cy="35791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A37DA5-E2C0-4985-B45E-53AA281CFA49}"/>
              </a:ext>
            </a:extLst>
          </p:cNvPr>
          <p:cNvCxnSpPr/>
          <p:nvPr/>
        </p:nvCxnSpPr>
        <p:spPr>
          <a:xfrm flipV="1">
            <a:off x="6591300" y="5836156"/>
            <a:ext cx="0" cy="49320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91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D93D-1718-4EBF-BBA0-B1FDC0CD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causes of death vs. total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B7FBF9-665E-43CF-914D-9C9941C2074A}"/>
              </a:ext>
            </a:extLst>
          </p:cNvPr>
          <p:cNvGrpSpPr/>
          <p:nvPr/>
        </p:nvGrpSpPr>
        <p:grpSpPr>
          <a:xfrm>
            <a:off x="1556856" y="5812393"/>
            <a:ext cx="9197053" cy="711160"/>
            <a:chOff x="1556856" y="5812393"/>
            <a:chExt cx="9197053" cy="7111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4C7D03-8322-4354-89CD-A1E83D293EF6}"/>
                </a:ext>
              </a:extLst>
            </p:cNvPr>
            <p:cNvCxnSpPr>
              <a:cxnSpLocks/>
            </p:cNvCxnSpPr>
            <p:nvPr/>
          </p:nvCxnSpPr>
          <p:spPr>
            <a:xfrm>
              <a:off x="2344679" y="6329363"/>
              <a:ext cx="7502643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A29D8-28F3-4BAC-9B44-CFDF5AFC6837}"/>
                </a:ext>
              </a:extLst>
            </p:cNvPr>
            <p:cNvCxnSpPr>
              <a:cxnSpLocks/>
            </p:cNvCxnSpPr>
            <p:nvPr/>
          </p:nvCxnSpPr>
          <p:spPr>
            <a:xfrm>
              <a:off x="3080766" y="6181725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4F7644-CB2E-4928-BFC5-123E229BF346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85" y="6191250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D6063A-EE65-412E-8420-B5BE32CD230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901" y="6200775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69954A7-1EE5-40A6-9BE4-61E0DB42F3DF}"/>
                </a:ext>
              </a:extLst>
            </p:cNvPr>
            <p:cNvCxnSpPr>
              <a:cxnSpLocks/>
            </p:cNvCxnSpPr>
            <p:nvPr/>
          </p:nvCxnSpPr>
          <p:spPr>
            <a:xfrm>
              <a:off x="7576567" y="6200775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1FC660-1056-4458-BD11-9822D8E7178B}"/>
                </a:ext>
              </a:extLst>
            </p:cNvPr>
            <p:cNvCxnSpPr>
              <a:cxnSpLocks/>
            </p:cNvCxnSpPr>
            <p:nvPr/>
          </p:nvCxnSpPr>
          <p:spPr>
            <a:xfrm>
              <a:off x="9066086" y="6210300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4CA925-A076-45CF-8886-129C9C2F2F94}"/>
                </a:ext>
              </a:extLst>
            </p:cNvPr>
            <p:cNvSpPr txBox="1"/>
            <p:nvPr/>
          </p:nvSpPr>
          <p:spPr>
            <a:xfrm>
              <a:off x="2914655" y="5829300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FF0DE0-2757-4C8E-9177-2D1D10C99DD7}"/>
                </a:ext>
              </a:extLst>
            </p:cNvPr>
            <p:cNvSpPr txBox="1"/>
            <p:nvPr/>
          </p:nvSpPr>
          <p:spPr>
            <a:xfrm>
              <a:off x="4380362" y="5829300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4A7368-DE35-46A0-9BA0-6B85705FE27F}"/>
                </a:ext>
              </a:extLst>
            </p:cNvPr>
            <p:cNvSpPr txBox="1"/>
            <p:nvPr/>
          </p:nvSpPr>
          <p:spPr>
            <a:xfrm>
              <a:off x="5846069" y="5812393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3A9D25-F53D-440F-BA9D-42AD0DC0BD69}"/>
                </a:ext>
              </a:extLst>
            </p:cNvPr>
            <p:cNvSpPr txBox="1"/>
            <p:nvPr/>
          </p:nvSpPr>
          <p:spPr>
            <a:xfrm>
              <a:off x="7311776" y="5839659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AEC43E-C7B1-4765-A91E-0C190E8E919C}"/>
                </a:ext>
              </a:extLst>
            </p:cNvPr>
            <p:cNvSpPr txBox="1"/>
            <p:nvPr/>
          </p:nvSpPr>
          <p:spPr>
            <a:xfrm>
              <a:off x="8777483" y="5812393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6B8CB4-8362-46BD-A5C6-0B51632693E1}"/>
                </a:ext>
              </a:extLst>
            </p:cNvPr>
            <p:cNvSpPr txBox="1"/>
            <p:nvPr/>
          </p:nvSpPr>
          <p:spPr>
            <a:xfrm>
              <a:off x="9847320" y="6154221"/>
              <a:ext cx="906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RICH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9F30DB-8C10-434A-B46F-2C1390044FE1}"/>
                </a:ext>
              </a:extLst>
            </p:cNvPr>
            <p:cNvSpPr txBox="1"/>
            <p:nvPr/>
          </p:nvSpPr>
          <p:spPr>
            <a:xfrm>
              <a:off x="1556856" y="6154221"/>
              <a:ext cx="906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BC578D-9691-4C99-BE36-5B39C737F5D3}"/>
              </a:ext>
            </a:extLst>
          </p:cNvPr>
          <p:cNvGrpSpPr/>
          <p:nvPr/>
        </p:nvGrpSpPr>
        <p:grpSpPr>
          <a:xfrm>
            <a:off x="8766815" y="5482025"/>
            <a:ext cx="1476375" cy="646331"/>
            <a:chOff x="7694200" y="5524025"/>
            <a:chExt cx="1476375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2EC0F7-7453-472C-82BE-E003E3EC6DDB}"/>
                </a:ext>
              </a:extLst>
            </p:cNvPr>
            <p:cNvSpPr txBox="1"/>
            <p:nvPr/>
          </p:nvSpPr>
          <p:spPr>
            <a:xfrm>
              <a:off x="7694200" y="5524025"/>
              <a:ext cx="1476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$40,874.71</a:t>
              </a:r>
            </a:p>
            <a:p>
              <a:r>
                <a:rPr lang="en-US" dirty="0"/>
                <a:t>     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26BA45-8C31-40E0-9805-511A5548BF61}"/>
                </a:ext>
              </a:extLst>
            </p:cNvPr>
            <p:cNvSpPr/>
            <p:nvPr/>
          </p:nvSpPr>
          <p:spPr>
            <a:xfrm>
              <a:off x="7694200" y="5535394"/>
              <a:ext cx="1187772" cy="35791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A37DA5-E2C0-4985-B45E-53AA281CFA49}"/>
              </a:ext>
            </a:extLst>
          </p:cNvPr>
          <p:cNvCxnSpPr/>
          <p:nvPr/>
        </p:nvCxnSpPr>
        <p:spPr>
          <a:xfrm flipV="1">
            <a:off x="9402245" y="5851308"/>
            <a:ext cx="0" cy="49320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BAC624EE-1674-477A-84BA-28EAB4574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576" y="2266731"/>
            <a:ext cx="6578847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86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D93D-1718-4EBF-BBA0-B1FDC0CD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causes of death vs. total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B7FBF9-665E-43CF-914D-9C9941C2074A}"/>
              </a:ext>
            </a:extLst>
          </p:cNvPr>
          <p:cNvGrpSpPr/>
          <p:nvPr/>
        </p:nvGrpSpPr>
        <p:grpSpPr>
          <a:xfrm>
            <a:off x="1556856" y="5812393"/>
            <a:ext cx="9197053" cy="711160"/>
            <a:chOff x="1556856" y="5812393"/>
            <a:chExt cx="9197053" cy="7111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4C7D03-8322-4354-89CD-A1E83D293EF6}"/>
                </a:ext>
              </a:extLst>
            </p:cNvPr>
            <p:cNvCxnSpPr>
              <a:cxnSpLocks/>
            </p:cNvCxnSpPr>
            <p:nvPr/>
          </p:nvCxnSpPr>
          <p:spPr>
            <a:xfrm>
              <a:off x="2344679" y="6329363"/>
              <a:ext cx="7502643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A29D8-28F3-4BAC-9B44-CFDF5AFC6837}"/>
                </a:ext>
              </a:extLst>
            </p:cNvPr>
            <p:cNvCxnSpPr>
              <a:cxnSpLocks/>
            </p:cNvCxnSpPr>
            <p:nvPr/>
          </p:nvCxnSpPr>
          <p:spPr>
            <a:xfrm>
              <a:off x="3080766" y="6181725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4F7644-CB2E-4928-BFC5-123E229BF346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85" y="6191250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D6063A-EE65-412E-8420-B5BE32CD230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901" y="6200775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69954A7-1EE5-40A6-9BE4-61E0DB42F3DF}"/>
                </a:ext>
              </a:extLst>
            </p:cNvPr>
            <p:cNvCxnSpPr>
              <a:cxnSpLocks/>
            </p:cNvCxnSpPr>
            <p:nvPr/>
          </p:nvCxnSpPr>
          <p:spPr>
            <a:xfrm>
              <a:off x="7576567" y="6200775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1FC660-1056-4458-BD11-9822D8E7178B}"/>
                </a:ext>
              </a:extLst>
            </p:cNvPr>
            <p:cNvCxnSpPr>
              <a:cxnSpLocks/>
            </p:cNvCxnSpPr>
            <p:nvPr/>
          </p:nvCxnSpPr>
          <p:spPr>
            <a:xfrm>
              <a:off x="9066086" y="6210300"/>
              <a:ext cx="0" cy="257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4CA925-A076-45CF-8886-129C9C2F2F94}"/>
                </a:ext>
              </a:extLst>
            </p:cNvPr>
            <p:cNvSpPr txBox="1"/>
            <p:nvPr/>
          </p:nvSpPr>
          <p:spPr>
            <a:xfrm>
              <a:off x="2914655" y="5829300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FF0DE0-2757-4C8E-9177-2D1D10C99DD7}"/>
                </a:ext>
              </a:extLst>
            </p:cNvPr>
            <p:cNvSpPr txBox="1"/>
            <p:nvPr/>
          </p:nvSpPr>
          <p:spPr>
            <a:xfrm>
              <a:off x="4380362" y="5829300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4A7368-DE35-46A0-9BA0-6B85705FE27F}"/>
                </a:ext>
              </a:extLst>
            </p:cNvPr>
            <p:cNvSpPr txBox="1"/>
            <p:nvPr/>
          </p:nvSpPr>
          <p:spPr>
            <a:xfrm>
              <a:off x="5846069" y="5812393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3A9D25-F53D-440F-BA9D-42AD0DC0BD69}"/>
                </a:ext>
              </a:extLst>
            </p:cNvPr>
            <p:cNvSpPr txBox="1"/>
            <p:nvPr/>
          </p:nvSpPr>
          <p:spPr>
            <a:xfrm>
              <a:off x="7311776" y="5839659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AEC43E-C7B1-4765-A91E-0C190E8E919C}"/>
                </a:ext>
              </a:extLst>
            </p:cNvPr>
            <p:cNvSpPr txBox="1"/>
            <p:nvPr/>
          </p:nvSpPr>
          <p:spPr>
            <a:xfrm>
              <a:off x="8777483" y="5812393"/>
              <a:ext cx="48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6B8CB4-8362-46BD-A5C6-0B51632693E1}"/>
                </a:ext>
              </a:extLst>
            </p:cNvPr>
            <p:cNvSpPr txBox="1"/>
            <p:nvPr/>
          </p:nvSpPr>
          <p:spPr>
            <a:xfrm>
              <a:off x="9847320" y="6154221"/>
              <a:ext cx="906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RICH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9F30DB-8C10-434A-B46F-2C1390044FE1}"/>
                </a:ext>
              </a:extLst>
            </p:cNvPr>
            <p:cNvSpPr txBox="1"/>
            <p:nvPr/>
          </p:nvSpPr>
          <p:spPr>
            <a:xfrm>
              <a:off x="1556856" y="6154221"/>
              <a:ext cx="906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BC578D-9691-4C99-BE36-5B39C737F5D3}"/>
              </a:ext>
            </a:extLst>
          </p:cNvPr>
          <p:cNvGrpSpPr/>
          <p:nvPr/>
        </p:nvGrpSpPr>
        <p:grpSpPr>
          <a:xfrm>
            <a:off x="8956245" y="5460652"/>
            <a:ext cx="1476375" cy="646331"/>
            <a:chOff x="7694200" y="5514301"/>
            <a:chExt cx="1476375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2EC0F7-7453-472C-82BE-E003E3EC6DDB}"/>
                </a:ext>
              </a:extLst>
            </p:cNvPr>
            <p:cNvSpPr txBox="1"/>
            <p:nvPr/>
          </p:nvSpPr>
          <p:spPr>
            <a:xfrm>
              <a:off x="7694200" y="5514301"/>
              <a:ext cx="1476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$51,450.95</a:t>
              </a:r>
            </a:p>
            <a:p>
              <a:r>
                <a:rPr lang="en-US" dirty="0"/>
                <a:t>     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26BA45-8C31-40E0-9805-511A5548BF61}"/>
                </a:ext>
              </a:extLst>
            </p:cNvPr>
            <p:cNvSpPr/>
            <p:nvPr/>
          </p:nvSpPr>
          <p:spPr>
            <a:xfrm>
              <a:off x="7694200" y="5535394"/>
              <a:ext cx="1187772" cy="35791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A37DA5-E2C0-4985-B45E-53AA281CFA49}"/>
              </a:ext>
            </a:extLst>
          </p:cNvPr>
          <p:cNvCxnSpPr/>
          <p:nvPr/>
        </p:nvCxnSpPr>
        <p:spPr>
          <a:xfrm flipV="1">
            <a:off x="9591675" y="5839659"/>
            <a:ext cx="0" cy="49320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6C6A37C3-30D7-41AF-8375-30E578AA0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386" y="2266731"/>
            <a:ext cx="5487227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58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87DFFA-53E7-4BC3-BDB1-216CF57BE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731"/>
          <a:stretch/>
        </p:blipFill>
        <p:spPr>
          <a:xfrm>
            <a:off x="2230438" y="928687"/>
            <a:ext cx="7731125" cy="765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704C9E-0512-466C-B2D5-735C0F556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68" b="20513"/>
          <a:stretch/>
        </p:blipFill>
        <p:spPr>
          <a:xfrm>
            <a:off x="2224103" y="2224089"/>
            <a:ext cx="7735824" cy="765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CBB3D1-5D30-4726-9E71-C0DC7E8422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79" b="20891"/>
          <a:stretch/>
        </p:blipFill>
        <p:spPr>
          <a:xfrm>
            <a:off x="2219341" y="3800474"/>
            <a:ext cx="7735824" cy="765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92D44B-FA18-4C41-B033-67B9FA591D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795" b="21995"/>
          <a:stretch/>
        </p:blipFill>
        <p:spPr>
          <a:xfrm>
            <a:off x="2228088" y="5376858"/>
            <a:ext cx="7735824" cy="7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01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859B-C717-4655-9B5E-52541424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C67D-14E5-4FFC-8C2B-19A324BF8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 the repo (“Mere Mortals” on </a:t>
            </a:r>
            <a:r>
              <a:rPr lang="en-US" dirty="0" err="1"/>
              <a:t>Donish</a:t>
            </a:r>
            <a:r>
              <a:rPr lang="en-US" dirty="0"/>
              <a:t> Cushing’s GitHub)</a:t>
            </a:r>
          </a:p>
          <a:p>
            <a:r>
              <a:rPr lang="en-US" dirty="0"/>
              <a:t>Use “Starter Notebook” to make core data pulls</a:t>
            </a:r>
          </a:p>
          <a:p>
            <a:r>
              <a:rPr lang="en-US" dirty="0"/>
              <a:t>Increase awareness (if only your own)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5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1B30-DAAC-46A0-A185-E1020D75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/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15D2F-2E92-4108-9408-B5A719C86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6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2FD3-9079-41A7-BA8C-ADD9A703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Datasets, sorted by length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17CB55-36A6-40A8-AA08-F5A810842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4454" y="2638425"/>
            <a:ext cx="4183092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0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E688-6783-41D8-A5AC-773B2432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population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E45415-9460-48A6-B76F-48FE9A0FD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040" y="2795743"/>
            <a:ext cx="7735824" cy="12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0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FAD3-9769-4514-BEFA-02462892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Population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CF3A3D-F0D5-4136-AA39-DB4E6D41F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221"/>
          <a:stretch/>
        </p:blipFill>
        <p:spPr>
          <a:xfrm>
            <a:off x="4267200" y="2446099"/>
            <a:ext cx="3657600" cy="41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6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FAD3-9769-4514-BEFA-02462892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Population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CF3A3D-F0D5-4136-AA39-DB4E6D41F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221"/>
          <a:stretch/>
        </p:blipFill>
        <p:spPr>
          <a:xfrm>
            <a:off x="4267200" y="2446099"/>
            <a:ext cx="3657600" cy="41213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3AA865-DDAB-4FC0-ABC3-0AE231398AFD}"/>
              </a:ext>
            </a:extLst>
          </p:cNvPr>
          <p:cNvSpPr/>
          <p:nvPr/>
        </p:nvSpPr>
        <p:spPr>
          <a:xfrm>
            <a:off x="4357688" y="3886169"/>
            <a:ext cx="1390641" cy="24288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68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2205</TotalTime>
  <Words>357</Words>
  <Application>Microsoft Office PowerPoint</Application>
  <PresentationFormat>Widescreen</PresentationFormat>
  <Paragraphs>94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Gill Sans MT</vt:lpstr>
      <vt:lpstr>Parcel</vt:lpstr>
      <vt:lpstr>Mere mortals</vt:lpstr>
      <vt:lpstr>Topic intro</vt:lpstr>
      <vt:lpstr>hypothesis</vt:lpstr>
      <vt:lpstr>Data sources</vt:lpstr>
      <vt:lpstr>Data cleansing / exploration</vt:lpstr>
      <vt:lpstr>Datasets, sorted by length</vt:lpstr>
      <vt:lpstr>Who population data</vt:lpstr>
      <vt:lpstr>WHO Population data</vt:lpstr>
      <vt:lpstr>WHO Population data</vt:lpstr>
      <vt:lpstr>Country codes</vt:lpstr>
      <vt:lpstr>Convert codes to names</vt:lpstr>
      <vt:lpstr>Country name  added to dataframe</vt:lpstr>
      <vt:lpstr>WHO Population data</vt:lpstr>
      <vt:lpstr>WHO Population data</vt:lpstr>
      <vt:lpstr>Age groupings vary  based on ‘frmat’ code used</vt:lpstr>
      <vt:lpstr>‘Frmat’ code use counts</vt:lpstr>
      <vt:lpstr>Who population data</vt:lpstr>
      <vt:lpstr>Who Mortality data</vt:lpstr>
      <vt:lpstr>Who mortality data</vt:lpstr>
      <vt:lpstr>Who mortality data</vt:lpstr>
      <vt:lpstr>Age groupings vary based on ‘frmat’ code used</vt:lpstr>
      <vt:lpstr>‘Deaths2’ selected as our focus</vt:lpstr>
      <vt:lpstr>Who mortality data</vt:lpstr>
      <vt:lpstr>Cause code descriptions</vt:lpstr>
      <vt:lpstr>Icd-10 codes</vt:lpstr>
      <vt:lpstr>World bank gdp data</vt:lpstr>
      <vt:lpstr>World bank gdp data</vt:lpstr>
      <vt:lpstr>World bank gdp data</vt:lpstr>
      <vt:lpstr>World bank gdp data</vt:lpstr>
      <vt:lpstr>Boxplot of gdp data</vt:lpstr>
      <vt:lpstr>Kde of gdp data</vt:lpstr>
      <vt:lpstr>Count of gdp quintile groups</vt:lpstr>
      <vt:lpstr>50 countries w/ highest gdp</vt:lpstr>
      <vt:lpstr>A bird’s-eye view of 2012 gdp data</vt:lpstr>
      <vt:lpstr>Considerations</vt:lpstr>
      <vt:lpstr>considerations</vt:lpstr>
      <vt:lpstr>Analysis / COnclusions</vt:lpstr>
      <vt:lpstr>Our approach</vt:lpstr>
      <vt:lpstr>Scatter plot of Death rate vs. gdp</vt:lpstr>
      <vt:lpstr>Test for correlation</vt:lpstr>
      <vt:lpstr>Exponential correlation</vt:lpstr>
      <vt:lpstr>Sum of top 3 causes of death</vt:lpstr>
      <vt:lpstr>Top 5 Causes</vt:lpstr>
      <vt:lpstr>Top 3 causes of death vs. total</vt:lpstr>
      <vt:lpstr>Top 3 causes of death vs. total</vt:lpstr>
      <vt:lpstr>Top 3 causes of death vs. total</vt:lpstr>
      <vt:lpstr>PowerPoint Presentation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Mere mortals</dc:title>
  <dc:creator>Nicholas McCarty</dc:creator>
  <cp:lastModifiedBy>Nicholas McCarty</cp:lastModifiedBy>
  <cp:revision>46</cp:revision>
  <dcterms:created xsi:type="dcterms:W3CDTF">2019-04-08T19:01:52Z</dcterms:created>
  <dcterms:modified xsi:type="dcterms:W3CDTF">2019-04-11T03:14:03Z</dcterms:modified>
</cp:coreProperties>
</file>