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BFEA-982F-4827-9C89-87A2835B48CB}" type="datetimeFigureOut">
              <a:rPr lang="es-ES" smtClean="0"/>
              <a:t>13/10/2016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EA2E-B818-446D-8AD6-DBF7DF11D349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BFEA-982F-4827-9C89-87A2835B48CB}" type="datetimeFigureOut">
              <a:rPr lang="es-ES" smtClean="0"/>
              <a:t>13/10/2016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EA2E-B818-446D-8AD6-DBF7DF11D34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BFEA-982F-4827-9C89-87A2835B48CB}" type="datetimeFigureOut">
              <a:rPr lang="es-ES" smtClean="0"/>
              <a:t>13/10/2016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EA2E-B818-446D-8AD6-DBF7DF11D34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BFEA-982F-4827-9C89-87A2835B48CB}" type="datetimeFigureOut">
              <a:rPr lang="es-ES" smtClean="0"/>
              <a:t>13/10/2016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EA2E-B818-446D-8AD6-DBF7DF11D34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BFEA-982F-4827-9C89-87A2835B48CB}" type="datetimeFigureOut">
              <a:rPr lang="es-ES" smtClean="0"/>
              <a:t>13/10/2016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EA2E-B818-446D-8AD6-DBF7DF11D349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BFEA-982F-4827-9C89-87A2835B48CB}" type="datetimeFigureOut">
              <a:rPr lang="es-ES" smtClean="0"/>
              <a:t>13/10/2016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EA2E-B818-446D-8AD6-DBF7DF11D34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BFEA-982F-4827-9C89-87A2835B48CB}" type="datetimeFigureOut">
              <a:rPr lang="es-ES" smtClean="0"/>
              <a:t>13/10/2016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EA2E-B818-446D-8AD6-DBF7DF11D349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BFEA-982F-4827-9C89-87A2835B48CB}" type="datetimeFigureOut">
              <a:rPr lang="es-ES" smtClean="0"/>
              <a:t>13/10/2016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EA2E-B818-446D-8AD6-DBF7DF11D34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BFEA-982F-4827-9C89-87A2835B48CB}" type="datetimeFigureOut">
              <a:rPr lang="es-ES" smtClean="0"/>
              <a:t>13/10/2016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EA2E-B818-446D-8AD6-DBF7DF11D34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BFEA-982F-4827-9C89-87A2835B48CB}" type="datetimeFigureOut">
              <a:rPr lang="es-ES" smtClean="0"/>
              <a:t>13/10/2016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EA2E-B818-446D-8AD6-DBF7DF11D349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BFEA-982F-4827-9C89-87A2835B48CB}" type="datetimeFigureOut">
              <a:rPr lang="es-ES" smtClean="0"/>
              <a:t>13/10/2016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EA2E-B818-446D-8AD6-DBF7DF11D34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392BFEA-982F-4827-9C89-87A2835B48CB}" type="datetimeFigureOut">
              <a:rPr lang="es-ES" smtClean="0"/>
              <a:t>13/10/2016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0E6EA2E-B818-446D-8AD6-DBF7DF11D349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Colas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02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587524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¿Qué es una cola?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40160" y="1077089"/>
            <a:ext cx="5338936" cy="2379712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Una </a:t>
            </a:r>
            <a:r>
              <a:rPr lang="es-ES" b="1" dirty="0"/>
              <a:t>cola</a:t>
            </a:r>
            <a:r>
              <a:rPr lang="es-ES" dirty="0"/>
              <a:t> </a:t>
            </a:r>
            <a:r>
              <a:rPr lang="es-ES" dirty="0" smtClean="0"/>
              <a:t>es una</a:t>
            </a:r>
            <a:r>
              <a:rPr lang="es-ES" dirty="0"/>
              <a:t> </a:t>
            </a:r>
            <a:r>
              <a:rPr lang="es-ES" dirty="0" smtClean="0"/>
              <a:t>estructura de datos, </a:t>
            </a:r>
            <a:r>
              <a:rPr lang="es-ES" dirty="0"/>
              <a:t>caracterizada por ser una secuencia de elementos en la que la operación de </a:t>
            </a:r>
            <a:r>
              <a:rPr lang="es-ES" dirty="0" smtClean="0"/>
              <a:t>inserción</a:t>
            </a:r>
            <a:r>
              <a:rPr lang="es-ES" dirty="0"/>
              <a:t> se realiza por un extremo y </a:t>
            </a:r>
            <a:r>
              <a:rPr lang="es-ES" dirty="0" smtClean="0"/>
              <a:t>la extracción</a:t>
            </a:r>
            <a:r>
              <a:rPr lang="es-ES" dirty="0"/>
              <a:t> por el otro. </a:t>
            </a:r>
            <a:endParaRPr lang="es-ES" dirty="0"/>
          </a:p>
        </p:txBody>
      </p:sp>
      <p:pic>
        <p:nvPicPr>
          <p:cNvPr id="1026" name="Picture 2" descr="Resultado de imagen para colas de person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77"/>
          <a:stretch/>
        </p:blipFill>
        <p:spPr bwMode="auto">
          <a:xfrm>
            <a:off x="467544" y="3435847"/>
            <a:ext cx="5462464" cy="170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 flipH="1">
            <a:off x="5930008" y="3435847"/>
            <a:ext cx="298176" cy="5040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6079096" y="3075806"/>
            <a:ext cx="137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frente</a:t>
            </a:r>
            <a:endParaRPr lang="es-ES" dirty="0"/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323528" y="3445138"/>
            <a:ext cx="144016" cy="4947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89756" y="3087469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final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608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11510"/>
            <a:ext cx="8229600" cy="1512168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Las operaciones usuales en las colas son </a:t>
            </a:r>
            <a:r>
              <a:rPr lang="es-ES" b="1" dirty="0"/>
              <a:t>Insertar</a:t>
            </a:r>
            <a:r>
              <a:rPr lang="es-ES" dirty="0"/>
              <a:t> y </a:t>
            </a:r>
            <a:r>
              <a:rPr lang="es-ES" b="1" dirty="0"/>
              <a:t>Quitar</a:t>
            </a:r>
            <a:r>
              <a:rPr lang="es-ES" dirty="0"/>
              <a:t>. La operación </a:t>
            </a:r>
            <a:r>
              <a:rPr lang="es-ES" dirty="0" smtClean="0"/>
              <a:t>Insertar añade </a:t>
            </a:r>
            <a:r>
              <a:rPr lang="es-ES" dirty="0"/>
              <a:t>un elemento por el extremo final de la cola, y la operación Quitar elimina o </a:t>
            </a:r>
            <a:r>
              <a:rPr lang="es-ES" dirty="0" smtClean="0"/>
              <a:t>extrae un </a:t>
            </a:r>
            <a:r>
              <a:rPr lang="es-ES" dirty="0"/>
              <a:t>elemento por el extremo </a:t>
            </a:r>
            <a:r>
              <a:rPr lang="es-ES" dirty="0" smtClean="0"/>
              <a:t>opuesto.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484871"/>
              </p:ext>
            </p:extLst>
          </p:nvPr>
        </p:nvGraphicFramePr>
        <p:xfrm>
          <a:off x="899592" y="2427734"/>
          <a:ext cx="5040560" cy="864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/>
                <a:gridCol w="1008112"/>
                <a:gridCol w="1008112"/>
                <a:gridCol w="1008112"/>
                <a:gridCol w="1008112"/>
              </a:tblGrid>
              <a:tr h="864096">
                <a:tc>
                  <a:txBody>
                    <a:bodyPr/>
                    <a:lstStyle/>
                    <a:p>
                      <a:pPr algn="ctr"/>
                      <a:endParaRPr lang="es-E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899592" y="415748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Insertar X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899592" y="329183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frente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907704" y="329183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final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899592" y="2453711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 smtClean="0"/>
              <a:t>X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6666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467544" y="411510"/>
            <a:ext cx="8229600" cy="1512168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Las operaciones usuales en las colas son </a:t>
            </a:r>
            <a:r>
              <a:rPr lang="es-ES" b="1" dirty="0"/>
              <a:t>Insertar</a:t>
            </a:r>
            <a:r>
              <a:rPr lang="es-ES" dirty="0"/>
              <a:t> y </a:t>
            </a:r>
            <a:r>
              <a:rPr lang="es-ES" b="1" dirty="0"/>
              <a:t>Quitar</a:t>
            </a:r>
            <a:r>
              <a:rPr lang="es-ES" dirty="0"/>
              <a:t>. La operación </a:t>
            </a:r>
            <a:r>
              <a:rPr lang="es-ES" dirty="0" smtClean="0"/>
              <a:t>Insertar añade </a:t>
            </a:r>
            <a:r>
              <a:rPr lang="es-ES" dirty="0"/>
              <a:t>un elemento por el extremo final de la cola, y la operación Quitar elimina o </a:t>
            </a:r>
            <a:r>
              <a:rPr lang="es-ES" dirty="0" smtClean="0"/>
              <a:t>extrae un </a:t>
            </a:r>
            <a:r>
              <a:rPr lang="es-ES" dirty="0"/>
              <a:t>elemento por el extremo </a:t>
            </a:r>
            <a:r>
              <a:rPr lang="es-ES" dirty="0" smtClean="0"/>
              <a:t>opuesto.</a:t>
            </a:r>
            <a:endParaRPr lang="es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878315"/>
              </p:ext>
            </p:extLst>
          </p:nvPr>
        </p:nvGraphicFramePr>
        <p:xfrm>
          <a:off x="899592" y="2427734"/>
          <a:ext cx="5040560" cy="864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/>
                <a:gridCol w="1008112"/>
                <a:gridCol w="1008112"/>
                <a:gridCol w="1008112"/>
                <a:gridCol w="1008112"/>
              </a:tblGrid>
              <a:tr h="864096">
                <a:tc>
                  <a:txBody>
                    <a:bodyPr/>
                    <a:lstStyle/>
                    <a:p>
                      <a:pPr algn="ctr"/>
                      <a:r>
                        <a:rPr lang="es-PE" sz="4000" dirty="0" smtClean="0"/>
                        <a:t>X</a:t>
                      </a:r>
                      <a:endParaRPr lang="es-E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899592" y="415748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Insertar Y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899592" y="329183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frente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1907704" y="329183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final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907704" y="2427734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 smtClean="0"/>
              <a:t>Y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12537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7407E-6 L 0.10243 -0.0080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-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467544" y="411510"/>
            <a:ext cx="8229600" cy="1512168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Las operaciones usuales en las colas son </a:t>
            </a:r>
            <a:r>
              <a:rPr lang="es-ES" b="1" dirty="0"/>
              <a:t>Insertar</a:t>
            </a:r>
            <a:r>
              <a:rPr lang="es-ES" dirty="0"/>
              <a:t> y </a:t>
            </a:r>
            <a:r>
              <a:rPr lang="es-ES" b="1" dirty="0"/>
              <a:t>Quitar</a:t>
            </a:r>
            <a:r>
              <a:rPr lang="es-ES" dirty="0"/>
              <a:t>. La operación </a:t>
            </a:r>
            <a:r>
              <a:rPr lang="es-ES" dirty="0" smtClean="0"/>
              <a:t>Insertar añade </a:t>
            </a:r>
            <a:r>
              <a:rPr lang="es-ES" dirty="0"/>
              <a:t>un elemento por el extremo final de la cola, y la operación Quitar elimina o </a:t>
            </a:r>
            <a:r>
              <a:rPr lang="es-ES" dirty="0" smtClean="0"/>
              <a:t>extrae un </a:t>
            </a:r>
            <a:r>
              <a:rPr lang="es-ES" dirty="0"/>
              <a:t>elemento por el extremo </a:t>
            </a:r>
            <a:r>
              <a:rPr lang="es-ES" dirty="0" smtClean="0"/>
              <a:t>opuesto.</a:t>
            </a:r>
            <a:endParaRPr lang="es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601946"/>
              </p:ext>
            </p:extLst>
          </p:nvPr>
        </p:nvGraphicFramePr>
        <p:xfrm>
          <a:off x="899592" y="2427734"/>
          <a:ext cx="5040560" cy="864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/>
                <a:gridCol w="1008112"/>
                <a:gridCol w="1008112"/>
                <a:gridCol w="1008112"/>
                <a:gridCol w="1008112"/>
              </a:tblGrid>
              <a:tr h="864096">
                <a:tc>
                  <a:txBody>
                    <a:bodyPr/>
                    <a:lstStyle/>
                    <a:p>
                      <a:pPr algn="ctr"/>
                      <a:r>
                        <a:rPr lang="es-PE" sz="4000" dirty="0" smtClean="0"/>
                        <a:t>X</a:t>
                      </a:r>
                      <a:endParaRPr lang="es-E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899592" y="415748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Insertar Z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899592" y="329183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frente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915816" y="329183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final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907704" y="2427734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 smtClean="0"/>
              <a:t>Y</a:t>
            </a:r>
            <a:endParaRPr lang="es-ES" sz="40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2915816" y="2427734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 smtClean="0"/>
              <a:t>Z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49952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0.10243 -0.0080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-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467544" y="411510"/>
            <a:ext cx="8229600" cy="1512168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Las operaciones usuales en las colas son </a:t>
            </a:r>
            <a:r>
              <a:rPr lang="es-ES" b="1" dirty="0"/>
              <a:t>Insertar</a:t>
            </a:r>
            <a:r>
              <a:rPr lang="es-ES" dirty="0"/>
              <a:t> y </a:t>
            </a:r>
            <a:r>
              <a:rPr lang="es-ES" b="1" dirty="0"/>
              <a:t>Quitar</a:t>
            </a:r>
            <a:r>
              <a:rPr lang="es-ES" dirty="0"/>
              <a:t>. La operación </a:t>
            </a:r>
            <a:r>
              <a:rPr lang="es-ES" dirty="0" smtClean="0"/>
              <a:t>Insertar añade </a:t>
            </a:r>
            <a:r>
              <a:rPr lang="es-ES" dirty="0"/>
              <a:t>un elemento por el extremo final de la cola, y la operación Quitar elimina o </a:t>
            </a:r>
            <a:r>
              <a:rPr lang="es-ES" dirty="0" smtClean="0"/>
              <a:t>extrae un </a:t>
            </a:r>
            <a:r>
              <a:rPr lang="es-ES" dirty="0"/>
              <a:t>elemento por el extremo </a:t>
            </a:r>
            <a:r>
              <a:rPr lang="es-ES" dirty="0" smtClean="0"/>
              <a:t>opuesto.</a:t>
            </a:r>
            <a:endParaRPr lang="es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551215"/>
              </p:ext>
            </p:extLst>
          </p:nvPr>
        </p:nvGraphicFramePr>
        <p:xfrm>
          <a:off x="899592" y="2427734"/>
          <a:ext cx="5040560" cy="864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/>
                <a:gridCol w="1008112"/>
                <a:gridCol w="1008112"/>
                <a:gridCol w="1008112"/>
                <a:gridCol w="1008112"/>
              </a:tblGrid>
              <a:tr h="864096">
                <a:tc>
                  <a:txBody>
                    <a:bodyPr/>
                    <a:lstStyle/>
                    <a:p>
                      <a:pPr algn="ctr"/>
                      <a:endParaRPr lang="es-E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899592" y="415748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Quitar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899592" y="329183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frente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3934125" y="329183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final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907704" y="2427734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 smtClean="0"/>
              <a:t>Y</a:t>
            </a:r>
            <a:endParaRPr lang="es-ES" sz="40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2915816" y="2427734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 smtClean="0"/>
              <a:t>Z</a:t>
            </a:r>
            <a:endParaRPr lang="es-ES" sz="40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899592" y="2427734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 smtClean="0"/>
              <a:t>X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3152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L -0.10226 0.00124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2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-0.00124 L -0.11025 4.69136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07407E-6 L -0.11128 -0.0080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73" y="-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467544" y="411510"/>
            <a:ext cx="8229600" cy="1512168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Las operaciones usuales en las colas son </a:t>
            </a:r>
            <a:r>
              <a:rPr lang="es-ES" b="1" dirty="0"/>
              <a:t>Insertar</a:t>
            </a:r>
            <a:r>
              <a:rPr lang="es-ES" dirty="0"/>
              <a:t> y </a:t>
            </a:r>
            <a:r>
              <a:rPr lang="es-ES" b="1" dirty="0"/>
              <a:t>Quitar</a:t>
            </a:r>
            <a:r>
              <a:rPr lang="es-ES" dirty="0"/>
              <a:t>. La operación </a:t>
            </a:r>
            <a:r>
              <a:rPr lang="es-ES" dirty="0" smtClean="0"/>
              <a:t>Insertar añade </a:t>
            </a:r>
            <a:r>
              <a:rPr lang="es-ES" dirty="0"/>
              <a:t>un elemento por el extremo final de la cola, y la operación Quitar elimina o </a:t>
            </a:r>
            <a:r>
              <a:rPr lang="es-ES" dirty="0" smtClean="0"/>
              <a:t>extrae un </a:t>
            </a:r>
            <a:r>
              <a:rPr lang="es-ES" dirty="0"/>
              <a:t>elemento por el extremo </a:t>
            </a:r>
            <a:r>
              <a:rPr lang="es-ES" dirty="0" smtClean="0"/>
              <a:t>opuesto.</a:t>
            </a:r>
            <a:endParaRPr lang="es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589816"/>
              </p:ext>
            </p:extLst>
          </p:nvPr>
        </p:nvGraphicFramePr>
        <p:xfrm>
          <a:off x="899592" y="2427734"/>
          <a:ext cx="5040560" cy="864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/>
                <a:gridCol w="1008112"/>
                <a:gridCol w="1008112"/>
                <a:gridCol w="1008112"/>
                <a:gridCol w="1008112"/>
              </a:tblGrid>
              <a:tr h="864096">
                <a:tc>
                  <a:txBody>
                    <a:bodyPr/>
                    <a:lstStyle/>
                    <a:p>
                      <a:pPr algn="ctr"/>
                      <a:endParaRPr lang="es-E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899592" y="415748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Quitar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899592" y="329183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frente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915816" y="329183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final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899592" y="2427734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 smtClean="0"/>
              <a:t>Y</a:t>
            </a:r>
            <a:endParaRPr lang="es-ES" sz="40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1907704" y="2427734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 smtClean="0"/>
              <a:t>Z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96818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L -0.11025 0.00124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-0.11024 -0.0080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-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</p:spPr>
        <p:txBody>
          <a:bodyPr/>
          <a:lstStyle/>
          <a:p>
            <a:r>
              <a:rPr lang="es-PE" dirty="0" smtClean="0"/>
              <a:t>Entonces una </a:t>
            </a:r>
            <a:r>
              <a:rPr lang="es-PE" dirty="0" smtClean="0"/>
              <a:t>cola </a:t>
            </a:r>
            <a:r>
              <a:rPr lang="es-PE" dirty="0" smtClean="0"/>
              <a:t>tiene esta forma:</a:t>
            </a:r>
            <a:endParaRPr lang="es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678335"/>
              </p:ext>
            </p:extLst>
          </p:nvPr>
        </p:nvGraphicFramePr>
        <p:xfrm>
          <a:off x="1331640" y="2643758"/>
          <a:ext cx="1656184" cy="733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</a:tblGrid>
              <a:tr h="367835">
                <a:tc>
                  <a:txBody>
                    <a:bodyPr/>
                    <a:lstStyle/>
                    <a:p>
                      <a:r>
                        <a:rPr lang="es-PE" dirty="0" smtClean="0"/>
                        <a:t>dato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7965">
                <a:tc>
                  <a:txBody>
                    <a:bodyPr/>
                    <a:lstStyle/>
                    <a:p>
                      <a:r>
                        <a:rPr lang="es-PE" dirty="0" smtClean="0"/>
                        <a:t>*siguiente</a:t>
                      </a:r>
                      <a:endParaRPr lang="es-E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537321"/>
              </p:ext>
            </p:extLst>
          </p:nvPr>
        </p:nvGraphicFramePr>
        <p:xfrm>
          <a:off x="1331640" y="3723878"/>
          <a:ext cx="1656184" cy="733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</a:tblGrid>
              <a:tr h="367835">
                <a:tc>
                  <a:txBody>
                    <a:bodyPr/>
                    <a:lstStyle/>
                    <a:p>
                      <a:r>
                        <a:rPr lang="es-PE" dirty="0" smtClean="0"/>
                        <a:t>dato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7965">
                <a:tc>
                  <a:txBody>
                    <a:bodyPr/>
                    <a:lstStyle/>
                    <a:p>
                      <a:r>
                        <a:rPr lang="es-PE" dirty="0" smtClean="0"/>
                        <a:t>*siguiente</a:t>
                      </a:r>
                      <a:endParaRPr lang="es-E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087362"/>
              </p:ext>
            </p:extLst>
          </p:nvPr>
        </p:nvGraphicFramePr>
        <p:xfrm>
          <a:off x="1331640" y="1563638"/>
          <a:ext cx="1656184" cy="733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</a:tblGrid>
              <a:tr h="367835">
                <a:tc>
                  <a:txBody>
                    <a:bodyPr/>
                    <a:lstStyle/>
                    <a:p>
                      <a:r>
                        <a:rPr lang="es-PE" dirty="0" smtClean="0"/>
                        <a:t>dato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7965">
                <a:tc>
                  <a:txBody>
                    <a:bodyPr/>
                    <a:lstStyle/>
                    <a:p>
                      <a:r>
                        <a:rPr lang="es-PE" dirty="0" smtClean="0"/>
                        <a:t>*siguiente</a:t>
                      </a:r>
                      <a:endParaRPr lang="es-E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8" name="7 Conector recto de flecha"/>
          <p:cNvCxnSpPr>
            <a:stCxn id="7" idx="2"/>
            <a:endCxn id="5" idx="0"/>
          </p:cNvCxnSpPr>
          <p:nvPr/>
        </p:nvCxnSpPr>
        <p:spPr>
          <a:xfrm>
            <a:off x="2159732" y="2297233"/>
            <a:ext cx="0" cy="346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stCxn id="5" idx="2"/>
            <a:endCxn id="6" idx="0"/>
          </p:cNvCxnSpPr>
          <p:nvPr/>
        </p:nvCxnSpPr>
        <p:spPr>
          <a:xfrm>
            <a:off x="2159732" y="3377353"/>
            <a:ext cx="0" cy="346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9 Cerrar llave"/>
          <p:cNvSpPr/>
          <p:nvPr/>
        </p:nvSpPr>
        <p:spPr>
          <a:xfrm>
            <a:off x="3059832" y="1577153"/>
            <a:ext cx="216024" cy="720080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3347864" y="175252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Nodo</a:t>
            </a:r>
            <a:endParaRPr lang="es-ES" dirty="0"/>
          </a:p>
        </p:txBody>
      </p:sp>
      <p:pic>
        <p:nvPicPr>
          <p:cNvPr id="12" name="Picture 2" descr="C:\Users\Alejandro\Desktop\capture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27895"/>
            <a:ext cx="3744417" cy="133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1583668" y="481898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NULL</a:t>
            </a:r>
            <a:endParaRPr lang="es-ES" dirty="0"/>
          </a:p>
        </p:txBody>
      </p:sp>
      <p:cxnSp>
        <p:nvCxnSpPr>
          <p:cNvPr id="15" name="14 Conector recto de flecha"/>
          <p:cNvCxnSpPr>
            <a:stCxn id="6" idx="2"/>
            <a:endCxn id="13" idx="0"/>
          </p:cNvCxnSpPr>
          <p:nvPr/>
        </p:nvCxnSpPr>
        <p:spPr>
          <a:xfrm>
            <a:off x="2159732" y="4457473"/>
            <a:ext cx="0" cy="361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endCxn id="6" idx="1"/>
          </p:cNvCxnSpPr>
          <p:nvPr/>
        </p:nvCxnSpPr>
        <p:spPr>
          <a:xfrm>
            <a:off x="827584" y="4083918"/>
            <a:ext cx="504056" cy="67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827584" y="1916921"/>
            <a:ext cx="504056" cy="67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434427" y="1732255"/>
            <a:ext cx="64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fin</a:t>
            </a: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107504" y="3899252"/>
            <a:ext cx="82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frente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925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24" grpId="0"/>
      <p:bldP spid="2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102</TotalTime>
  <Words>254</Words>
  <Application>Microsoft Office PowerPoint</Application>
  <PresentationFormat>Presentación en pantalla (16:9)</PresentationFormat>
  <Paragraphs>47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Claridad</vt:lpstr>
      <vt:lpstr>Colas</vt:lpstr>
      <vt:lpstr>¿Qué es una cola?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Entonces una cola tiene esta forma: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Colas</dc:title>
  <dc:creator>Alejandro</dc:creator>
  <cp:lastModifiedBy>Alejandro</cp:lastModifiedBy>
  <cp:revision>7</cp:revision>
  <dcterms:created xsi:type="dcterms:W3CDTF">2016-10-13T17:04:26Z</dcterms:created>
  <dcterms:modified xsi:type="dcterms:W3CDTF">2016-10-13T18:46:46Z</dcterms:modified>
</cp:coreProperties>
</file>