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A7F06A-612D-46DF-954A-DE9FDD835B1C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66B41FC-AD7B-47A1-9F3E-741548BC41D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Insertar elementos en una lista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Para insertar elementos en una lista solo hay que seguir 4 pasos</a:t>
            </a:r>
            <a:r>
              <a:rPr lang="es-PE" dirty="0" smtClean="0"/>
              <a:t>:</a:t>
            </a:r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Crear un nuevo nodo.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Asignar a </a:t>
            </a:r>
            <a:r>
              <a:rPr lang="es-PE" dirty="0" err="1" smtClean="0"/>
              <a:t>nuevo_nodo</a:t>
            </a:r>
            <a:r>
              <a:rPr lang="es-PE" dirty="0" smtClean="0"/>
              <a:t>-&gt;dato el elemento que queremos incluir a la lista.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Crear dos nodos auxiliares y asignar lista al primero de ellos.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Insertar el elemento a la lista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7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Por lo tanto el código quedaría así:</a:t>
            </a:r>
            <a:endParaRPr lang="es-ES" dirty="0"/>
          </a:p>
        </p:txBody>
      </p:sp>
      <p:pic>
        <p:nvPicPr>
          <p:cNvPr id="4098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4464496" cy="390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 Crear un nuevo nodo.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195736" y="221171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2915816" y="221171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83568" y="127560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</a:t>
            </a:r>
            <a:r>
              <a:rPr lang="es-PE" dirty="0" smtClean="0"/>
              <a:t>ista -&gt; NULL;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11560" y="2211710"/>
            <a:ext cx="1332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n</a:t>
            </a:r>
            <a:r>
              <a:rPr lang="es-PE" sz="1500" dirty="0" err="1" smtClean="0"/>
              <a:t>uevo_nodo</a:t>
            </a:r>
            <a:endParaRPr lang="es-ES" sz="1500" dirty="0"/>
          </a:p>
        </p:txBody>
      </p:sp>
      <p:cxnSp>
        <p:nvCxnSpPr>
          <p:cNvPr id="10" name="9 Conector recto de flecha"/>
          <p:cNvCxnSpPr>
            <a:endCxn id="4" idx="1"/>
          </p:cNvCxnSpPr>
          <p:nvPr/>
        </p:nvCxnSpPr>
        <p:spPr>
          <a:xfrm>
            <a:off x="1835696" y="239173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131840" y="239173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491880" y="22117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75806"/>
            <a:ext cx="47815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8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79296" cy="587524"/>
          </a:xfrm>
        </p:spPr>
        <p:txBody>
          <a:bodyPr>
            <a:normAutofit fontScale="90000"/>
          </a:bodyPr>
          <a:lstStyle/>
          <a:p>
            <a:r>
              <a:rPr lang="es-PE" sz="2400" dirty="0" smtClean="0"/>
              <a:t>2. </a:t>
            </a:r>
            <a:r>
              <a:rPr lang="es-PE" sz="2400" dirty="0"/>
              <a:t>Asignar a </a:t>
            </a:r>
            <a:r>
              <a:rPr lang="es-PE" sz="2400" dirty="0" err="1"/>
              <a:t>nuevo_nodo</a:t>
            </a:r>
            <a:r>
              <a:rPr lang="es-PE" sz="2400" dirty="0"/>
              <a:t>-&gt;dato el elemento que queremos incluir a la lista</a:t>
            </a:r>
            <a:r>
              <a:rPr lang="es-PE" sz="2400" dirty="0" smtClean="0"/>
              <a:t>.</a:t>
            </a:r>
            <a:endParaRPr lang="es-ES" dirty="0"/>
          </a:p>
        </p:txBody>
      </p:sp>
      <p:pic>
        <p:nvPicPr>
          <p:cNvPr id="4" name="Picture 2" descr="C:\Users\Alejandro\Desktop\captur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59582"/>
            <a:ext cx="3108857" cy="111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195736" y="221171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2915816" y="221171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11560" y="2211710"/>
            <a:ext cx="1332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n</a:t>
            </a:r>
            <a:r>
              <a:rPr lang="es-PE" sz="1500" dirty="0" err="1" smtClean="0"/>
              <a:t>uevo_nodo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1835696" y="239173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131840" y="239173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491880" y="22117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27584" y="1275606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10;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195736" y="221171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8" y="2931790"/>
            <a:ext cx="4800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txBody>
          <a:bodyPr>
            <a:normAutofit fontScale="90000"/>
          </a:bodyPr>
          <a:lstStyle/>
          <a:p>
            <a:r>
              <a:rPr lang="es-PE" sz="2700" dirty="0" smtClean="0"/>
              <a:t>3. Crear </a:t>
            </a:r>
            <a:r>
              <a:rPr lang="es-PE" sz="2700" dirty="0"/>
              <a:t>dos nodos auxiliares y asignar lista al primero de ellos</a:t>
            </a:r>
            <a:r>
              <a:rPr lang="es-PE" sz="2700" dirty="0" smtClean="0"/>
              <a:t>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27560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Nodo *aux1 = lista;</a:t>
            </a:r>
          </a:p>
          <a:p>
            <a:r>
              <a:rPr lang="es-PE" dirty="0" smtClean="0"/>
              <a:t>Nodo *aux2;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221171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</a:t>
            </a:r>
            <a:r>
              <a:rPr lang="es-PE" dirty="0" smtClean="0"/>
              <a:t>ux1     NULL</a:t>
            </a:r>
          </a:p>
          <a:p>
            <a:r>
              <a:rPr lang="es-PE" dirty="0"/>
              <a:t>l</a:t>
            </a:r>
            <a:r>
              <a:rPr lang="es-PE" dirty="0" smtClean="0"/>
              <a:t>ista      NULL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331640" y="242773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1331640" y="271576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9822"/>
            <a:ext cx="48863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42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4. Insertar </a:t>
            </a:r>
            <a:r>
              <a:rPr lang="es-PE" dirty="0"/>
              <a:t>el elemento a la lista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27560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Vamos a tener 3 casos de listas: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83568" y="22117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331640" y="23963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691680" y="22117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30110" y="2891140"/>
            <a:ext cx="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1688185" y="289114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>
            <a:endCxn id="15" idx="1"/>
          </p:cNvCxnSpPr>
          <p:nvPr/>
        </p:nvCxnSpPr>
        <p:spPr>
          <a:xfrm>
            <a:off x="1328145" y="30711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442545" y="289114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2652014" y="30711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012054" y="28911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83568" y="3642578"/>
            <a:ext cx="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641643" y="364257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>
            <a:endCxn id="21" idx="1"/>
          </p:cNvCxnSpPr>
          <p:nvPr/>
        </p:nvCxnSpPr>
        <p:spPr>
          <a:xfrm>
            <a:off x="1281603" y="382259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2396003" y="364257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2987824" y="365187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 de flecha"/>
          <p:cNvCxnSpPr>
            <a:endCxn id="24" idx="1"/>
          </p:cNvCxnSpPr>
          <p:nvPr/>
        </p:nvCxnSpPr>
        <p:spPr>
          <a:xfrm>
            <a:off x="2627784" y="383189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3742184" y="365187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283968" y="36425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3995936" y="382259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  <p:bldP spid="19" grpId="0"/>
      <p:bldP spid="20" grpId="0"/>
      <p:bldP spid="21" grpId="0" animBg="1"/>
      <p:bldP spid="24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 smtClean="0"/>
              <a:t>4. Insertar </a:t>
            </a:r>
            <a:r>
              <a:rPr lang="es-PE" dirty="0"/>
              <a:t>el elemento a la lista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27560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Pero vamos a tener 2 casos para insertar elementos en la lista: 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Al principio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En medio o al final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195736" y="249045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2915816" y="249045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1560" y="2490450"/>
            <a:ext cx="1332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n</a:t>
            </a:r>
            <a:r>
              <a:rPr lang="es-PE" sz="1500" dirty="0" err="1" smtClean="0"/>
              <a:t>uevo_nodo</a:t>
            </a:r>
            <a:endParaRPr lang="es-ES" sz="1500" dirty="0"/>
          </a:p>
        </p:txBody>
      </p:sp>
      <p:cxnSp>
        <p:nvCxnSpPr>
          <p:cNvPr id="9" name="8 Conector recto de flecha"/>
          <p:cNvCxnSpPr>
            <a:endCxn id="6" idx="1"/>
          </p:cNvCxnSpPr>
          <p:nvPr/>
        </p:nvCxnSpPr>
        <p:spPr>
          <a:xfrm>
            <a:off x="1835696" y="267047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131840" y="267047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491880" y="24904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195736" y="24904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932040" y="235572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 = </a:t>
            </a:r>
            <a:r>
              <a:rPr lang="es-PE" dirty="0" err="1" smtClean="0"/>
              <a:t>nuevo_nodo</a:t>
            </a:r>
            <a:r>
              <a:rPr lang="es-PE" dirty="0" smtClean="0"/>
              <a:t>;</a:t>
            </a:r>
          </a:p>
          <a:p>
            <a:endParaRPr lang="es-PE" dirty="0" smtClean="0"/>
          </a:p>
          <a:p>
            <a:r>
              <a:rPr lang="es-PE" dirty="0" err="1" smtClean="0"/>
              <a:t>nuevo_nodo</a:t>
            </a:r>
            <a:r>
              <a:rPr lang="es-PE" dirty="0" smtClean="0"/>
              <a:t>-&gt;siguiente = aux1;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547664" y="3939902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"/>
          <p:cNvCxnSpPr/>
          <p:nvPr/>
        </p:nvCxnSpPr>
        <p:spPr>
          <a:xfrm>
            <a:off x="2267744" y="3939902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29562" y="3939902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17" name="16 Conector recto de flecha"/>
          <p:cNvCxnSpPr>
            <a:endCxn id="14" idx="1"/>
          </p:cNvCxnSpPr>
          <p:nvPr/>
        </p:nvCxnSpPr>
        <p:spPr>
          <a:xfrm>
            <a:off x="1187624" y="411992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2483768" y="411992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843808" y="39399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547664" y="39399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663788" y="4236698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2105726" y="4408825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aux1</a:t>
            </a:r>
            <a:endParaRPr lang="es-ES" sz="15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55576" y="307754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</a:t>
            </a:r>
            <a:r>
              <a:rPr lang="es-PE" dirty="0" smtClean="0"/>
              <a:t>ux1     NULL</a:t>
            </a:r>
          </a:p>
          <a:p>
            <a:r>
              <a:rPr lang="es-PE" dirty="0"/>
              <a:t>l</a:t>
            </a:r>
            <a:r>
              <a:rPr lang="es-PE" dirty="0" smtClean="0"/>
              <a:t>ista      NULL</a:t>
            </a:r>
            <a:endParaRPr lang="es-ES" dirty="0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1331640" y="329357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1331640" y="358160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13" grpId="0"/>
      <p:bldP spid="14" grpId="0" animBg="1"/>
      <p:bldP spid="16" grpId="0"/>
      <p:bldP spid="19" grpId="0"/>
      <p:bldP spid="20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65953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4. Insertar </a:t>
            </a:r>
            <a:r>
              <a:rPr lang="es-PE" dirty="0"/>
              <a:t>el elemento a la lista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30691" y="915566"/>
            <a:ext cx="3997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w</a:t>
            </a:r>
            <a:r>
              <a:rPr lang="es-PE" sz="1500" dirty="0" err="1" smtClean="0"/>
              <a:t>hile</a:t>
            </a:r>
            <a:r>
              <a:rPr lang="es-PE" sz="1500" dirty="0" smtClean="0"/>
              <a:t>((aux1 != NULL) &amp;&amp; (aux1-&gt;dato &lt; n)){</a:t>
            </a:r>
          </a:p>
          <a:p>
            <a:r>
              <a:rPr lang="es-PE" sz="1500" dirty="0" smtClean="0"/>
              <a:t>       …</a:t>
            </a:r>
            <a:endParaRPr lang="es-PE" sz="1500" dirty="0"/>
          </a:p>
          <a:p>
            <a:r>
              <a:rPr lang="es-PE" sz="1500" dirty="0" smtClean="0"/>
              <a:t>       …</a:t>
            </a:r>
            <a:endParaRPr lang="es-PE" sz="1500" dirty="0"/>
          </a:p>
          <a:p>
            <a:r>
              <a:rPr lang="es-PE" sz="1500" dirty="0" smtClean="0"/>
              <a:t>}</a:t>
            </a:r>
            <a:endParaRPr lang="es-ES" sz="1500" dirty="0"/>
          </a:p>
        </p:txBody>
      </p:sp>
      <p:sp>
        <p:nvSpPr>
          <p:cNvPr id="6" name="5 Rectángulo"/>
          <p:cNvSpPr/>
          <p:nvPr/>
        </p:nvSpPr>
        <p:spPr>
          <a:xfrm>
            <a:off x="1547664" y="228371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2267744" y="228371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29562" y="228371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9" name="8 Conector recto de flecha"/>
          <p:cNvCxnSpPr>
            <a:endCxn id="6" idx="1"/>
          </p:cNvCxnSpPr>
          <p:nvPr/>
        </p:nvCxnSpPr>
        <p:spPr>
          <a:xfrm>
            <a:off x="1187624" y="246373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483768" y="246373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843808" y="22837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547664" y="22837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194714" y="2606883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29562" y="2752641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aux1</a:t>
            </a:r>
            <a:endParaRPr lang="es-ES" sz="1500" dirty="0"/>
          </a:p>
        </p:txBody>
      </p:sp>
      <p:sp>
        <p:nvSpPr>
          <p:cNvPr id="15" name="14 Rectángulo"/>
          <p:cNvSpPr/>
          <p:nvPr/>
        </p:nvSpPr>
        <p:spPr>
          <a:xfrm>
            <a:off x="6444208" y="149163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"/>
          <p:cNvCxnSpPr/>
          <p:nvPr/>
        </p:nvCxnSpPr>
        <p:spPr>
          <a:xfrm>
            <a:off x="7164288" y="149163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5" idx="1"/>
          </p:cNvCxnSpPr>
          <p:nvPr/>
        </p:nvCxnSpPr>
        <p:spPr>
          <a:xfrm>
            <a:off x="6084168" y="16716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444208" y="1491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896036" y="1491630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n</a:t>
            </a:r>
            <a:r>
              <a:rPr lang="es-PE" sz="1500" dirty="0" err="1" smtClean="0"/>
              <a:t>uevo_nodo</a:t>
            </a:r>
            <a:endParaRPr lang="es-ES" sz="15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211960" y="213970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</a:t>
            </a:r>
            <a:r>
              <a:rPr lang="es-PE" dirty="0" smtClean="0"/>
              <a:t>ista = </a:t>
            </a:r>
            <a:r>
              <a:rPr lang="es-PE" dirty="0" err="1" smtClean="0"/>
              <a:t>nuevo_nodo</a:t>
            </a:r>
            <a:r>
              <a:rPr lang="es-PE" dirty="0" smtClean="0"/>
              <a:t>;</a:t>
            </a:r>
          </a:p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-&gt;siguiente = aux1;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699792" y="334832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"/>
          <p:cNvCxnSpPr/>
          <p:nvPr/>
        </p:nvCxnSpPr>
        <p:spPr>
          <a:xfrm>
            <a:off x="3419872" y="334832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21550" y="337762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24" name="23 Conector recto de flecha"/>
          <p:cNvCxnSpPr>
            <a:endCxn id="21" idx="1"/>
          </p:cNvCxnSpPr>
          <p:nvPr/>
        </p:nvCxnSpPr>
        <p:spPr>
          <a:xfrm>
            <a:off x="2339752" y="35283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635896" y="35283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995936" y="33483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699792" y="33483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2429337" y="376613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934707" y="3950856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aux1</a:t>
            </a:r>
            <a:endParaRPr lang="es-ES" sz="1500" dirty="0"/>
          </a:p>
        </p:txBody>
      </p:sp>
      <p:sp>
        <p:nvSpPr>
          <p:cNvPr id="30" name="29 Rectángulo"/>
          <p:cNvSpPr/>
          <p:nvPr/>
        </p:nvSpPr>
        <p:spPr>
          <a:xfrm>
            <a:off x="1391947" y="334075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30 Conector recto"/>
          <p:cNvCxnSpPr/>
          <p:nvPr/>
        </p:nvCxnSpPr>
        <p:spPr>
          <a:xfrm>
            <a:off x="2123728" y="334075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30" idx="1"/>
          </p:cNvCxnSpPr>
          <p:nvPr/>
        </p:nvCxnSpPr>
        <p:spPr>
          <a:xfrm>
            <a:off x="1031907" y="352077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391947" y="33407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34" name="33 Conector recto de flecha"/>
          <p:cNvCxnSpPr/>
          <p:nvPr/>
        </p:nvCxnSpPr>
        <p:spPr>
          <a:xfrm flipV="1">
            <a:off x="1115616" y="3723878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33614" y="3927850"/>
            <a:ext cx="1287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 smtClean="0"/>
              <a:t>nuevo_nodo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06984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14" grpId="0"/>
      <p:bldP spid="15" grpId="0" animBg="1"/>
      <p:bldP spid="18" grpId="0"/>
      <p:bldP spid="19" grpId="0"/>
      <p:bldP spid="20" grpId="0"/>
      <p:bldP spid="21" grpId="0" animBg="1"/>
      <p:bldP spid="23" grpId="0"/>
      <p:bldP spid="26" grpId="0"/>
      <p:bldP spid="27" grpId="0"/>
      <p:bldP spid="29" grpId="0"/>
      <p:bldP spid="30" grpId="0" animBg="1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65953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4. Insertar </a:t>
            </a:r>
            <a:r>
              <a:rPr lang="es-PE" dirty="0"/>
              <a:t>el elemento a la lista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30691" y="915566"/>
            <a:ext cx="3997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w</a:t>
            </a:r>
            <a:r>
              <a:rPr lang="es-PE" sz="1500" dirty="0" err="1" smtClean="0"/>
              <a:t>hile</a:t>
            </a:r>
            <a:r>
              <a:rPr lang="es-PE" sz="1500" dirty="0" smtClean="0"/>
              <a:t>((aux1 != NULL) &amp;&amp; (aux1-&gt;dato &lt; n)){</a:t>
            </a:r>
          </a:p>
          <a:p>
            <a:r>
              <a:rPr lang="es-PE" sz="1500" dirty="0" smtClean="0"/>
              <a:t>       …</a:t>
            </a:r>
            <a:endParaRPr lang="es-PE" sz="1500" dirty="0"/>
          </a:p>
          <a:p>
            <a:r>
              <a:rPr lang="es-PE" sz="1500" dirty="0" smtClean="0"/>
              <a:t>       …</a:t>
            </a:r>
            <a:endParaRPr lang="es-PE" sz="1500" dirty="0"/>
          </a:p>
          <a:p>
            <a:r>
              <a:rPr lang="es-PE" sz="1500" dirty="0" smtClean="0"/>
              <a:t>}</a:t>
            </a:r>
            <a:endParaRPr lang="es-ES" sz="1500" dirty="0"/>
          </a:p>
        </p:txBody>
      </p:sp>
      <p:sp>
        <p:nvSpPr>
          <p:cNvPr id="6" name="5 Rectángulo"/>
          <p:cNvSpPr/>
          <p:nvPr/>
        </p:nvSpPr>
        <p:spPr>
          <a:xfrm>
            <a:off x="1547664" y="228371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2267744" y="228371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29562" y="228371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9" name="8 Conector recto de flecha"/>
          <p:cNvCxnSpPr>
            <a:endCxn id="6" idx="1"/>
          </p:cNvCxnSpPr>
          <p:nvPr/>
        </p:nvCxnSpPr>
        <p:spPr>
          <a:xfrm>
            <a:off x="1187624" y="246373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483768" y="246373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843808" y="22837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547664" y="22837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194714" y="2606883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29562" y="2752641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aux1</a:t>
            </a:r>
            <a:endParaRPr lang="es-ES" sz="1500" dirty="0"/>
          </a:p>
        </p:txBody>
      </p:sp>
      <p:sp>
        <p:nvSpPr>
          <p:cNvPr id="15" name="14 Rectángulo"/>
          <p:cNvSpPr/>
          <p:nvPr/>
        </p:nvSpPr>
        <p:spPr>
          <a:xfrm>
            <a:off x="6444208" y="149163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"/>
          <p:cNvCxnSpPr/>
          <p:nvPr/>
        </p:nvCxnSpPr>
        <p:spPr>
          <a:xfrm>
            <a:off x="7164288" y="149163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5" idx="1"/>
          </p:cNvCxnSpPr>
          <p:nvPr/>
        </p:nvCxnSpPr>
        <p:spPr>
          <a:xfrm>
            <a:off x="6084168" y="16716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444208" y="1491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896036" y="1491630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n</a:t>
            </a:r>
            <a:r>
              <a:rPr lang="es-PE" sz="1500" dirty="0" err="1" smtClean="0"/>
              <a:t>uevo_nodo</a:t>
            </a:r>
            <a:endParaRPr lang="es-ES" sz="15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211960" y="213970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</a:t>
            </a:r>
            <a:r>
              <a:rPr lang="es-PE" dirty="0" smtClean="0"/>
              <a:t>ista = </a:t>
            </a:r>
            <a:r>
              <a:rPr lang="es-PE" dirty="0" err="1" smtClean="0"/>
              <a:t>nuevo_nodo</a:t>
            </a:r>
            <a:r>
              <a:rPr lang="es-PE" dirty="0" smtClean="0"/>
              <a:t>;</a:t>
            </a:r>
          </a:p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-&gt;siguiente = aux1;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699792" y="334832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"/>
          <p:cNvCxnSpPr/>
          <p:nvPr/>
        </p:nvCxnSpPr>
        <p:spPr>
          <a:xfrm>
            <a:off x="3419872" y="334832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21550" y="3377629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24" name="23 Conector recto de flecha"/>
          <p:cNvCxnSpPr>
            <a:endCxn id="21" idx="1"/>
          </p:cNvCxnSpPr>
          <p:nvPr/>
        </p:nvCxnSpPr>
        <p:spPr>
          <a:xfrm>
            <a:off x="2339752" y="35283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635896" y="35283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995936" y="33483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699792" y="33483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2429337" y="376613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934707" y="3950856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aux1</a:t>
            </a:r>
            <a:endParaRPr lang="es-ES" sz="1500" dirty="0"/>
          </a:p>
        </p:txBody>
      </p:sp>
      <p:sp>
        <p:nvSpPr>
          <p:cNvPr id="30" name="29 Rectángulo"/>
          <p:cNvSpPr/>
          <p:nvPr/>
        </p:nvSpPr>
        <p:spPr>
          <a:xfrm>
            <a:off x="1391947" y="334075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30 Conector recto"/>
          <p:cNvCxnSpPr/>
          <p:nvPr/>
        </p:nvCxnSpPr>
        <p:spPr>
          <a:xfrm>
            <a:off x="2123728" y="334075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30" idx="1"/>
          </p:cNvCxnSpPr>
          <p:nvPr/>
        </p:nvCxnSpPr>
        <p:spPr>
          <a:xfrm>
            <a:off x="1031907" y="352077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391947" y="33407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34" name="33 Conector recto de flecha"/>
          <p:cNvCxnSpPr/>
          <p:nvPr/>
        </p:nvCxnSpPr>
        <p:spPr>
          <a:xfrm flipV="1">
            <a:off x="1115616" y="3723878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33614" y="3927850"/>
            <a:ext cx="1287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 smtClean="0"/>
              <a:t>nuevo_nodo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5539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65953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4. Insertar </a:t>
            </a:r>
            <a:r>
              <a:rPr lang="es-PE" dirty="0"/>
              <a:t>el elemento a la lista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30691" y="915566"/>
            <a:ext cx="3997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w</a:t>
            </a:r>
            <a:r>
              <a:rPr lang="es-PE" sz="1500" dirty="0" err="1" smtClean="0"/>
              <a:t>hile</a:t>
            </a:r>
            <a:r>
              <a:rPr lang="es-PE" sz="1500" dirty="0" smtClean="0"/>
              <a:t>((aux1 != NULL) &amp;&amp; (aux1-&gt;dato &lt; n)){</a:t>
            </a:r>
          </a:p>
          <a:p>
            <a:r>
              <a:rPr lang="es-PE" sz="1500" dirty="0" smtClean="0"/>
              <a:t>    aux2 = aux1;</a:t>
            </a:r>
            <a:endParaRPr lang="es-PE" sz="1500" dirty="0"/>
          </a:p>
          <a:p>
            <a:r>
              <a:rPr lang="es-PE" sz="1500" dirty="0" smtClean="0"/>
              <a:t>    aux1 = aux1-&gt;siguiente;</a:t>
            </a:r>
          </a:p>
          <a:p>
            <a:r>
              <a:rPr lang="es-PE" sz="1500" dirty="0" smtClean="0"/>
              <a:t>}</a:t>
            </a:r>
            <a:endParaRPr lang="es-ES" sz="1500" dirty="0"/>
          </a:p>
        </p:txBody>
      </p:sp>
      <p:sp>
        <p:nvSpPr>
          <p:cNvPr id="6" name="5 Rectángulo"/>
          <p:cNvSpPr/>
          <p:nvPr/>
        </p:nvSpPr>
        <p:spPr>
          <a:xfrm>
            <a:off x="1547664" y="221171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2267744" y="221171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29562" y="2211710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9" name="8 Conector recto de flecha"/>
          <p:cNvCxnSpPr>
            <a:endCxn id="6" idx="1"/>
          </p:cNvCxnSpPr>
          <p:nvPr/>
        </p:nvCxnSpPr>
        <p:spPr>
          <a:xfrm>
            <a:off x="1187624" y="239173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483768" y="239173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843808" y="22117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547664" y="221171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194714" y="2534875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29562" y="2680633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aux1</a:t>
            </a:r>
            <a:endParaRPr lang="es-ES" sz="1500" dirty="0"/>
          </a:p>
        </p:txBody>
      </p:sp>
      <p:sp>
        <p:nvSpPr>
          <p:cNvPr id="15" name="14 Rectángulo"/>
          <p:cNvSpPr/>
          <p:nvPr/>
        </p:nvSpPr>
        <p:spPr>
          <a:xfrm>
            <a:off x="6444208" y="149163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"/>
          <p:cNvCxnSpPr/>
          <p:nvPr/>
        </p:nvCxnSpPr>
        <p:spPr>
          <a:xfrm>
            <a:off x="7164288" y="149163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5" idx="1"/>
          </p:cNvCxnSpPr>
          <p:nvPr/>
        </p:nvCxnSpPr>
        <p:spPr>
          <a:xfrm>
            <a:off x="6084168" y="16716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444208" y="1491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12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896036" y="1491630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n</a:t>
            </a:r>
            <a:r>
              <a:rPr lang="es-PE" sz="1500" dirty="0" err="1" smtClean="0"/>
              <a:t>uevo_nodo</a:t>
            </a:r>
            <a:endParaRPr lang="es-ES" sz="1500" dirty="0"/>
          </a:p>
        </p:txBody>
      </p:sp>
      <p:sp>
        <p:nvSpPr>
          <p:cNvPr id="20" name="19 Rectángulo"/>
          <p:cNvSpPr/>
          <p:nvPr/>
        </p:nvSpPr>
        <p:spPr>
          <a:xfrm>
            <a:off x="1547664" y="314781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20 Conector recto"/>
          <p:cNvCxnSpPr/>
          <p:nvPr/>
        </p:nvCxnSpPr>
        <p:spPr>
          <a:xfrm>
            <a:off x="2267744" y="314781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29562" y="3147814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23" name="22 Conector recto de flecha"/>
          <p:cNvCxnSpPr>
            <a:endCxn id="20" idx="1"/>
          </p:cNvCxnSpPr>
          <p:nvPr/>
        </p:nvCxnSpPr>
        <p:spPr>
          <a:xfrm>
            <a:off x="1187624" y="33278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483768" y="33278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843808" y="31478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547664" y="31478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27" name="26 Conector recto de flecha"/>
          <p:cNvCxnSpPr/>
          <p:nvPr/>
        </p:nvCxnSpPr>
        <p:spPr>
          <a:xfrm flipV="1">
            <a:off x="1194714" y="3470979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629562" y="3616737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aux2</a:t>
            </a:r>
            <a:endParaRPr lang="es-ES" sz="1500" dirty="0"/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2627784" y="343584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062632" y="3581604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aux1</a:t>
            </a:r>
            <a:endParaRPr lang="es-ES" sz="15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499992" y="203430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</a:t>
            </a:r>
            <a:r>
              <a:rPr lang="es-PE" dirty="0" smtClean="0"/>
              <a:t>ux2-&gt;siguiente = </a:t>
            </a:r>
            <a:r>
              <a:rPr lang="es-PE" dirty="0" err="1" smtClean="0"/>
              <a:t>nuevo_nodo</a:t>
            </a:r>
            <a:r>
              <a:rPr lang="es-PE" dirty="0" smtClean="0"/>
              <a:t>;</a:t>
            </a:r>
          </a:p>
          <a:p>
            <a:r>
              <a:rPr lang="es-PE" dirty="0" err="1"/>
              <a:t>n</a:t>
            </a:r>
            <a:r>
              <a:rPr lang="es-PE" dirty="0" err="1" smtClean="0"/>
              <a:t>uevo_nodo</a:t>
            </a:r>
            <a:r>
              <a:rPr lang="es-PE" dirty="0" smtClean="0"/>
              <a:t>-&gt;siguiente = aux1;</a:t>
            </a:r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4716016" y="293179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32 Conector recto"/>
          <p:cNvCxnSpPr/>
          <p:nvPr/>
        </p:nvCxnSpPr>
        <p:spPr>
          <a:xfrm>
            <a:off x="5436096" y="293179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797914" y="2931790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35" name="34 Conector recto de flecha"/>
          <p:cNvCxnSpPr>
            <a:endCxn id="32" idx="1"/>
          </p:cNvCxnSpPr>
          <p:nvPr/>
        </p:nvCxnSpPr>
        <p:spPr>
          <a:xfrm>
            <a:off x="4355976" y="311181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7003907" y="30896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7363947" y="29096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716016" y="29317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cxnSp>
        <p:nvCxnSpPr>
          <p:cNvPr id="39" name="38 Conector recto de flecha"/>
          <p:cNvCxnSpPr/>
          <p:nvPr/>
        </p:nvCxnSpPr>
        <p:spPr>
          <a:xfrm flipV="1">
            <a:off x="4363066" y="3254955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3797914" y="3400713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aux2</a:t>
            </a:r>
            <a:endParaRPr lang="es-ES" sz="1500" dirty="0"/>
          </a:p>
        </p:txBody>
      </p:sp>
      <p:cxnSp>
        <p:nvCxnSpPr>
          <p:cNvPr id="41" name="40 Conector recto de flecha"/>
          <p:cNvCxnSpPr/>
          <p:nvPr/>
        </p:nvCxnSpPr>
        <p:spPr>
          <a:xfrm>
            <a:off x="5652120" y="309337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41 Rectángulo"/>
          <p:cNvSpPr/>
          <p:nvPr/>
        </p:nvSpPr>
        <p:spPr>
          <a:xfrm>
            <a:off x="6044894" y="2928856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CuadroTexto"/>
          <p:cNvSpPr txBox="1"/>
          <p:nvPr/>
        </p:nvSpPr>
        <p:spPr>
          <a:xfrm>
            <a:off x="6044894" y="2928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12</a:t>
            </a:r>
            <a:endParaRPr lang="es-ES" dirty="0"/>
          </a:p>
        </p:txBody>
      </p:sp>
      <p:cxnSp>
        <p:nvCxnSpPr>
          <p:cNvPr id="44" name="43 Conector recto"/>
          <p:cNvCxnSpPr/>
          <p:nvPr/>
        </p:nvCxnSpPr>
        <p:spPr>
          <a:xfrm>
            <a:off x="6764974" y="293814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5747763" y="328521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4896036" y="3430970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 smtClean="0"/>
              <a:t>nuevo_nodo</a:t>
            </a:r>
            <a:endParaRPr lang="es-ES" sz="1500" dirty="0"/>
          </a:p>
        </p:txBody>
      </p:sp>
      <p:cxnSp>
        <p:nvCxnSpPr>
          <p:cNvPr id="47" name="46 Conector recto de flecha"/>
          <p:cNvCxnSpPr/>
          <p:nvPr/>
        </p:nvCxnSpPr>
        <p:spPr>
          <a:xfrm flipV="1">
            <a:off x="7183927" y="3254955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6618775" y="3400713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aux1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60146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20" grpId="0" animBg="1"/>
      <p:bldP spid="22" grpId="0"/>
      <p:bldP spid="25" grpId="0"/>
      <p:bldP spid="26" grpId="0"/>
      <p:bldP spid="28" grpId="0"/>
      <p:bldP spid="30" grpId="0"/>
      <p:bldP spid="31" grpId="0"/>
      <p:bldP spid="32" grpId="0" animBg="1"/>
      <p:bldP spid="34" grpId="0"/>
      <p:bldP spid="37" grpId="0"/>
      <p:bldP spid="38" grpId="0"/>
      <p:bldP spid="40" grpId="0"/>
      <p:bldP spid="42" grpId="0" animBg="1"/>
      <p:bldP spid="43" grpId="0"/>
      <p:bldP spid="46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192</TotalTime>
  <Words>361</Words>
  <Application>Microsoft Office PowerPoint</Application>
  <PresentationFormat>Presentación en pantalla (16:9)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Claridad</vt:lpstr>
      <vt:lpstr>Insertar elementos en una lista </vt:lpstr>
      <vt:lpstr>1. Crear un nuevo nodo.</vt:lpstr>
      <vt:lpstr>2. Asignar a nuevo_nodo-&gt;dato el elemento que queremos incluir a la lista.</vt:lpstr>
      <vt:lpstr>3. Crear dos nodos auxiliares y asignar lista al primero de ellos.</vt:lpstr>
      <vt:lpstr>4. Insertar el elemento a la lista</vt:lpstr>
      <vt:lpstr>4. Insertar el elemento a la lista</vt:lpstr>
      <vt:lpstr>4. Insertar el elemento a la lista</vt:lpstr>
      <vt:lpstr>4. Insertar el elemento a la lista</vt:lpstr>
      <vt:lpstr>4. Insertar el elemento a la lista</vt:lpstr>
      <vt:lpstr>Por lo tanto el código quedaría así: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Insertar elementos en una lista</dc:title>
  <dc:creator>Alejandro</dc:creator>
  <cp:lastModifiedBy>Alejandro</cp:lastModifiedBy>
  <cp:revision>16</cp:revision>
  <dcterms:created xsi:type="dcterms:W3CDTF">2016-10-22T00:49:04Z</dcterms:created>
  <dcterms:modified xsi:type="dcterms:W3CDTF">2016-10-25T16:23:01Z</dcterms:modified>
</cp:coreProperties>
</file>