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76AF-5747-4510-96C7-686571BD4687}" type="datetimeFigureOut">
              <a:rPr lang="es-ES" smtClean="0"/>
              <a:t>22/11/2016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79D8-6C7C-4891-97A9-BE6E94C748E0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76AF-5747-4510-96C7-686571BD4687}" type="datetimeFigureOut">
              <a:rPr lang="es-ES" smtClean="0"/>
              <a:t>22/11/2016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79D8-6C7C-4891-97A9-BE6E94C748E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76AF-5747-4510-96C7-686571BD4687}" type="datetimeFigureOut">
              <a:rPr lang="es-ES" smtClean="0"/>
              <a:t>22/11/2016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79D8-6C7C-4891-97A9-BE6E94C748E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76AF-5747-4510-96C7-686571BD4687}" type="datetimeFigureOut">
              <a:rPr lang="es-ES" smtClean="0"/>
              <a:t>22/11/2016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79D8-6C7C-4891-97A9-BE6E94C748E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76AF-5747-4510-96C7-686571BD4687}" type="datetimeFigureOut">
              <a:rPr lang="es-ES" smtClean="0"/>
              <a:t>22/11/2016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79D8-6C7C-4891-97A9-BE6E94C748E0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76AF-5747-4510-96C7-686571BD4687}" type="datetimeFigureOut">
              <a:rPr lang="es-ES" smtClean="0"/>
              <a:t>22/11/2016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79D8-6C7C-4891-97A9-BE6E94C748E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76AF-5747-4510-96C7-686571BD4687}" type="datetimeFigureOut">
              <a:rPr lang="es-ES" smtClean="0"/>
              <a:t>22/11/2016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79D8-6C7C-4891-97A9-BE6E94C748E0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76AF-5747-4510-96C7-686571BD4687}" type="datetimeFigureOut">
              <a:rPr lang="es-ES" smtClean="0"/>
              <a:t>22/11/2016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79D8-6C7C-4891-97A9-BE6E94C748E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76AF-5747-4510-96C7-686571BD4687}" type="datetimeFigureOut">
              <a:rPr lang="es-ES" smtClean="0"/>
              <a:t>22/11/2016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79D8-6C7C-4891-97A9-BE6E94C748E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76AF-5747-4510-96C7-686571BD4687}" type="datetimeFigureOut">
              <a:rPr lang="es-ES" smtClean="0"/>
              <a:t>22/11/2016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79D8-6C7C-4891-97A9-BE6E94C748E0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76AF-5747-4510-96C7-686571BD4687}" type="datetimeFigureOut">
              <a:rPr lang="es-ES" smtClean="0"/>
              <a:t>22/11/2016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79D8-6C7C-4891-97A9-BE6E94C748E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BD076AF-5747-4510-96C7-686571BD4687}" type="datetimeFigureOut">
              <a:rPr lang="es-ES" smtClean="0"/>
              <a:t>22/11/2016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E7779D8-6C7C-4891-97A9-BE6E94C748E0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sz="3900" dirty="0" smtClean="0"/>
              <a:t>Buscar un nodo en el árbol</a:t>
            </a:r>
            <a:endParaRPr lang="es-ES" sz="3900" dirty="0"/>
          </a:p>
        </p:txBody>
      </p:sp>
    </p:spTree>
    <p:extLst>
      <p:ext uri="{BB962C8B-B14F-4D97-AF65-F5344CB8AC3E}">
        <p14:creationId xmlns:p14="http://schemas.microsoft.com/office/powerpoint/2010/main" val="2771984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79512" y="411510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/>
              <a:t>     Primero definimos nuestra función</a:t>
            </a:r>
            <a:endParaRPr lang="es-ES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11560" y="1203598"/>
            <a:ext cx="38164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/>
              <a:t>b</a:t>
            </a:r>
            <a:r>
              <a:rPr lang="es-PE" b="1" dirty="0" err="1" smtClean="0"/>
              <a:t>ool</a:t>
            </a:r>
            <a:r>
              <a:rPr lang="es-PE" dirty="0" smtClean="0"/>
              <a:t> </a:t>
            </a:r>
            <a:r>
              <a:rPr lang="es-PE" dirty="0" err="1" smtClean="0"/>
              <a:t>busqueda</a:t>
            </a:r>
            <a:r>
              <a:rPr lang="es-PE" dirty="0" smtClean="0">
                <a:solidFill>
                  <a:srgbClr val="FF0000"/>
                </a:solidFill>
              </a:rPr>
              <a:t>(</a:t>
            </a:r>
            <a:r>
              <a:rPr lang="es-PE" dirty="0" smtClean="0"/>
              <a:t>Nodo </a:t>
            </a:r>
            <a:r>
              <a:rPr lang="es-PE" dirty="0" smtClean="0">
                <a:solidFill>
                  <a:srgbClr val="FF0000"/>
                </a:solidFill>
              </a:rPr>
              <a:t>*</a:t>
            </a:r>
            <a:r>
              <a:rPr lang="es-PE" dirty="0" err="1" smtClean="0"/>
              <a:t>arbol</a:t>
            </a:r>
            <a:r>
              <a:rPr lang="es-PE" dirty="0" smtClean="0">
                <a:solidFill>
                  <a:srgbClr val="FF0000"/>
                </a:solidFill>
              </a:rPr>
              <a:t>, </a:t>
            </a:r>
            <a:r>
              <a:rPr lang="es-PE" b="1" dirty="0" err="1" smtClean="0"/>
              <a:t>int</a:t>
            </a:r>
            <a:r>
              <a:rPr lang="es-PE" dirty="0" smtClean="0"/>
              <a:t> n</a:t>
            </a:r>
            <a:r>
              <a:rPr lang="es-PE" dirty="0" smtClean="0">
                <a:solidFill>
                  <a:srgbClr val="FF0000"/>
                </a:solidFill>
              </a:rPr>
              <a:t>){</a:t>
            </a:r>
          </a:p>
          <a:p>
            <a:r>
              <a:rPr lang="es-PE" dirty="0" smtClean="0"/>
              <a:t>       </a:t>
            </a:r>
            <a:r>
              <a:rPr lang="es-PE" b="1" dirty="0" err="1" smtClean="0"/>
              <a:t>if</a:t>
            </a:r>
            <a:r>
              <a:rPr lang="es-PE" dirty="0" smtClean="0">
                <a:solidFill>
                  <a:srgbClr val="FF0000"/>
                </a:solidFill>
              </a:rPr>
              <a:t>(</a:t>
            </a:r>
            <a:r>
              <a:rPr lang="es-PE" dirty="0" err="1" smtClean="0"/>
              <a:t>arbol</a:t>
            </a:r>
            <a:r>
              <a:rPr lang="es-PE" dirty="0" smtClean="0"/>
              <a:t> </a:t>
            </a:r>
            <a:r>
              <a:rPr lang="es-PE" dirty="0" smtClean="0">
                <a:solidFill>
                  <a:srgbClr val="FF0000"/>
                </a:solidFill>
              </a:rPr>
              <a:t>==</a:t>
            </a:r>
            <a:r>
              <a:rPr lang="es-PE" dirty="0" smtClean="0"/>
              <a:t> NULL</a:t>
            </a:r>
            <a:r>
              <a:rPr lang="es-PE" dirty="0" smtClean="0">
                <a:solidFill>
                  <a:srgbClr val="FF0000"/>
                </a:solidFill>
              </a:rPr>
              <a:t>){</a:t>
            </a:r>
          </a:p>
          <a:p>
            <a:r>
              <a:rPr lang="es-PE" dirty="0" smtClean="0"/>
              <a:t>              </a:t>
            </a:r>
            <a:r>
              <a:rPr lang="es-PE" b="1" dirty="0" err="1" smtClean="0"/>
              <a:t>return</a:t>
            </a:r>
            <a:r>
              <a:rPr lang="es-PE" b="1" dirty="0" smtClean="0"/>
              <a:t> false</a:t>
            </a:r>
            <a:r>
              <a:rPr lang="es-PE" dirty="0" smtClean="0">
                <a:solidFill>
                  <a:srgbClr val="FF0000"/>
                </a:solidFill>
              </a:rPr>
              <a:t>;</a:t>
            </a:r>
            <a:endParaRPr lang="es-PE" dirty="0">
              <a:solidFill>
                <a:srgbClr val="FF0000"/>
              </a:solidFill>
            </a:endParaRPr>
          </a:p>
          <a:p>
            <a:r>
              <a:rPr lang="es-PE" dirty="0"/>
              <a:t> </a:t>
            </a:r>
            <a:r>
              <a:rPr lang="es-PE" dirty="0" smtClean="0"/>
              <a:t>     </a:t>
            </a:r>
            <a:r>
              <a:rPr lang="es-PE" dirty="0" smtClean="0">
                <a:solidFill>
                  <a:srgbClr val="FF0000"/>
                </a:solidFill>
              </a:rPr>
              <a:t> }</a:t>
            </a:r>
            <a:endParaRPr lang="es-PE" dirty="0">
              <a:solidFill>
                <a:srgbClr val="FF0000"/>
              </a:solidFill>
            </a:endParaRPr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r>
              <a:rPr lang="es-PE" dirty="0" smtClean="0">
                <a:solidFill>
                  <a:srgbClr val="FF0000"/>
                </a:solidFill>
              </a:rPr>
              <a:t>}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876256" y="134441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err="1"/>
              <a:t>a</a:t>
            </a:r>
            <a:r>
              <a:rPr lang="es-PE" sz="2000" dirty="0" err="1" smtClean="0"/>
              <a:t>rbol</a:t>
            </a:r>
            <a:r>
              <a:rPr lang="es-PE" dirty="0" smtClean="0"/>
              <a:t> </a:t>
            </a:r>
            <a:endParaRPr lang="es-ES" dirty="0"/>
          </a:p>
        </p:txBody>
      </p:sp>
      <p:cxnSp>
        <p:nvCxnSpPr>
          <p:cNvPr id="8" name="7 Conector recto de flecha"/>
          <p:cNvCxnSpPr>
            <a:stCxn id="6" idx="2"/>
          </p:cNvCxnSpPr>
          <p:nvPr/>
        </p:nvCxnSpPr>
        <p:spPr>
          <a:xfrm>
            <a:off x="7524328" y="1744520"/>
            <a:ext cx="0" cy="39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984268" y="221171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NULL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0517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1560" y="1203598"/>
            <a:ext cx="38164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/>
              <a:t>b</a:t>
            </a:r>
            <a:r>
              <a:rPr lang="es-PE" b="1" dirty="0" err="1" smtClean="0"/>
              <a:t>ool</a:t>
            </a:r>
            <a:r>
              <a:rPr lang="es-PE" dirty="0" smtClean="0"/>
              <a:t> </a:t>
            </a:r>
            <a:r>
              <a:rPr lang="es-PE" dirty="0" err="1" smtClean="0"/>
              <a:t>busqueda</a:t>
            </a:r>
            <a:r>
              <a:rPr lang="es-PE" dirty="0" smtClean="0">
                <a:solidFill>
                  <a:srgbClr val="FF0000"/>
                </a:solidFill>
              </a:rPr>
              <a:t>(</a:t>
            </a:r>
            <a:r>
              <a:rPr lang="es-PE" dirty="0" smtClean="0"/>
              <a:t>Nodo </a:t>
            </a:r>
            <a:r>
              <a:rPr lang="es-PE" dirty="0" smtClean="0">
                <a:solidFill>
                  <a:srgbClr val="FF0000"/>
                </a:solidFill>
              </a:rPr>
              <a:t>*</a:t>
            </a:r>
            <a:r>
              <a:rPr lang="es-PE" dirty="0" err="1" smtClean="0"/>
              <a:t>arbol</a:t>
            </a:r>
            <a:r>
              <a:rPr lang="es-PE" dirty="0" smtClean="0">
                <a:solidFill>
                  <a:srgbClr val="FF0000"/>
                </a:solidFill>
              </a:rPr>
              <a:t>, </a:t>
            </a:r>
            <a:r>
              <a:rPr lang="es-PE" b="1" dirty="0" err="1" smtClean="0"/>
              <a:t>int</a:t>
            </a:r>
            <a:r>
              <a:rPr lang="es-PE" dirty="0" smtClean="0"/>
              <a:t> n</a:t>
            </a:r>
            <a:r>
              <a:rPr lang="es-PE" dirty="0" smtClean="0">
                <a:solidFill>
                  <a:srgbClr val="FF0000"/>
                </a:solidFill>
              </a:rPr>
              <a:t>){</a:t>
            </a:r>
          </a:p>
          <a:p>
            <a:r>
              <a:rPr lang="es-PE" dirty="0" smtClean="0"/>
              <a:t>       </a:t>
            </a:r>
            <a:r>
              <a:rPr lang="es-PE" b="1" dirty="0" err="1" smtClean="0"/>
              <a:t>if</a:t>
            </a:r>
            <a:r>
              <a:rPr lang="es-PE" dirty="0" smtClean="0">
                <a:solidFill>
                  <a:srgbClr val="FF0000"/>
                </a:solidFill>
              </a:rPr>
              <a:t>(</a:t>
            </a:r>
            <a:r>
              <a:rPr lang="es-PE" dirty="0" err="1" smtClean="0"/>
              <a:t>arbol</a:t>
            </a:r>
            <a:r>
              <a:rPr lang="es-PE" dirty="0" smtClean="0"/>
              <a:t> </a:t>
            </a:r>
            <a:r>
              <a:rPr lang="es-PE" dirty="0" smtClean="0">
                <a:solidFill>
                  <a:srgbClr val="FF0000"/>
                </a:solidFill>
              </a:rPr>
              <a:t>==</a:t>
            </a:r>
            <a:r>
              <a:rPr lang="es-PE" dirty="0" smtClean="0"/>
              <a:t> NULL</a:t>
            </a:r>
            <a:r>
              <a:rPr lang="es-PE" dirty="0" smtClean="0">
                <a:solidFill>
                  <a:srgbClr val="FF0000"/>
                </a:solidFill>
              </a:rPr>
              <a:t>){</a:t>
            </a:r>
          </a:p>
          <a:p>
            <a:r>
              <a:rPr lang="es-PE" dirty="0" smtClean="0"/>
              <a:t>              </a:t>
            </a:r>
            <a:r>
              <a:rPr lang="es-PE" b="1" dirty="0" err="1" smtClean="0"/>
              <a:t>return</a:t>
            </a:r>
            <a:r>
              <a:rPr lang="es-PE" b="1" dirty="0" smtClean="0"/>
              <a:t> false</a:t>
            </a:r>
            <a:r>
              <a:rPr lang="es-PE" b="1" dirty="0" smtClean="0">
                <a:solidFill>
                  <a:srgbClr val="FF0000"/>
                </a:solidFill>
              </a:rPr>
              <a:t>;</a:t>
            </a:r>
            <a:endParaRPr lang="es-PE" b="1" dirty="0">
              <a:solidFill>
                <a:srgbClr val="FF0000"/>
              </a:solidFill>
            </a:endParaRPr>
          </a:p>
          <a:p>
            <a:r>
              <a:rPr lang="es-PE" dirty="0"/>
              <a:t> </a:t>
            </a:r>
            <a:r>
              <a:rPr lang="es-PE" dirty="0" smtClean="0"/>
              <a:t>     </a:t>
            </a:r>
            <a:r>
              <a:rPr lang="es-PE" dirty="0" smtClean="0">
                <a:solidFill>
                  <a:srgbClr val="FF0000"/>
                </a:solidFill>
              </a:rPr>
              <a:t> }</a:t>
            </a:r>
            <a:endParaRPr lang="es-PE" dirty="0">
              <a:solidFill>
                <a:srgbClr val="FF0000"/>
              </a:solidFill>
            </a:endParaRPr>
          </a:p>
          <a:p>
            <a:r>
              <a:rPr lang="es-PE" dirty="0" smtClean="0"/>
              <a:t>      </a:t>
            </a:r>
            <a:r>
              <a:rPr lang="es-PE" b="1" dirty="0" err="1" smtClean="0"/>
              <a:t>else</a:t>
            </a:r>
            <a:r>
              <a:rPr lang="es-PE" dirty="0" smtClean="0"/>
              <a:t> </a:t>
            </a:r>
            <a:r>
              <a:rPr lang="es-PE" b="1" dirty="0" err="1" smtClean="0"/>
              <a:t>if</a:t>
            </a:r>
            <a:r>
              <a:rPr lang="es-PE" dirty="0" smtClean="0">
                <a:solidFill>
                  <a:srgbClr val="FF0000"/>
                </a:solidFill>
              </a:rPr>
              <a:t>(</a:t>
            </a:r>
            <a:r>
              <a:rPr lang="es-PE" dirty="0" err="1" smtClean="0"/>
              <a:t>arbol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dato </a:t>
            </a:r>
            <a:r>
              <a:rPr lang="es-PE" dirty="0" smtClean="0">
                <a:solidFill>
                  <a:srgbClr val="FF0000"/>
                </a:solidFill>
              </a:rPr>
              <a:t>==</a:t>
            </a:r>
            <a:r>
              <a:rPr lang="es-PE" dirty="0" smtClean="0"/>
              <a:t> n</a:t>
            </a:r>
            <a:r>
              <a:rPr lang="es-PE" dirty="0" smtClean="0">
                <a:solidFill>
                  <a:srgbClr val="FF0000"/>
                </a:solidFill>
              </a:rPr>
              <a:t>){</a:t>
            </a:r>
          </a:p>
          <a:p>
            <a:r>
              <a:rPr lang="es-PE" b="1" dirty="0"/>
              <a:t> </a:t>
            </a:r>
            <a:r>
              <a:rPr lang="es-PE" b="1" dirty="0" smtClean="0"/>
              <a:t>             </a:t>
            </a:r>
            <a:r>
              <a:rPr lang="es-PE" b="1" dirty="0" err="1" smtClean="0"/>
              <a:t>return</a:t>
            </a:r>
            <a:r>
              <a:rPr lang="es-PE" b="1" dirty="0" smtClean="0"/>
              <a:t> true</a:t>
            </a:r>
            <a:r>
              <a:rPr lang="es-PE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s-PE" dirty="0">
                <a:solidFill>
                  <a:srgbClr val="FF0000"/>
                </a:solidFill>
              </a:rPr>
              <a:t> </a:t>
            </a:r>
            <a:r>
              <a:rPr lang="es-PE" dirty="0" smtClean="0">
                <a:solidFill>
                  <a:srgbClr val="FF0000"/>
                </a:solidFill>
              </a:rPr>
              <a:t>     } </a:t>
            </a:r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r>
              <a:rPr lang="es-PE" dirty="0" smtClean="0">
                <a:solidFill>
                  <a:srgbClr val="FF0000"/>
                </a:solidFill>
              </a:rPr>
              <a:t>}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876256" y="173717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err="1"/>
              <a:t>a</a:t>
            </a:r>
            <a:r>
              <a:rPr lang="es-PE" sz="2000" dirty="0" err="1" smtClean="0"/>
              <a:t>rbol</a:t>
            </a:r>
            <a:r>
              <a:rPr lang="es-PE" dirty="0" smtClean="0"/>
              <a:t> </a:t>
            </a:r>
            <a:endParaRPr lang="es-ES" dirty="0"/>
          </a:p>
        </p:txBody>
      </p:sp>
      <p:cxnSp>
        <p:nvCxnSpPr>
          <p:cNvPr id="7" name="6 Conector recto de flecha"/>
          <p:cNvCxnSpPr>
            <a:stCxn id="6" idx="2"/>
          </p:cNvCxnSpPr>
          <p:nvPr/>
        </p:nvCxnSpPr>
        <p:spPr>
          <a:xfrm>
            <a:off x="7524328" y="2137286"/>
            <a:ext cx="0" cy="39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Elipse"/>
          <p:cNvSpPr/>
          <p:nvPr/>
        </p:nvSpPr>
        <p:spPr>
          <a:xfrm>
            <a:off x="7272300" y="257175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5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6516216" y="847601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/>
              <a:t>n</a:t>
            </a:r>
            <a:r>
              <a:rPr lang="es-PE" sz="2000" dirty="0" smtClean="0"/>
              <a:t> = 5;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695497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97868" y="627534"/>
            <a:ext cx="44781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/>
              <a:t>b</a:t>
            </a:r>
            <a:r>
              <a:rPr lang="es-PE" b="1" dirty="0" err="1" smtClean="0"/>
              <a:t>ool</a:t>
            </a:r>
            <a:r>
              <a:rPr lang="es-PE" dirty="0" smtClean="0"/>
              <a:t> </a:t>
            </a:r>
            <a:r>
              <a:rPr lang="es-PE" dirty="0" err="1" smtClean="0"/>
              <a:t>busqueda</a:t>
            </a:r>
            <a:r>
              <a:rPr lang="es-PE" dirty="0" smtClean="0">
                <a:solidFill>
                  <a:srgbClr val="FF0000"/>
                </a:solidFill>
              </a:rPr>
              <a:t>(</a:t>
            </a:r>
            <a:r>
              <a:rPr lang="es-PE" dirty="0" smtClean="0"/>
              <a:t>Nodo </a:t>
            </a:r>
            <a:r>
              <a:rPr lang="es-PE" dirty="0" smtClean="0">
                <a:solidFill>
                  <a:srgbClr val="FF0000"/>
                </a:solidFill>
              </a:rPr>
              <a:t>*</a:t>
            </a:r>
            <a:r>
              <a:rPr lang="es-PE" dirty="0" err="1" smtClean="0"/>
              <a:t>arbol</a:t>
            </a:r>
            <a:r>
              <a:rPr lang="es-PE" dirty="0" smtClean="0">
                <a:solidFill>
                  <a:srgbClr val="FF0000"/>
                </a:solidFill>
              </a:rPr>
              <a:t>, </a:t>
            </a:r>
            <a:r>
              <a:rPr lang="es-PE" b="1" dirty="0" err="1" smtClean="0"/>
              <a:t>int</a:t>
            </a:r>
            <a:r>
              <a:rPr lang="es-PE" dirty="0" smtClean="0"/>
              <a:t> n</a:t>
            </a:r>
            <a:r>
              <a:rPr lang="es-PE" dirty="0" smtClean="0">
                <a:solidFill>
                  <a:srgbClr val="FF0000"/>
                </a:solidFill>
              </a:rPr>
              <a:t>){</a:t>
            </a:r>
          </a:p>
          <a:p>
            <a:r>
              <a:rPr lang="es-PE" dirty="0" smtClean="0"/>
              <a:t>       </a:t>
            </a:r>
            <a:r>
              <a:rPr lang="es-PE" b="1" dirty="0" err="1" smtClean="0"/>
              <a:t>if</a:t>
            </a:r>
            <a:r>
              <a:rPr lang="es-PE" dirty="0" smtClean="0">
                <a:solidFill>
                  <a:srgbClr val="FF0000"/>
                </a:solidFill>
              </a:rPr>
              <a:t>(</a:t>
            </a:r>
            <a:r>
              <a:rPr lang="es-PE" dirty="0" err="1" smtClean="0"/>
              <a:t>arbol</a:t>
            </a:r>
            <a:r>
              <a:rPr lang="es-PE" dirty="0" smtClean="0"/>
              <a:t> </a:t>
            </a:r>
            <a:r>
              <a:rPr lang="es-PE" dirty="0" smtClean="0">
                <a:solidFill>
                  <a:srgbClr val="FF0000"/>
                </a:solidFill>
              </a:rPr>
              <a:t>==</a:t>
            </a:r>
            <a:r>
              <a:rPr lang="es-PE" dirty="0" smtClean="0"/>
              <a:t> NULL</a:t>
            </a:r>
            <a:r>
              <a:rPr lang="es-PE" dirty="0" smtClean="0">
                <a:solidFill>
                  <a:srgbClr val="FF0000"/>
                </a:solidFill>
              </a:rPr>
              <a:t>){</a:t>
            </a:r>
          </a:p>
          <a:p>
            <a:r>
              <a:rPr lang="es-PE" dirty="0" smtClean="0"/>
              <a:t>              </a:t>
            </a:r>
            <a:r>
              <a:rPr lang="es-PE" b="1" dirty="0" err="1" smtClean="0"/>
              <a:t>return</a:t>
            </a:r>
            <a:r>
              <a:rPr lang="es-PE" b="1" dirty="0" smtClean="0"/>
              <a:t> false</a:t>
            </a:r>
            <a:r>
              <a:rPr lang="es-PE" b="1" dirty="0" smtClean="0">
                <a:solidFill>
                  <a:srgbClr val="FF0000"/>
                </a:solidFill>
              </a:rPr>
              <a:t>;</a:t>
            </a:r>
            <a:endParaRPr lang="es-PE" b="1" dirty="0">
              <a:solidFill>
                <a:srgbClr val="FF0000"/>
              </a:solidFill>
            </a:endParaRPr>
          </a:p>
          <a:p>
            <a:r>
              <a:rPr lang="es-PE" dirty="0"/>
              <a:t> </a:t>
            </a:r>
            <a:r>
              <a:rPr lang="es-PE" dirty="0" smtClean="0"/>
              <a:t>     </a:t>
            </a:r>
            <a:r>
              <a:rPr lang="es-PE" dirty="0" smtClean="0">
                <a:solidFill>
                  <a:srgbClr val="FF0000"/>
                </a:solidFill>
              </a:rPr>
              <a:t> }</a:t>
            </a:r>
            <a:endParaRPr lang="es-PE" dirty="0">
              <a:solidFill>
                <a:srgbClr val="FF0000"/>
              </a:solidFill>
            </a:endParaRPr>
          </a:p>
          <a:p>
            <a:r>
              <a:rPr lang="es-PE" dirty="0" smtClean="0"/>
              <a:t>      </a:t>
            </a:r>
            <a:r>
              <a:rPr lang="es-PE" b="1" dirty="0" err="1" smtClean="0"/>
              <a:t>else</a:t>
            </a:r>
            <a:r>
              <a:rPr lang="es-PE" dirty="0" smtClean="0"/>
              <a:t> </a:t>
            </a:r>
            <a:r>
              <a:rPr lang="es-PE" b="1" dirty="0" err="1" smtClean="0"/>
              <a:t>if</a:t>
            </a:r>
            <a:r>
              <a:rPr lang="es-PE" dirty="0" smtClean="0">
                <a:solidFill>
                  <a:srgbClr val="FF0000"/>
                </a:solidFill>
              </a:rPr>
              <a:t>(</a:t>
            </a:r>
            <a:r>
              <a:rPr lang="es-PE" dirty="0" err="1" smtClean="0"/>
              <a:t>arbol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dato </a:t>
            </a:r>
            <a:r>
              <a:rPr lang="es-PE" dirty="0" smtClean="0">
                <a:solidFill>
                  <a:srgbClr val="FF0000"/>
                </a:solidFill>
              </a:rPr>
              <a:t>==</a:t>
            </a:r>
            <a:r>
              <a:rPr lang="es-PE" dirty="0" smtClean="0"/>
              <a:t> n</a:t>
            </a:r>
            <a:r>
              <a:rPr lang="es-PE" dirty="0" smtClean="0">
                <a:solidFill>
                  <a:srgbClr val="FF0000"/>
                </a:solidFill>
              </a:rPr>
              <a:t>){</a:t>
            </a:r>
          </a:p>
          <a:p>
            <a:r>
              <a:rPr lang="es-PE" b="1" dirty="0"/>
              <a:t> </a:t>
            </a:r>
            <a:r>
              <a:rPr lang="es-PE" b="1" dirty="0" smtClean="0"/>
              <a:t>             </a:t>
            </a:r>
            <a:r>
              <a:rPr lang="es-PE" b="1" dirty="0" err="1" smtClean="0"/>
              <a:t>return</a:t>
            </a:r>
            <a:r>
              <a:rPr lang="es-PE" b="1" dirty="0" smtClean="0"/>
              <a:t> true</a:t>
            </a:r>
            <a:r>
              <a:rPr lang="es-PE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s-PE" dirty="0">
                <a:solidFill>
                  <a:srgbClr val="FF0000"/>
                </a:solidFill>
              </a:rPr>
              <a:t> </a:t>
            </a:r>
            <a:r>
              <a:rPr lang="es-PE" dirty="0" smtClean="0">
                <a:solidFill>
                  <a:srgbClr val="FF0000"/>
                </a:solidFill>
              </a:rPr>
              <a:t>     } </a:t>
            </a:r>
          </a:p>
          <a:p>
            <a:r>
              <a:rPr lang="es-PE" dirty="0" smtClean="0"/>
              <a:t>     </a:t>
            </a:r>
            <a:r>
              <a:rPr lang="es-PE" b="1" dirty="0" err="1" smtClean="0"/>
              <a:t>else</a:t>
            </a:r>
            <a:r>
              <a:rPr lang="es-PE" dirty="0" smtClean="0"/>
              <a:t> </a:t>
            </a:r>
            <a:r>
              <a:rPr lang="es-PE" b="1" dirty="0" err="1" smtClean="0"/>
              <a:t>if</a:t>
            </a:r>
            <a:r>
              <a:rPr lang="es-PE" dirty="0" smtClean="0">
                <a:solidFill>
                  <a:srgbClr val="FF0000"/>
                </a:solidFill>
              </a:rPr>
              <a:t>(</a:t>
            </a:r>
            <a:r>
              <a:rPr lang="es-PE" dirty="0" smtClean="0"/>
              <a:t>n </a:t>
            </a:r>
            <a:r>
              <a:rPr lang="es-PE" dirty="0" smtClean="0">
                <a:solidFill>
                  <a:srgbClr val="FF0000"/>
                </a:solidFill>
              </a:rPr>
              <a:t>&lt;</a:t>
            </a:r>
            <a:r>
              <a:rPr lang="es-PE" dirty="0" smtClean="0"/>
              <a:t> </a:t>
            </a:r>
            <a:r>
              <a:rPr lang="es-PE" dirty="0" err="1" smtClean="0"/>
              <a:t>arbol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dato</a:t>
            </a:r>
            <a:r>
              <a:rPr lang="es-PE" dirty="0" smtClean="0">
                <a:solidFill>
                  <a:srgbClr val="FF0000"/>
                </a:solidFill>
              </a:rPr>
              <a:t>){</a:t>
            </a:r>
          </a:p>
          <a:p>
            <a:r>
              <a:rPr lang="es-PE" dirty="0"/>
              <a:t> </a:t>
            </a:r>
            <a:r>
              <a:rPr lang="es-PE" dirty="0" smtClean="0"/>
              <a:t>          </a:t>
            </a:r>
            <a:r>
              <a:rPr lang="es-PE" b="1" dirty="0" err="1" smtClean="0"/>
              <a:t>return</a:t>
            </a:r>
            <a:r>
              <a:rPr lang="es-PE" dirty="0" smtClean="0"/>
              <a:t> </a:t>
            </a:r>
            <a:r>
              <a:rPr lang="es-PE" dirty="0" err="1" smtClean="0"/>
              <a:t>busqueda</a:t>
            </a:r>
            <a:r>
              <a:rPr lang="es-PE" dirty="0" smtClean="0">
                <a:solidFill>
                  <a:srgbClr val="FF0000"/>
                </a:solidFill>
              </a:rPr>
              <a:t>(</a:t>
            </a:r>
            <a:r>
              <a:rPr lang="es-PE" dirty="0" err="1" smtClean="0"/>
              <a:t>arbol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err="1" smtClean="0"/>
              <a:t>izq</a:t>
            </a:r>
            <a:r>
              <a:rPr lang="es-PE" dirty="0" err="1" smtClean="0">
                <a:solidFill>
                  <a:srgbClr val="FF0000"/>
                </a:solidFill>
              </a:rPr>
              <a:t>,</a:t>
            </a:r>
            <a:r>
              <a:rPr lang="es-PE" dirty="0" err="1" smtClean="0"/>
              <a:t>n</a:t>
            </a:r>
            <a:r>
              <a:rPr lang="es-PE" dirty="0" smtClean="0">
                <a:solidFill>
                  <a:srgbClr val="FF0000"/>
                </a:solidFill>
              </a:rPr>
              <a:t>)</a:t>
            </a:r>
            <a:r>
              <a:rPr lang="es-PE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s-PE" dirty="0"/>
              <a:t> </a:t>
            </a:r>
            <a:r>
              <a:rPr lang="es-PE" dirty="0" smtClean="0"/>
              <a:t>    </a:t>
            </a:r>
            <a:r>
              <a:rPr lang="es-PE" dirty="0" smtClean="0">
                <a:solidFill>
                  <a:srgbClr val="FF0000"/>
                </a:solidFill>
              </a:rPr>
              <a:t>}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r>
              <a:rPr lang="es-PE" dirty="0" smtClean="0">
                <a:solidFill>
                  <a:srgbClr val="FF0000"/>
                </a:solidFill>
              </a:rPr>
              <a:t>}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588224" y="62753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n</a:t>
            </a:r>
            <a:r>
              <a:rPr lang="es-PE" sz="2000" dirty="0" smtClean="0"/>
              <a:t> = 3;</a:t>
            </a:r>
            <a:endParaRPr lang="es-ES" sz="2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6372200" y="12756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err="1"/>
              <a:t>a</a:t>
            </a:r>
            <a:r>
              <a:rPr lang="es-PE" sz="2000" dirty="0" err="1" smtClean="0"/>
              <a:t>rbol</a:t>
            </a:r>
            <a:r>
              <a:rPr lang="es-PE" dirty="0" smtClean="0"/>
              <a:t> </a:t>
            </a:r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>
            <a:off x="5940152" y="2534836"/>
            <a:ext cx="936104" cy="9010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6 Conector recto de flecha"/>
          <p:cNvCxnSpPr>
            <a:stCxn id="6" idx="2"/>
          </p:cNvCxnSpPr>
          <p:nvPr/>
        </p:nvCxnSpPr>
        <p:spPr>
          <a:xfrm>
            <a:off x="7020272" y="1675716"/>
            <a:ext cx="0" cy="39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>
          <a:xfrm>
            <a:off x="6768244" y="211018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5</a:t>
            </a:r>
            <a:endParaRPr lang="es-ES" dirty="0"/>
          </a:p>
        </p:txBody>
      </p:sp>
      <p:cxnSp>
        <p:nvCxnSpPr>
          <p:cNvPr id="10" name="9 Conector recto de flecha"/>
          <p:cNvCxnSpPr/>
          <p:nvPr/>
        </p:nvCxnSpPr>
        <p:spPr>
          <a:xfrm flipH="1">
            <a:off x="6406395" y="2571750"/>
            <a:ext cx="397853" cy="247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10 Elipse"/>
          <p:cNvSpPr/>
          <p:nvPr/>
        </p:nvSpPr>
        <p:spPr>
          <a:xfrm>
            <a:off x="6084168" y="285978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3</a:t>
            </a:r>
            <a:endParaRPr lang="es-ES" dirty="0"/>
          </a:p>
        </p:txBody>
      </p:sp>
      <p:cxnSp>
        <p:nvCxnSpPr>
          <p:cNvPr id="12" name="11 Conector recto de flecha"/>
          <p:cNvCxnSpPr/>
          <p:nvPr/>
        </p:nvCxnSpPr>
        <p:spPr>
          <a:xfrm>
            <a:off x="7254351" y="2534836"/>
            <a:ext cx="469861" cy="284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12 Elipse"/>
          <p:cNvSpPr/>
          <p:nvPr/>
        </p:nvSpPr>
        <p:spPr>
          <a:xfrm>
            <a:off x="7524328" y="285978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5941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6" grpId="0" animBg="1"/>
      <p:bldP spid="8" grpId="0" animBg="1"/>
      <p:bldP spid="11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CuadroTexto"/>
          <p:cNvSpPr txBox="1"/>
          <p:nvPr/>
        </p:nvSpPr>
        <p:spPr>
          <a:xfrm>
            <a:off x="597868" y="627534"/>
            <a:ext cx="44781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/>
              <a:t>b</a:t>
            </a:r>
            <a:r>
              <a:rPr lang="es-PE" b="1" dirty="0" err="1" smtClean="0"/>
              <a:t>ool</a:t>
            </a:r>
            <a:r>
              <a:rPr lang="es-PE" dirty="0" smtClean="0"/>
              <a:t> </a:t>
            </a:r>
            <a:r>
              <a:rPr lang="es-PE" dirty="0" err="1" smtClean="0"/>
              <a:t>busqueda</a:t>
            </a:r>
            <a:r>
              <a:rPr lang="es-PE" dirty="0" smtClean="0">
                <a:solidFill>
                  <a:srgbClr val="FF0000"/>
                </a:solidFill>
              </a:rPr>
              <a:t>(</a:t>
            </a:r>
            <a:r>
              <a:rPr lang="es-PE" dirty="0" smtClean="0"/>
              <a:t>Nodo </a:t>
            </a:r>
            <a:r>
              <a:rPr lang="es-PE" dirty="0" smtClean="0">
                <a:solidFill>
                  <a:srgbClr val="FF0000"/>
                </a:solidFill>
              </a:rPr>
              <a:t>*</a:t>
            </a:r>
            <a:r>
              <a:rPr lang="es-PE" dirty="0" err="1" smtClean="0"/>
              <a:t>arbol</a:t>
            </a:r>
            <a:r>
              <a:rPr lang="es-PE" dirty="0" smtClean="0">
                <a:solidFill>
                  <a:srgbClr val="FF0000"/>
                </a:solidFill>
              </a:rPr>
              <a:t>, </a:t>
            </a:r>
            <a:r>
              <a:rPr lang="es-PE" b="1" dirty="0" err="1" smtClean="0"/>
              <a:t>int</a:t>
            </a:r>
            <a:r>
              <a:rPr lang="es-PE" dirty="0" smtClean="0"/>
              <a:t> n</a:t>
            </a:r>
            <a:r>
              <a:rPr lang="es-PE" dirty="0" smtClean="0">
                <a:solidFill>
                  <a:srgbClr val="FF0000"/>
                </a:solidFill>
              </a:rPr>
              <a:t>){</a:t>
            </a:r>
          </a:p>
          <a:p>
            <a:r>
              <a:rPr lang="es-PE" dirty="0" smtClean="0"/>
              <a:t>       </a:t>
            </a:r>
            <a:r>
              <a:rPr lang="es-PE" b="1" dirty="0" err="1" smtClean="0"/>
              <a:t>if</a:t>
            </a:r>
            <a:r>
              <a:rPr lang="es-PE" dirty="0" smtClean="0">
                <a:solidFill>
                  <a:srgbClr val="FF0000"/>
                </a:solidFill>
              </a:rPr>
              <a:t>(</a:t>
            </a:r>
            <a:r>
              <a:rPr lang="es-PE" dirty="0" err="1" smtClean="0"/>
              <a:t>arbol</a:t>
            </a:r>
            <a:r>
              <a:rPr lang="es-PE" dirty="0" smtClean="0"/>
              <a:t> </a:t>
            </a:r>
            <a:r>
              <a:rPr lang="es-PE" dirty="0" smtClean="0">
                <a:solidFill>
                  <a:srgbClr val="FF0000"/>
                </a:solidFill>
              </a:rPr>
              <a:t>==</a:t>
            </a:r>
            <a:r>
              <a:rPr lang="es-PE" dirty="0" smtClean="0"/>
              <a:t> NULL</a:t>
            </a:r>
            <a:r>
              <a:rPr lang="es-PE" dirty="0" smtClean="0">
                <a:solidFill>
                  <a:srgbClr val="FF0000"/>
                </a:solidFill>
              </a:rPr>
              <a:t>){</a:t>
            </a:r>
          </a:p>
          <a:p>
            <a:r>
              <a:rPr lang="es-PE" dirty="0" smtClean="0"/>
              <a:t>              </a:t>
            </a:r>
            <a:r>
              <a:rPr lang="es-PE" b="1" dirty="0" err="1" smtClean="0"/>
              <a:t>return</a:t>
            </a:r>
            <a:r>
              <a:rPr lang="es-PE" b="1" dirty="0" smtClean="0"/>
              <a:t> false</a:t>
            </a:r>
            <a:r>
              <a:rPr lang="es-PE" b="1" dirty="0" smtClean="0">
                <a:solidFill>
                  <a:srgbClr val="FF0000"/>
                </a:solidFill>
              </a:rPr>
              <a:t>;</a:t>
            </a:r>
            <a:endParaRPr lang="es-PE" b="1" dirty="0">
              <a:solidFill>
                <a:srgbClr val="FF0000"/>
              </a:solidFill>
            </a:endParaRPr>
          </a:p>
          <a:p>
            <a:r>
              <a:rPr lang="es-PE" dirty="0"/>
              <a:t> </a:t>
            </a:r>
            <a:r>
              <a:rPr lang="es-PE" dirty="0" smtClean="0"/>
              <a:t>     </a:t>
            </a:r>
            <a:r>
              <a:rPr lang="es-PE" dirty="0" smtClean="0">
                <a:solidFill>
                  <a:srgbClr val="FF0000"/>
                </a:solidFill>
              </a:rPr>
              <a:t> }</a:t>
            </a:r>
            <a:endParaRPr lang="es-PE" dirty="0">
              <a:solidFill>
                <a:srgbClr val="FF0000"/>
              </a:solidFill>
            </a:endParaRPr>
          </a:p>
          <a:p>
            <a:r>
              <a:rPr lang="es-PE" dirty="0" smtClean="0"/>
              <a:t>      </a:t>
            </a:r>
            <a:r>
              <a:rPr lang="es-PE" b="1" dirty="0" err="1" smtClean="0"/>
              <a:t>else</a:t>
            </a:r>
            <a:r>
              <a:rPr lang="es-PE" dirty="0" smtClean="0"/>
              <a:t> </a:t>
            </a:r>
            <a:r>
              <a:rPr lang="es-PE" b="1" dirty="0" err="1" smtClean="0"/>
              <a:t>if</a:t>
            </a:r>
            <a:r>
              <a:rPr lang="es-PE" dirty="0" smtClean="0">
                <a:solidFill>
                  <a:srgbClr val="FF0000"/>
                </a:solidFill>
              </a:rPr>
              <a:t>(</a:t>
            </a:r>
            <a:r>
              <a:rPr lang="es-PE" dirty="0" err="1" smtClean="0"/>
              <a:t>arbol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dato </a:t>
            </a:r>
            <a:r>
              <a:rPr lang="es-PE" dirty="0" smtClean="0">
                <a:solidFill>
                  <a:srgbClr val="FF0000"/>
                </a:solidFill>
              </a:rPr>
              <a:t>==</a:t>
            </a:r>
            <a:r>
              <a:rPr lang="es-PE" dirty="0" smtClean="0"/>
              <a:t> n</a:t>
            </a:r>
            <a:r>
              <a:rPr lang="es-PE" dirty="0" smtClean="0">
                <a:solidFill>
                  <a:srgbClr val="FF0000"/>
                </a:solidFill>
              </a:rPr>
              <a:t>){</a:t>
            </a:r>
          </a:p>
          <a:p>
            <a:r>
              <a:rPr lang="es-PE" b="1" dirty="0"/>
              <a:t> </a:t>
            </a:r>
            <a:r>
              <a:rPr lang="es-PE" b="1" dirty="0" smtClean="0"/>
              <a:t>             </a:t>
            </a:r>
            <a:r>
              <a:rPr lang="es-PE" b="1" dirty="0" err="1" smtClean="0"/>
              <a:t>return</a:t>
            </a:r>
            <a:r>
              <a:rPr lang="es-PE" b="1" dirty="0" smtClean="0"/>
              <a:t> true</a:t>
            </a:r>
            <a:r>
              <a:rPr lang="es-PE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s-PE" dirty="0">
                <a:solidFill>
                  <a:srgbClr val="FF0000"/>
                </a:solidFill>
              </a:rPr>
              <a:t> </a:t>
            </a:r>
            <a:r>
              <a:rPr lang="es-PE" dirty="0" smtClean="0">
                <a:solidFill>
                  <a:srgbClr val="FF0000"/>
                </a:solidFill>
              </a:rPr>
              <a:t>     } </a:t>
            </a:r>
          </a:p>
          <a:p>
            <a:r>
              <a:rPr lang="es-PE" dirty="0" smtClean="0"/>
              <a:t>     </a:t>
            </a:r>
            <a:r>
              <a:rPr lang="es-PE" b="1" dirty="0" err="1" smtClean="0"/>
              <a:t>else</a:t>
            </a:r>
            <a:r>
              <a:rPr lang="es-PE" dirty="0" smtClean="0"/>
              <a:t> </a:t>
            </a:r>
            <a:r>
              <a:rPr lang="es-PE" b="1" dirty="0" err="1" smtClean="0"/>
              <a:t>if</a:t>
            </a:r>
            <a:r>
              <a:rPr lang="es-PE" dirty="0" smtClean="0">
                <a:solidFill>
                  <a:srgbClr val="FF0000"/>
                </a:solidFill>
              </a:rPr>
              <a:t>(</a:t>
            </a:r>
            <a:r>
              <a:rPr lang="es-PE" dirty="0" smtClean="0"/>
              <a:t>n </a:t>
            </a:r>
            <a:r>
              <a:rPr lang="es-PE" dirty="0" smtClean="0">
                <a:solidFill>
                  <a:srgbClr val="FF0000"/>
                </a:solidFill>
              </a:rPr>
              <a:t>&lt;</a:t>
            </a:r>
            <a:r>
              <a:rPr lang="es-PE" dirty="0" smtClean="0"/>
              <a:t> </a:t>
            </a:r>
            <a:r>
              <a:rPr lang="es-PE" dirty="0" err="1" smtClean="0"/>
              <a:t>arbol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smtClean="0"/>
              <a:t>dato</a:t>
            </a:r>
            <a:r>
              <a:rPr lang="es-PE" dirty="0" smtClean="0">
                <a:solidFill>
                  <a:srgbClr val="FF0000"/>
                </a:solidFill>
              </a:rPr>
              <a:t>){</a:t>
            </a:r>
          </a:p>
          <a:p>
            <a:r>
              <a:rPr lang="es-PE" dirty="0"/>
              <a:t> </a:t>
            </a:r>
            <a:r>
              <a:rPr lang="es-PE" dirty="0" smtClean="0"/>
              <a:t>          </a:t>
            </a:r>
            <a:r>
              <a:rPr lang="es-PE" b="1" dirty="0" err="1" smtClean="0"/>
              <a:t>return</a:t>
            </a:r>
            <a:r>
              <a:rPr lang="es-PE" dirty="0" smtClean="0"/>
              <a:t> </a:t>
            </a:r>
            <a:r>
              <a:rPr lang="es-PE" dirty="0" err="1" smtClean="0"/>
              <a:t>busqueda</a:t>
            </a:r>
            <a:r>
              <a:rPr lang="es-PE" dirty="0" smtClean="0">
                <a:solidFill>
                  <a:srgbClr val="FF0000"/>
                </a:solidFill>
              </a:rPr>
              <a:t>(</a:t>
            </a:r>
            <a:r>
              <a:rPr lang="es-PE" dirty="0" err="1" smtClean="0"/>
              <a:t>arbol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err="1" smtClean="0"/>
              <a:t>izq</a:t>
            </a:r>
            <a:r>
              <a:rPr lang="es-PE" dirty="0" err="1" smtClean="0">
                <a:solidFill>
                  <a:srgbClr val="FF0000"/>
                </a:solidFill>
              </a:rPr>
              <a:t>,</a:t>
            </a:r>
            <a:r>
              <a:rPr lang="es-PE" dirty="0" err="1" smtClean="0"/>
              <a:t>n</a:t>
            </a:r>
            <a:r>
              <a:rPr lang="es-PE" dirty="0" smtClean="0">
                <a:solidFill>
                  <a:srgbClr val="FF0000"/>
                </a:solidFill>
              </a:rPr>
              <a:t>)</a:t>
            </a:r>
            <a:r>
              <a:rPr lang="es-PE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s-PE" dirty="0"/>
              <a:t> </a:t>
            </a:r>
            <a:r>
              <a:rPr lang="es-PE" dirty="0" smtClean="0"/>
              <a:t>    </a:t>
            </a:r>
            <a:r>
              <a:rPr lang="es-PE" dirty="0" smtClean="0">
                <a:solidFill>
                  <a:srgbClr val="FF0000"/>
                </a:solidFill>
              </a:rPr>
              <a:t>} </a:t>
            </a:r>
          </a:p>
          <a:p>
            <a:r>
              <a:rPr lang="es-PE" dirty="0" smtClean="0"/>
              <a:t>    </a:t>
            </a:r>
            <a:r>
              <a:rPr lang="es-PE" b="1" dirty="0" err="1" smtClean="0"/>
              <a:t>else</a:t>
            </a:r>
            <a:r>
              <a:rPr lang="es-PE" dirty="0" smtClean="0">
                <a:solidFill>
                  <a:srgbClr val="FF0000"/>
                </a:solidFill>
              </a:rPr>
              <a:t>{</a:t>
            </a:r>
          </a:p>
          <a:p>
            <a:r>
              <a:rPr lang="es-PE" dirty="0" smtClean="0"/>
              <a:t>           </a:t>
            </a:r>
            <a:r>
              <a:rPr lang="es-PE" b="1" dirty="0" err="1" smtClean="0"/>
              <a:t>return</a:t>
            </a:r>
            <a:r>
              <a:rPr lang="es-PE" dirty="0" smtClean="0"/>
              <a:t> </a:t>
            </a:r>
            <a:r>
              <a:rPr lang="es-PE" dirty="0" err="1" smtClean="0"/>
              <a:t>busqueda</a:t>
            </a:r>
            <a:r>
              <a:rPr lang="es-PE" dirty="0" smtClean="0">
                <a:solidFill>
                  <a:srgbClr val="FF0000"/>
                </a:solidFill>
              </a:rPr>
              <a:t>(</a:t>
            </a:r>
            <a:r>
              <a:rPr lang="es-PE" dirty="0" err="1" smtClean="0"/>
              <a:t>arbol</a:t>
            </a:r>
            <a:r>
              <a:rPr lang="es-PE" dirty="0" smtClean="0">
                <a:solidFill>
                  <a:srgbClr val="FF0000"/>
                </a:solidFill>
              </a:rPr>
              <a:t>-&gt;</a:t>
            </a:r>
            <a:r>
              <a:rPr lang="es-PE" dirty="0" err="1" smtClean="0"/>
              <a:t>der</a:t>
            </a:r>
            <a:r>
              <a:rPr lang="es-PE" dirty="0" err="1" smtClean="0">
                <a:solidFill>
                  <a:srgbClr val="FF0000"/>
                </a:solidFill>
              </a:rPr>
              <a:t>,</a:t>
            </a:r>
            <a:r>
              <a:rPr lang="es-PE" dirty="0" err="1" smtClean="0"/>
              <a:t>n</a:t>
            </a:r>
            <a:r>
              <a:rPr lang="es-PE" dirty="0" smtClean="0">
                <a:solidFill>
                  <a:srgbClr val="FF0000"/>
                </a:solidFill>
              </a:rPr>
              <a:t>)</a:t>
            </a:r>
            <a:r>
              <a:rPr lang="es-PE" b="1" dirty="0" smtClean="0">
                <a:solidFill>
                  <a:srgbClr val="FF0000"/>
                </a:solidFill>
              </a:rPr>
              <a:t>;</a:t>
            </a:r>
            <a:endParaRPr lang="es-PE" b="1" dirty="0">
              <a:solidFill>
                <a:srgbClr val="FF0000"/>
              </a:solidFill>
            </a:endParaRPr>
          </a:p>
          <a:p>
            <a:r>
              <a:rPr lang="es-PE" dirty="0" smtClean="0"/>
              <a:t>    </a:t>
            </a:r>
            <a:r>
              <a:rPr lang="es-PE" dirty="0" smtClean="0">
                <a:solidFill>
                  <a:srgbClr val="FF0000"/>
                </a:solidFill>
              </a:rPr>
              <a:t>}</a:t>
            </a:r>
            <a:endParaRPr lang="es-PE" dirty="0">
              <a:solidFill>
                <a:srgbClr val="FF0000"/>
              </a:solidFill>
            </a:endParaRPr>
          </a:p>
          <a:p>
            <a:r>
              <a:rPr lang="es-PE" dirty="0" smtClean="0">
                <a:solidFill>
                  <a:srgbClr val="FF0000"/>
                </a:solidFill>
              </a:rPr>
              <a:t>}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588224" y="62753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n</a:t>
            </a:r>
            <a:r>
              <a:rPr lang="es-PE" sz="2000" dirty="0" smtClean="0"/>
              <a:t> = 8;</a:t>
            </a:r>
            <a:endParaRPr lang="es-ES" sz="20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6372200" y="12756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err="1"/>
              <a:t>a</a:t>
            </a:r>
            <a:r>
              <a:rPr lang="es-PE" sz="2000" dirty="0" err="1" smtClean="0"/>
              <a:t>rbol</a:t>
            </a:r>
            <a:r>
              <a:rPr lang="es-PE" dirty="0" smtClean="0"/>
              <a:t> </a:t>
            </a:r>
            <a:endParaRPr lang="es-ES" dirty="0"/>
          </a:p>
        </p:txBody>
      </p:sp>
      <p:sp>
        <p:nvSpPr>
          <p:cNvPr id="17" name="16 Rectángulo"/>
          <p:cNvSpPr/>
          <p:nvPr/>
        </p:nvSpPr>
        <p:spPr>
          <a:xfrm>
            <a:off x="7236296" y="2534836"/>
            <a:ext cx="936104" cy="9010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7 Conector recto de flecha"/>
          <p:cNvCxnSpPr>
            <a:stCxn id="16" idx="2"/>
          </p:cNvCxnSpPr>
          <p:nvPr/>
        </p:nvCxnSpPr>
        <p:spPr>
          <a:xfrm>
            <a:off x="7020272" y="1675716"/>
            <a:ext cx="0" cy="39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18 Elipse"/>
          <p:cNvSpPr/>
          <p:nvPr/>
        </p:nvSpPr>
        <p:spPr>
          <a:xfrm>
            <a:off x="6768244" y="211018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5</a:t>
            </a:r>
            <a:endParaRPr lang="es-ES" dirty="0"/>
          </a:p>
        </p:txBody>
      </p:sp>
      <p:cxnSp>
        <p:nvCxnSpPr>
          <p:cNvPr id="20" name="19 Conector recto de flecha"/>
          <p:cNvCxnSpPr/>
          <p:nvPr/>
        </p:nvCxnSpPr>
        <p:spPr>
          <a:xfrm flipH="1">
            <a:off x="6406395" y="2571750"/>
            <a:ext cx="397853" cy="247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20 Elipse"/>
          <p:cNvSpPr/>
          <p:nvPr/>
        </p:nvSpPr>
        <p:spPr>
          <a:xfrm>
            <a:off x="6084168" y="285978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3</a:t>
            </a:r>
            <a:endParaRPr lang="es-ES" dirty="0"/>
          </a:p>
        </p:txBody>
      </p:sp>
      <p:cxnSp>
        <p:nvCxnSpPr>
          <p:cNvPr id="22" name="21 Conector recto de flecha"/>
          <p:cNvCxnSpPr/>
          <p:nvPr/>
        </p:nvCxnSpPr>
        <p:spPr>
          <a:xfrm>
            <a:off x="7254351" y="2534836"/>
            <a:ext cx="469861" cy="284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22 Elipse"/>
          <p:cNvSpPr/>
          <p:nvPr/>
        </p:nvSpPr>
        <p:spPr>
          <a:xfrm>
            <a:off x="7524328" y="285978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4614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 animBg="1"/>
      <p:bldP spid="19" grpId="0" animBg="1"/>
      <p:bldP spid="21" grpId="0" animBg="1"/>
      <p:bldP spid="2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43</TotalTime>
  <Words>200</Words>
  <Application>Microsoft Office PowerPoint</Application>
  <PresentationFormat>Presentación en pantalla (16:9)</PresentationFormat>
  <Paragraphs>70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Claridad</vt:lpstr>
      <vt:lpstr>Buscar un nodo en el árbol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Buscar un nodo en el árbol</dc:title>
  <dc:creator>Alejandro</dc:creator>
  <cp:lastModifiedBy>Alejandro</cp:lastModifiedBy>
  <cp:revision>5</cp:revision>
  <dcterms:created xsi:type="dcterms:W3CDTF">2016-11-22T16:20:09Z</dcterms:created>
  <dcterms:modified xsi:type="dcterms:W3CDTF">2016-11-22T17:03:15Z</dcterms:modified>
</cp:coreProperties>
</file>