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0226E-712A-4875-9F73-04EAD148E98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26D776A-C01B-4EA0-8760-455CA88D5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40CD4C1-C278-4086-A679-3F61AE483B74}"/>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5" name="Marcador de pie de página 4">
            <a:extLst>
              <a:ext uri="{FF2B5EF4-FFF2-40B4-BE49-F238E27FC236}">
                <a16:creationId xmlns:a16="http://schemas.microsoft.com/office/drawing/2014/main" id="{1E08C1F7-1DDA-48B7-9712-59BAC57E340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FF6FD9-61C3-46FC-9FD9-13C2A82E953F}"/>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381011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72778-249F-4263-8DB8-F2B3DC8AF38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9CDCA9E-045A-48A6-A853-0913F952EC8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A315B1A-0CAD-4509-A152-35FBA66270D5}"/>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5" name="Marcador de pie de página 4">
            <a:extLst>
              <a:ext uri="{FF2B5EF4-FFF2-40B4-BE49-F238E27FC236}">
                <a16:creationId xmlns:a16="http://schemas.microsoft.com/office/drawing/2014/main" id="{EA237E94-D6C6-4D0B-B764-6F63D0F400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951523-72CA-4AD0-BA5B-9BF8E425D33D}"/>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277058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488DB80-90A4-4DB1-9D73-FCCB20672FF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1B00B7D-5E1A-403F-9B84-50D34BF4C78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354305E-9732-47EB-A6C9-A770808B9713}"/>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5" name="Marcador de pie de página 4">
            <a:extLst>
              <a:ext uri="{FF2B5EF4-FFF2-40B4-BE49-F238E27FC236}">
                <a16:creationId xmlns:a16="http://schemas.microsoft.com/office/drawing/2014/main" id="{BBBBD90F-352D-4534-8961-21271E0C5B7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ED41558-EBBE-471E-B18E-D44AB574B63A}"/>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375469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74F78-C973-4728-9C54-47DB6802B66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6F08A6F-F1D0-45EB-9D8A-3F1364DC2EC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24AC46-C889-450E-8088-BD74FAE1DF40}"/>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5" name="Marcador de pie de página 4">
            <a:extLst>
              <a:ext uri="{FF2B5EF4-FFF2-40B4-BE49-F238E27FC236}">
                <a16:creationId xmlns:a16="http://schemas.microsoft.com/office/drawing/2014/main" id="{3F49185E-B132-475D-BFD0-ACD93503854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324C9FF-5959-4DD5-A920-9EF60D58B85D}"/>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157541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729CA-3703-4D45-8670-56393AB6092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0014A09-6385-46AA-A24B-748A61694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DC0D3CF-035D-47E5-97BE-8769715A4087}"/>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5" name="Marcador de pie de página 4">
            <a:extLst>
              <a:ext uri="{FF2B5EF4-FFF2-40B4-BE49-F238E27FC236}">
                <a16:creationId xmlns:a16="http://schemas.microsoft.com/office/drawing/2014/main" id="{E807EB44-0F91-40D9-8FBA-F2EB196272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79CB16D-F133-49BF-BF5A-7DC14B6AE8CD}"/>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418557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C236-B87C-4042-8D47-B784C4AFFD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B0119E5-4ECC-477A-BBA6-9810051ECA7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5329591-7B4F-44F6-90E2-F1B69D529CD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F08BD5A5-4E81-4A29-A2E8-6AECEA94FC8F}"/>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6" name="Marcador de pie de página 5">
            <a:extLst>
              <a:ext uri="{FF2B5EF4-FFF2-40B4-BE49-F238E27FC236}">
                <a16:creationId xmlns:a16="http://schemas.microsoft.com/office/drawing/2014/main" id="{D4ECE216-1E28-472B-91B2-4638AE286EE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72ABACA-6F8F-47AE-B710-65985E443721}"/>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285015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46172-F99A-424B-B36B-2F59779EE7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208D645-2137-44DC-A238-86614804E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9E0EF57-F97B-42D8-8AE9-3BE5F05795B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B737D0E-743B-48CE-9670-DB2E7D2BC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0F9250A-EF3A-4007-A0EC-118D5596201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B0FA707-5C5F-4480-9972-7525508AC849}"/>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8" name="Marcador de pie de página 7">
            <a:extLst>
              <a:ext uri="{FF2B5EF4-FFF2-40B4-BE49-F238E27FC236}">
                <a16:creationId xmlns:a16="http://schemas.microsoft.com/office/drawing/2014/main" id="{4CD0928C-DA74-4F84-A321-74A945A1C3BC}"/>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B03928A-6FAF-449D-A4AF-AF0CEA5A315B}"/>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381996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FB7BA-3826-41ED-B89E-51155D87CCD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849A354B-2723-4FF1-BF9E-B134A500C407}"/>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4" name="Marcador de pie de página 3">
            <a:extLst>
              <a:ext uri="{FF2B5EF4-FFF2-40B4-BE49-F238E27FC236}">
                <a16:creationId xmlns:a16="http://schemas.microsoft.com/office/drawing/2014/main" id="{D4ADDA35-F610-43C7-B92C-A240F017596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8C55B959-D9D9-4C3A-8DBE-6136131117DE}"/>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301126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47C59F9-6B94-4510-B605-66E0C8D69FF4}"/>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3" name="Marcador de pie de página 2">
            <a:extLst>
              <a:ext uri="{FF2B5EF4-FFF2-40B4-BE49-F238E27FC236}">
                <a16:creationId xmlns:a16="http://schemas.microsoft.com/office/drawing/2014/main" id="{6A4F59BB-E4A0-4D69-B4A8-8B733B16655B}"/>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4031D1B-729B-4DAE-BD51-7E17F9C4DC53}"/>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408184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E9797-E661-4AC3-9159-289EB630AF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1B523FA-A90E-4902-B42C-348D53DEC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A26FE2E-604E-46A8-BA82-0CD87937F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FAADA3D-8345-47F7-88EB-E916294E3828}"/>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6" name="Marcador de pie de página 5">
            <a:extLst>
              <a:ext uri="{FF2B5EF4-FFF2-40B4-BE49-F238E27FC236}">
                <a16:creationId xmlns:a16="http://schemas.microsoft.com/office/drawing/2014/main" id="{E98AEB2B-7190-44AD-9221-334727725AD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C3E9B2C-E881-4D25-8E39-3AA0DBE55826}"/>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192335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928F3-0689-4449-912B-29D63F6517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7658E57-0936-4C0D-A0C4-395A1FA2F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88BACBB9-316B-408B-AA5F-69C3A57DF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4E2FF7E-2FB9-49ED-8C72-4D9D29E58D82}"/>
              </a:ext>
            </a:extLst>
          </p:cNvPr>
          <p:cNvSpPr>
            <a:spLocks noGrp="1"/>
          </p:cNvSpPr>
          <p:nvPr>
            <p:ph type="dt" sz="half" idx="10"/>
          </p:nvPr>
        </p:nvSpPr>
        <p:spPr/>
        <p:txBody>
          <a:bodyPr/>
          <a:lstStyle/>
          <a:p>
            <a:fld id="{E839169B-9FDB-40CD-8C38-B7C3BC4D6D7D}" type="datetimeFigureOut">
              <a:rPr lang="es-PE" smtClean="0"/>
              <a:t>1/02/2018</a:t>
            </a:fld>
            <a:endParaRPr lang="es-PE"/>
          </a:p>
        </p:txBody>
      </p:sp>
      <p:sp>
        <p:nvSpPr>
          <p:cNvPr id="6" name="Marcador de pie de página 5">
            <a:extLst>
              <a:ext uri="{FF2B5EF4-FFF2-40B4-BE49-F238E27FC236}">
                <a16:creationId xmlns:a16="http://schemas.microsoft.com/office/drawing/2014/main" id="{64DA04CF-59FE-4637-AC3C-33E7DA8AC1B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EB74A-AA80-4DC2-99A3-2B1A79BB7D16}"/>
              </a:ext>
            </a:extLst>
          </p:cNvPr>
          <p:cNvSpPr>
            <a:spLocks noGrp="1"/>
          </p:cNvSpPr>
          <p:nvPr>
            <p:ph type="sldNum" sz="quarter" idx="12"/>
          </p:nvPr>
        </p:nvSpPr>
        <p:spPr/>
        <p:txBody>
          <a:bodyPr/>
          <a:lstStyle/>
          <a:p>
            <a:fld id="{1BA9982B-7BEF-41A8-A41C-A8573D0061A4}" type="slidenum">
              <a:rPr lang="es-PE" smtClean="0"/>
              <a:t>‹Nº›</a:t>
            </a:fld>
            <a:endParaRPr lang="es-PE"/>
          </a:p>
        </p:txBody>
      </p:sp>
    </p:spTree>
    <p:extLst>
      <p:ext uri="{BB962C8B-B14F-4D97-AF65-F5344CB8AC3E}">
        <p14:creationId xmlns:p14="http://schemas.microsoft.com/office/powerpoint/2010/main" val="204603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F30D24-9DD3-46A3-99B1-139B943C1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F935C38-0B8A-4B9D-86F0-4DAF936FD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D5FA1DF-D59B-4EB0-A10B-A4F3C75E3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9169B-9FDB-40CD-8C38-B7C3BC4D6D7D}" type="datetimeFigureOut">
              <a:rPr lang="es-PE" smtClean="0"/>
              <a:t>1/02/2018</a:t>
            </a:fld>
            <a:endParaRPr lang="es-PE"/>
          </a:p>
        </p:txBody>
      </p:sp>
      <p:sp>
        <p:nvSpPr>
          <p:cNvPr id="5" name="Marcador de pie de página 4">
            <a:extLst>
              <a:ext uri="{FF2B5EF4-FFF2-40B4-BE49-F238E27FC236}">
                <a16:creationId xmlns:a16="http://schemas.microsoft.com/office/drawing/2014/main" id="{A87401F6-A194-4A11-A20F-DDCA058CE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A1FA8FD0-F19A-4C6F-BF57-FDFFBA259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9982B-7BEF-41A8-A41C-A8573D0061A4}" type="slidenum">
              <a:rPr lang="es-PE" smtClean="0"/>
              <a:t>‹Nº›</a:t>
            </a:fld>
            <a:endParaRPr lang="es-PE"/>
          </a:p>
        </p:txBody>
      </p:sp>
    </p:spTree>
    <p:extLst>
      <p:ext uri="{BB962C8B-B14F-4D97-AF65-F5344CB8AC3E}">
        <p14:creationId xmlns:p14="http://schemas.microsoft.com/office/powerpoint/2010/main" val="924750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E84AF-FC00-4D0A-B789-0178A2E9DEF1}"/>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AB36E1F4-2431-4EA6-88C9-B39F0714DA14}"/>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7C6F397C-326C-41C5-B216-04C9FB1A6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FF8133C4-C3E5-4003-B8DC-13AFCF3738DD}"/>
              </a:ext>
            </a:extLst>
          </p:cNvPr>
          <p:cNvSpPr txBox="1"/>
          <p:nvPr/>
        </p:nvSpPr>
        <p:spPr>
          <a:xfrm>
            <a:off x="424068" y="1614315"/>
            <a:ext cx="11290853" cy="332398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Ejercicio 2:</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Construir un programa que calcule el área y el perímetro de un cuadrilátero dada la longitud de sus dos lados. Los valores de la longitud deberán introducirse por línea de ordenes. Si es un cuadrado, sólo se proporcionará la longitud de uno de los lados al constructor. </a:t>
            </a:r>
          </a:p>
        </p:txBody>
      </p:sp>
      <p:cxnSp>
        <p:nvCxnSpPr>
          <p:cNvPr id="7" name="Conector recto 6">
            <a:extLst>
              <a:ext uri="{FF2B5EF4-FFF2-40B4-BE49-F238E27FC236}">
                <a16:creationId xmlns:a16="http://schemas.microsoft.com/office/drawing/2014/main" id="{3361BBE9-7076-46B3-BC6B-64013BE455C9}"/>
              </a:ext>
            </a:extLst>
          </p:cNvPr>
          <p:cNvCxnSpPr>
            <a:cxnSpLocks/>
          </p:cNvCxnSpPr>
          <p:nvPr/>
        </p:nvCxnSpPr>
        <p:spPr>
          <a:xfrm>
            <a:off x="-66261" y="1192694"/>
            <a:ext cx="123245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F102315E-C552-4B6B-B681-76CB49C4D51C}"/>
              </a:ext>
            </a:extLst>
          </p:cNvPr>
          <p:cNvSpPr txBox="1"/>
          <p:nvPr/>
        </p:nvSpPr>
        <p:spPr>
          <a:xfrm>
            <a:off x="-66262" y="388490"/>
            <a:ext cx="12324521" cy="630942"/>
          </a:xfrm>
          <a:prstGeom prst="rect">
            <a:avLst/>
          </a:prstGeom>
          <a:noFill/>
        </p:spPr>
        <p:txBody>
          <a:bodyPr wrap="square" rtlCol="0">
            <a:spAutoFit/>
          </a:bodyPr>
          <a:lstStyle/>
          <a:p>
            <a:pPr algn="ctr"/>
            <a:r>
              <a:rPr lang="es-PE" sz="3500" b="1" dirty="0">
                <a:solidFill>
                  <a:schemeClr val="bg1"/>
                </a:solidFill>
                <a:latin typeface="Arial" panose="020B0604020202020204" pitchFamily="34" charset="0"/>
                <a:cs typeface="Arial" panose="020B0604020202020204" pitchFamily="34" charset="0"/>
              </a:rPr>
              <a:t>Capítulo:</a:t>
            </a:r>
            <a:r>
              <a:rPr lang="es-PE" sz="3500" dirty="0">
                <a:solidFill>
                  <a:schemeClr val="bg1"/>
                </a:solidFill>
                <a:latin typeface="Arial" panose="020B0604020202020204" pitchFamily="34" charset="0"/>
                <a:cs typeface="Arial" panose="020B0604020202020204" pitchFamily="34" charset="0"/>
              </a:rPr>
              <a:t> Clases y Objetos</a:t>
            </a:r>
          </a:p>
        </p:txBody>
      </p:sp>
      <p:sp>
        <p:nvSpPr>
          <p:cNvPr id="11" name="Rectángulo 10">
            <a:extLst>
              <a:ext uri="{FF2B5EF4-FFF2-40B4-BE49-F238E27FC236}">
                <a16:creationId xmlns:a16="http://schemas.microsoft.com/office/drawing/2014/main" id="{FDC89914-307D-4512-9534-4F01AE946351}"/>
              </a:ext>
            </a:extLst>
          </p:cNvPr>
          <p:cNvSpPr/>
          <p:nvPr/>
        </p:nvSpPr>
        <p:spPr>
          <a:xfrm>
            <a:off x="596350" y="5359922"/>
            <a:ext cx="1020416" cy="983110"/>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Rectángulo 11">
            <a:extLst>
              <a:ext uri="{FF2B5EF4-FFF2-40B4-BE49-F238E27FC236}">
                <a16:creationId xmlns:a16="http://schemas.microsoft.com/office/drawing/2014/main" id="{968E8058-773E-414D-B8BA-C534CB50A496}"/>
              </a:ext>
            </a:extLst>
          </p:cNvPr>
          <p:cNvSpPr/>
          <p:nvPr/>
        </p:nvSpPr>
        <p:spPr>
          <a:xfrm>
            <a:off x="2226365" y="5349458"/>
            <a:ext cx="1855304" cy="993157"/>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ombo 15">
            <a:extLst>
              <a:ext uri="{FF2B5EF4-FFF2-40B4-BE49-F238E27FC236}">
                <a16:creationId xmlns:a16="http://schemas.microsoft.com/office/drawing/2014/main" id="{07F4D9CB-C465-4ACE-9875-C63CCA78C0A3}"/>
              </a:ext>
            </a:extLst>
          </p:cNvPr>
          <p:cNvSpPr/>
          <p:nvPr/>
        </p:nvSpPr>
        <p:spPr>
          <a:xfrm>
            <a:off x="4717770" y="5179629"/>
            <a:ext cx="1338472" cy="1289881"/>
          </a:xfrm>
          <a:prstGeom prst="diamond">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6327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ADEEBF-A7FA-4AB4-A87A-D6C21E032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14D10979-D732-4D29-BCFB-7C01B87F1593}"/>
              </a:ext>
            </a:extLst>
          </p:cNvPr>
          <p:cNvSpPr txBox="1"/>
          <p:nvPr/>
        </p:nvSpPr>
        <p:spPr>
          <a:xfrm>
            <a:off x="-1" y="463827"/>
            <a:ext cx="12258261" cy="861774"/>
          </a:xfrm>
          <a:prstGeom prst="rect">
            <a:avLst/>
          </a:prstGeom>
          <a:noFill/>
        </p:spPr>
        <p:txBody>
          <a:bodyPr wrap="square" rtlCol="0">
            <a:spAutoFit/>
          </a:bodyPr>
          <a:lstStyle/>
          <a:p>
            <a:pPr algn="ctr"/>
            <a:r>
              <a:rPr lang="es-PE" sz="5000" dirty="0">
                <a:solidFill>
                  <a:schemeClr val="bg1"/>
                </a:solidFill>
                <a:latin typeface="Arial" panose="020B0604020202020204" pitchFamily="34" charset="0"/>
                <a:cs typeface="Arial" panose="020B0604020202020204" pitchFamily="34" charset="0"/>
              </a:rPr>
              <a:t>Diagrama de Clases (UML)</a:t>
            </a:r>
          </a:p>
        </p:txBody>
      </p:sp>
      <p:graphicFrame>
        <p:nvGraphicFramePr>
          <p:cNvPr id="6" name="Tabla 5">
            <a:extLst>
              <a:ext uri="{FF2B5EF4-FFF2-40B4-BE49-F238E27FC236}">
                <a16:creationId xmlns:a16="http://schemas.microsoft.com/office/drawing/2014/main" id="{C962A166-4399-4B21-9610-15F59E77939C}"/>
              </a:ext>
            </a:extLst>
          </p:cNvPr>
          <p:cNvGraphicFramePr>
            <a:graphicFrameLocks noGrp="1"/>
          </p:cNvGraphicFramePr>
          <p:nvPr>
            <p:extLst>
              <p:ext uri="{D42A27DB-BD31-4B8C-83A1-F6EECF244321}">
                <p14:modId xmlns:p14="http://schemas.microsoft.com/office/powerpoint/2010/main" val="2200921302"/>
              </p:ext>
            </p:extLst>
          </p:nvPr>
        </p:nvGraphicFramePr>
        <p:xfrm>
          <a:off x="435114" y="2124399"/>
          <a:ext cx="5541620" cy="3166407"/>
        </p:xfrm>
        <a:graphic>
          <a:graphicData uri="http://schemas.openxmlformats.org/drawingml/2006/table">
            <a:tbl>
              <a:tblPr firstRow="1" bandRow="1">
                <a:tableStyleId>{5C22544A-7EE6-4342-B048-85BDC9FD1C3A}</a:tableStyleId>
              </a:tblPr>
              <a:tblGrid>
                <a:gridCol w="5541620">
                  <a:extLst>
                    <a:ext uri="{9D8B030D-6E8A-4147-A177-3AD203B41FA5}">
                      <a16:colId xmlns:a16="http://schemas.microsoft.com/office/drawing/2014/main" val="3377442950"/>
                    </a:ext>
                  </a:extLst>
                </a:gridCol>
              </a:tblGrid>
              <a:tr h="605551">
                <a:tc>
                  <a:txBody>
                    <a:bodyPr/>
                    <a:lstStyle/>
                    <a:p>
                      <a:pPr algn="ctr"/>
                      <a:r>
                        <a:rPr lang="es-PE" sz="3000" dirty="0" err="1">
                          <a:latin typeface="Arial" panose="020B0604020202020204" pitchFamily="34" charset="0"/>
                          <a:cs typeface="Arial" panose="020B0604020202020204" pitchFamily="34" charset="0"/>
                        </a:rPr>
                        <a:t>Cuadrilatero</a:t>
                      </a:r>
                      <a:endParaRPr lang="es-PE" sz="3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3777643"/>
                  </a:ext>
                </a:extLst>
              </a:tr>
              <a:tr h="945416">
                <a:tc>
                  <a:txBody>
                    <a:bodyPr/>
                    <a:lstStyle/>
                    <a:p>
                      <a:pPr marL="285750" indent="-285750">
                        <a:buFontTx/>
                        <a:buChar char="-"/>
                      </a:pPr>
                      <a:r>
                        <a:rPr lang="es-PE" sz="2500" dirty="0">
                          <a:latin typeface="Arial" panose="020B0604020202020204" pitchFamily="34" charset="0"/>
                          <a:cs typeface="Arial" panose="020B0604020202020204" pitchFamily="34" charset="0"/>
                        </a:rPr>
                        <a:t>lado1 :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p>
                      <a:pPr marL="285750" indent="-285750">
                        <a:buFontTx/>
                        <a:buChar char="-"/>
                      </a:pPr>
                      <a:r>
                        <a:rPr lang="es-PE" sz="2500" dirty="0">
                          <a:latin typeface="Arial" panose="020B0604020202020204" pitchFamily="34" charset="0"/>
                          <a:cs typeface="Arial" panose="020B0604020202020204" pitchFamily="34" charset="0"/>
                        </a:rPr>
                        <a:t>lado2 :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656586"/>
                  </a:ext>
                </a:extLst>
              </a:tr>
              <a:tr h="1300969">
                <a:tc>
                  <a:txBody>
                    <a:bodyPr/>
                    <a:lstStyle/>
                    <a:p>
                      <a:r>
                        <a:rPr lang="es-PE" sz="2500" dirty="0" err="1">
                          <a:latin typeface="Arial" panose="020B0604020202020204" pitchFamily="34" charset="0"/>
                          <a:cs typeface="Arial" panose="020B0604020202020204" pitchFamily="34" charset="0"/>
                        </a:rPr>
                        <a:t>Cuadrilatero</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float</a:t>
                      </a:r>
                      <a:r>
                        <a:rPr lang="es-PE" sz="2500" dirty="0">
                          <a:latin typeface="Arial" panose="020B0604020202020204" pitchFamily="34" charset="0"/>
                          <a:cs typeface="Arial" panose="020B0604020202020204" pitchFamily="34" charset="0"/>
                        </a:rPr>
                        <a:t> lado1,float lado2)</a:t>
                      </a:r>
                    </a:p>
                    <a:p>
                      <a:r>
                        <a:rPr lang="es-PE" sz="2500" dirty="0" err="1">
                          <a:latin typeface="Arial" panose="020B0604020202020204" pitchFamily="34" charset="0"/>
                          <a:cs typeface="Arial" panose="020B0604020202020204" pitchFamily="34" charset="0"/>
                        </a:rPr>
                        <a:t>Cuadrilatero</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float</a:t>
                      </a:r>
                      <a:r>
                        <a:rPr lang="es-PE" sz="2500" dirty="0">
                          <a:latin typeface="Arial" panose="020B0604020202020204" pitchFamily="34" charset="0"/>
                          <a:cs typeface="Arial" panose="020B0604020202020204" pitchFamily="34" charset="0"/>
                        </a:rPr>
                        <a:t> lado1)</a:t>
                      </a:r>
                    </a:p>
                    <a:p>
                      <a:r>
                        <a:rPr lang="es-PE" sz="2500" dirty="0" err="1">
                          <a:latin typeface="Arial" panose="020B0604020202020204" pitchFamily="34" charset="0"/>
                          <a:cs typeface="Arial" panose="020B0604020202020204" pitchFamily="34" charset="0"/>
                        </a:rPr>
                        <a:t>obtenerPerimetro</a:t>
                      </a:r>
                      <a:r>
                        <a:rPr lang="es-PE" sz="2500" dirty="0">
                          <a:latin typeface="Arial" panose="020B0604020202020204" pitchFamily="34" charset="0"/>
                          <a:cs typeface="Arial" panose="020B0604020202020204" pitchFamily="34" charset="0"/>
                        </a:rPr>
                        <a:t>() :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obtenerArea</a:t>
                      </a:r>
                      <a:r>
                        <a:rPr lang="es-PE" sz="2500" dirty="0">
                          <a:latin typeface="Arial" panose="020B0604020202020204" pitchFamily="34" charset="0"/>
                          <a:cs typeface="Arial" panose="020B0604020202020204" pitchFamily="34" charset="0"/>
                        </a:rPr>
                        <a:t>() :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256722"/>
                  </a:ext>
                </a:extLst>
              </a:tr>
            </a:tbl>
          </a:graphicData>
        </a:graphic>
      </p:graphicFrame>
      <p:sp>
        <p:nvSpPr>
          <p:cNvPr id="7" name="Cerrar llave 6">
            <a:extLst>
              <a:ext uri="{FF2B5EF4-FFF2-40B4-BE49-F238E27FC236}">
                <a16:creationId xmlns:a16="http://schemas.microsoft.com/office/drawing/2014/main" id="{5CC25BFF-4226-454D-9690-8571F93ED5A0}"/>
              </a:ext>
            </a:extLst>
          </p:cNvPr>
          <p:cNvSpPr/>
          <p:nvPr/>
        </p:nvSpPr>
        <p:spPr>
          <a:xfrm>
            <a:off x="6029744" y="2769708"/>
            <a:ext cx="304800" cy="861774"/>
          </a:xfrm>
          <a:prstGeom prst="rightBrace">
            <a:avLst>
              <a:gd name="adj1" fmla="val 40476"/>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8" name="CuadroTexto 7">
            <a:extLst>
              <a:ext uri="{FF2B5EF4-FFF2-40B4-BE49-F238E27FC236}">
                <a16:creationId xmlns:a16="http://schemas.microsoft.com/office/drawing/2014/main" id="{3744EA40-9BB1-4AA2-8F11-6CAB8A412A7F}"/>
              </a:ext>
            </a:extLst>
          </p:cNvPr>
          <p:cNvSpPr txBox="1"/>
          <p:nvPr/>
        </p:nvSpPr>
        <p:spPr>
          <a:xfrm>
            <a:off x="6467065" y="2913465"/>
            <a:ext cx="1974574" cy="553998"/>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Atributos</a:t>
            </a:r>
          </a:p>
        </p:txBody>
      </p:sp>
      <p:sp>
        <p:nvSpPr>
          <p:cNvPr id="9" name="Cerrar llave 8">
            <a:extLst>
              <a:ext uri="{FF2B5EF4-FFF2-40B4-BE49-F238E27FC236}">
                <a16:creationId xmlns:a16="http://schemas.microsoft.com/office/drawing/2014/main" id="{45B69AAD-39E6-42D4-AC9D-D8E9C1E5B6A9}"/>
              </a:ext>
            </a:extLst>
          </p:cNvPr>
          <p:cNvSpPr/>
          <p:nvPr/>
        </p:nvSpPr>
        <p:spPr>
          <a:xfrm>
            <a:off x="6062876" y="3723864"/>
            <a:ext cx="304800" cy="1553690"/>
          </a:xfrm>
          <a:prstGeom prst="rightBrace">
            <a:avLst>
              <a:gd name="adj1" fmla="val 40476"/>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0" name="CuadroTexto 9">
            <a:extLst>
              <a:ext uri="{FF2B5EF4-FFF2-40B4-BE49-F238E27FC236}">
                <a16:creationId xmlns:a16="http://schemas.microsoft.com/office/drawing/2014/main" id="{48F2584B-BDA1-45EE-9B54-6988FBFF2308}"/>
              </a:ext>
            </a:extLst>
          </p:cNvPr>
          <p:cNvSpPr txBox="1"/>
          <p:nvPr/>
        </p:nvSpPr>
        <p:spPr>
          <a:xfrm>
            <a:off x="6513448" y="4218806"/>
            <a:ext cx="1974574" cy="553998"/>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Métodos</a:t>
            </a:r>
          </a:p>
        </p:txBody>
      </p:sp>
    </p:spTree>
    <p:extLst>
      <p:ext uri="{BB962C8B-B14F-4D97-AF65-F5344CB8AC3E}">
        <p14:creationId xmlns:p14="http://schemas.microsoft.com/office/powerpoint/2010/main" val="93060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99DC04C-0D80-44B9-A2D5-C7E1629DD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77FB6BDA-8021-424F-8326-82247CD0CCC3}"/>
              </a:ext>
            </a:extLst>
          </p:cNvPr>
          <p:cNvSpPr txBox="1"/>
          <p:nvPr/>
        </p:nvSpPr>
        <p:spPr>
          <a:xfrm>
            <a:off x="424068" y="1614315"/>
            <a:ext cx="11290853" cy="3539430"/>
          </a:xfrm>
          <a:prstGeom prst="rect">
            <a:avLst/>
          </a:prstGeom>
          <a:noFill/>
        </p:spPr>
        <p:txBody>
          <a:bodyPr wrap="square" rtlCol="0">
            <a:spAutoFit/>
          </a:bodyPr>
          <a:lstStyle/>
          <a:p>
            <a:pPr algn="just"/>
            <a:r>
              <a:rPr lang="es-PE" sz="2800" dirty="0">
                <a:solidFill>
                  <a:schemeClr val="bg1"/>
                </a:solidFill>
                <a:latin typeface="Arial" panose="020B0604020202020204" pitchFamily="34" charset="0"/>
                <a:cs typeface="Arial" panose="020B0604020202020204" pitchFamily="34" charset="0"/>
              </a:rPr>
              <a:t>Ejercicio 3:</a:t>
            </a:r>
          </a:p>
          <a:p>
            <a:pPr algn="just"/>
            <a:endParaRPr lang="es-PE" sz="2800" dirty="0">
              <a:solidFill>
                <a:schemeClr val="bg1"/>
              </a:solidFill>
              <a:latin typeface="Arial" panose="020B0604020202020204" pitchFamily="34" charset="0"/>
              <a:cs typeface="Arial" panose="020B0604020202020204" pitchFamily="34" charset="0"/>
            </a:endParaRPr>
          </a:p>
          <a:p>
            <a:pPr algn="just"/>
            <a:r>
              <a:rPr lang="es-PE" sz="2800" dirty="0">
                <a:solidFill>
                  <a:schemeClr val="bg1"/>
                </a:solidFill>
                <a:latin typeface="Arial" panose="020B0604020202020204" pitchFamily="34" charset="0"/>
                <a:cs typeface="Arial" panose="020B0604020202020204" pitchFamily="34" charset="0"/>
              </a:rPr>
              <a:t>Construir un programa que permita dirigir el movimiento de un objeto dentro de un tablero y actualice su posición dentro del mismo. Los movimientos posibles son ARRIBA, ABAJO, IZQUIERDA y DERECHA. Tras cada movimiento el programa mostrará la nueva dirección elegida y las coordenadas de situación del objeto dentro del tablero.</a:t>
            </a:r>
          </a:p>
        </p:txBody>
      </p:sp>
      <p:cxnSp>
        <p:nvCxnSpPr>
          <p:cNvPr id="6" name="Conector recto 5">
            <a:extLst>
              <a:ext uri="{FF2B5EF4-FFF2-40B4-BE49-F238E27FC236}">
                <a16:creationId xmlns:a16="http://schemas.microsoft.com/office/drawing/2014/main" id="{A71A5135-9060-4EC1-ABFF-077DC1D1B25C}"/>
              </a:ext>
            </a:extLst>
          </p:cNvPr>
          <p:cNvCxnSpPr>
            <a:cxnSpLocks/>
          </p:cNvCxnSpPr>
          <p:nvPr/>
        </p:nvCxnSpPr>
        <p:spPr>
          <a:xfrm>
            <a:off x="-66261" y="1192694"/>
            <a:ext cx="123245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CD1A4595-3CEE-4E72-8CDC-E546794EF455}"/>
              </a:ext>
            </a:extLst>
          </p:cNvPr>
          <p:cNvSpPr txBox="1"/>
          <p:nvPr/>
        </p:nvSpPr>
        <p:spPr>
          <a:xfrm>
            <a:off x="-66262" y="388490"/>
            <a:ext cx="12324521" cy="630942"/>
          </a:xfrm>
          <a:prstGeom prst="rect">
            <a:avLst/>
          </a:prstGeom>
          <a:noFill/>
        </p:spPr>
        <p:txBody>
          <a:bodyPr wrap="square" rtlCol="0">
            <a:spAutoFit/>
          </a:bodyPr>
          <a:lstStyle/>
          <a:p>
            <a:pPr algn="ctr"/>
            <a:r>
              <a:rPr lang="es-PE" sz="3500" b="1" dirty="0">
                <a:solidFill>
                  <a:schemeClr val="bg1"/>
                </a:solidFill>
                <a:latin typeface="Arial" panose="020B0604020202020204" pitchFamily="34" charset="0"/>
                <a:cs typeface="Arial" panose="020B0604020202020204" pitchFamily="34" charset="0"/>
              </a:rPr>
              <a:t>Capítulo:</a:t>
            </a:r>
            <a:r>
              <a:rPr lang="es-PE" sz="3500" dirty="0">
                <a:solidFill>
                  <a:schemeClr val="bg1"/>
                </a:solidFill>
                <a:latin typeface="Arial" panose="020B0604020202020204" pitchFamily="34" charset="0"/>
                <a:cs typeface="Arial" panose="020B0604020202020204" pitchFamily="34" charset="0"/>
              </a:rPr>
              <a:t> Clases y Objetos</a:t>
            </a:r>
          </a:p>
        </p:txBody>
      </p:sp>
    </p:spTree>
    <p:extLst>
      <p:ext uri="{BB962C8B-B14F-4D97-AF65-F5344CB8AC3E}">
        <p14:creationId xmlns:p14="http://schemas.microsoft.com/office/powerpoint/2010/main" val="377674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35026B49-D296-4A32-B7D7-4EA6F5AE7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4" name="CuadroTexto 3">
            <a:extLst>
              <a:ext uri="{FF2B5EF4-FFF2-40B4-BE49-F238E27FC236}">
                <a16:creationId xmlns:a16="http://schemas.microsoft.com/office/drawing/2014/main" id="{618F5AEC-B167-4669-B601-DC34DB57EDEC}"/>
              </a:ext>
            </a:extLst>
          </p:cNvPr>
          <p:cNvSpPr txBox="1"/>
          <p:nvPr/>
        </p:nvSpPr>
        <p:spPr>
          <a:xfrm>
            <a:off x="0" y="354314"/>
            <a:ext cx="8983981" cy="707886"/>
          </a:xfrm>
          <a:prstGeom prst="rect">
            <a:avLst/>
          </a:prstGeom>
          <a:noFill/>
        </p:spPr>
        <p:txBody>
          <a:bodyPr wrap="square" rtlCol="0">
            <a:spAutoFit/>
          </a:bodyPr>
          <a:lstStyle/>
          <a:p>
            <a:pPr algn="ctr"/>
            <a:r>
              <a:rPr lang="es-PE" sz="4000" dirty="0">
                <a:solidFill>
                  <a:schemeClr val="bg1"/>
                </a:solidFill>
                <a:latin typeface="Arial" panose="020B0604020202020204" pitchFamily="34" charset="0"/>
                <a:cs typeface="Arial" panose="020B0604020202020204" pitchFamily="34" charset="0"/>
              </a:rPr>
              <a:t>Diagrama de Clases (UML)</a:t>
            </a:r>
          </a:p>
        </p:txBody>
      </p:sp>
      <p:graphicFrame>
        <p:nvGraphicFramePr>
          <p:cNvPr id="5" name="Tabla 4">
            <a:extLst>
              <a:ext uri="{FF2B5EF4-FFF2-40B4-BE49-F238E27FC236}">
                <a16:creationId xmlns:a16="http://schemas.microsoft.com/office/drawing/2014/main" id="{9733CADD-7C8C-4506-89D4-78D06D82575A}"/>
              </a:ext>
            </a:extLst>
          </p:cNvPr>
          <p:cNvGraphicFramePr>
            <a:graphicFrameLocks noGrp="1"/>
          </p:cNvGraphicFramePr>
          <p:nvPr>
            <p:extLst>
              <p:ext uri="{D42A27DB-BD31-4B8C-83A1-F6EECF244321}">
                <p14:modId xmlns:p14="http://schemas.microsoft.com/office/powerpoint/2010/main" val="985582222"/>
              </p:ext>
            </p:extLst>
          </p:nvPr>
        </p:nvGraphicFramePr>
        <p:xfrm>
          <a:off x="435114" y="1735779"/>
          <a:ext cx="5541620" cy="4309407"/>
        </p:xfrm>
        <a:graphic>
          <a:graphicData uri="http://schemas.openxmlformats.org/drawingml/2006/table">
            <a:tbl>
              <a:tblPr firstRow="1" bandRow="1">
                <a:tableStyleId>{5C22544A-7EE6-4342-B048-85BDC9FD1C3A}</a:tableStyleId>
              </a:tblPr>
              <a:tblGrid>
                <a:gridCol w="5541620">
                  <a:extLst>
                    <a:ext uri="{9D8B030D-6E8A-4147-A177-3AD203B41FA5}">
                      <a16:colId xmlns:a16="http://schemas.microsoft.com/office/drawing/2014/main" val="3377442950"/>
                    </a:ext>
                  </a:extLst>
                </a:gridCol>
              </a:tblGrid>
              <a:tr h="605551">
                <a:tc>
                  <a:txBody>
                    <a:bodyPr/>
                    <a:lstStyle/>
                    <a:p>
                      <a:pPr algn="ctr"/>
                      <a:r>
                        <a:rPr lang="es-PE" sz="3000" dirty="0">
                          <a:latin typeface="Arial" panose="020B0604020202020204" pitchFamily="34" charset="0"/>
                          <a:cs typeface="Arial" panose="020B0604020202020204" pitchFamily="34" charset="0"/>
                        </a:rPr>
                        <a:t>Tablero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3777643"/>
                  </a:ext>
                </a:extLst>
              </a:tr>
              <a:tr h="945416">
                <a:tc>
                  <a:txBody>
                    <a:bodyPr/>
                    <a:lstStyle/>
                    <a:p>
                      <a:pPr marL="285750" indent="-285750">
                        <a:buFontTx/>
                        <a:buChar char="-"/>
                      </a:pPr>
                      <a:r>
                        <a:rPr lang="es-PE" sz="2500" dirty="0">
                          <a:latin typeface="Arial" panose="020B0604020202020204" pitchFamily="34" charset="0"/>
                          <a:cs typeface="Arial" panose="020B0604020202020204" pitchFamily="34" charset="0"/>
                        </a:rPr>
                        <a:t>x : </a:t>
                      </a:r>
                      <a:r>
                        <a:rPr lang="es-PE" sz="2500" dirty="0" err="1">
                          <a:latin typeface="Arial" panose="020B0604020202020204" pitchFamily="34" charset="0"/>
                          <a:cs typeface="Arial" panose="020B0604020202020204" pitchFamily="34" charset="0"/>
                        </a:rPr>
                        <a:t>int</a:t>
                      </a:r>
                      <a:endParaRPr lang="es-PE" sz="2500" dirty="0">
                        <a:latin typeface="Arial" panose="020B0604020202020204" pitchFamily="34" charset="0"/>
                        <a:cs typeface="Arial" panose="020B0604020202020204" pitchFamily="34" charset="0"/>
                      </a:endParaRPr>
                    </a:p>
                    <a:p>
                      <a:pPr marL="285750" indent="-285750">
                        <a:buFontTx/>
                        <a:buChar char="-"/>
                      </a:pPr>
                      <a:r>
                        <a:rPr lang="es-PE" sz="2500" dirty="0">
                          <a:latin typeface="Arial" panose="020B0604020202020204" pitchFamily="34" charset="0"/>
                          <a:cs typeface="Arial" panose="020B0604020202020204" pitchFamily="34" charset="0"/>
                        </a:rPr>
                        <a:t>y : </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656586"/>
                  </a:ext>
                </a:extLst>
              </a:tr>
              <a:tr h="1300969">
                <a:tc>
                  <a:txBody>
                    <a:bodyPr/>
                    <a:lstStyle/>
                    <a:p>
                      <a:r>
                        <a:rPr lang="es-PE" sz="2500" dirty="0">
                          <a:latin typeface="Arial" panose="020B0604020202020204" pitchFamily="34" charset="0"/>
                          <a:cs typeface="Arial" panose="020B0604020202020204" pitchFamily="34" charset="0"/>
                        </a:rPr>
                        <a:t>Tablero(</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x, </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y)</a:t>
                      </a:r>
                    </a:p>
                    <a:p>
                      <a:r>
                        <a:rPr lang="es-PE" sz="2500" dirty="0" err="1">
                          <a:latin typeface="Arial" panose="020B0604020202020204" pitchFamily="34" charset="0"/>
                          <a:cs typeface="Arial" panose="020B0604020202020204" pitchFamily="34" charset="0"/>
                        </a:rPr>
                        <a:t>moverArriba</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n) : </a:t>
                      </a:r>
                      <a:r>
                        <a:rPr lang="es-PE" sz="2500" dirty="0" err="1">
                          <a:latin typeface="Arial" panose="020B0604020202020204" pitchFamily="34" charset="0"/>
                          <a:cs typeface="Arial" panose="020B0604020202020204" pitchFamily="34" charset="0"/>
                        </a:rPr>
                        <a:t>void</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moverAbajo</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n) : </a:t>
                      </a:r>
                      <a:r>
                        <a:rPr lang="es-PE" sz="2500" dirty="0" err="1">
                          <a:latin typeface="Arial" panose="020B0604020202020204" pitchFamily="34" charset="0"/>
                          <a:cs typeface="Arial" panose="020B0604020202020204" pitchFamily="34" charset="0"/>
                        </a:rPr>
                        <a:t>void</a:t>
                      </a:r>
                      <a:r>
                        <a:rPr lang="es-PE" sz="2500" dirty="0">
                          <a:latin typeface="Arial" panose="020B0604020202020204" pitchFamily="34" charset="0"/>
                          <a:cs typeface="Arial" panose="020B0604020202020204" pitchFamily="34" charset="0"/>
                        </a:rPr>
                        <a:t> </a:t>
                      </a:r>
                    </a:p>
                    <a:p>
                      <a:r>
                        <a:rPr lang="es-PE" sz="2500" dirty="0" err="1">
                          <a:latin typeface="Arial" panose="020B0604020202020204" pitchFamily="34" charset="0"/>
                          <a:cs typeface="Arial" panose="020B0604020202020204" pitchFamily="34" charset="0"/>
                        </a:rPr>
                        <a:t>moverDerecha</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n) : </a:t>
                      </a:r>
                      <a:r>
                        <a:rPr lang="es-PE" sz="2500" dirty="0" err="1">
                          <a:latin typeface="Arial" panose="020B0604020202020204" pitchFamily="34" charset="0"/>
                          <a:cs typeface="Arial" panose="020B0604020202020204" pitchFamily="34" charset="0"/>
                        </a:rPr>
                        <a:t>void</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moverIzquierda</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n) : </a:t>
                      </a:r>
                      <a:r>
                        <a:rPr lang="es-PE" sz="2500" dirty="0" err="1">
                          <a:latin typeface="Arial" panose="020B0604020202020204" pitchFamily="34" charset="0"/>
                          <a:cs typeface="Arial" panose="020B0604020202020204" pitchFamily="34" charset="0"/>
                        </a:rPr>
                        <a:t>void</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getX</a:t>
                      </a:r>
                      <a:r>
                        <a:rPr lang="es-PE" sz="2500" dirty="0">
                          <a:latin typeface="Arial" panose="020B0604020202020204" pitchFamily="34" charset="0"/>
                          <a:cs typeface="Arial" panose="020B0604020202020204" pitchFamily="34" charset="0"/>
                        </a:rPr>
                        <a:t>() : </a:t>
                      </a:r>
                      <a:r>
                        <a:rPr lang="es-PE" sz="2500" dirty="0" err="1">
                          <a:latin typeface="Arial" panose="020B0604020202020204" pitchFamily="34" charset="0"/>
                          <a:cs typeface="Arial" panose="020B0604020202020204" pitchFamily="34" charset="0"/>
                        </a:rPr>
                        <a:t>int</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getY</a:t>
                      </a:r>
                      <a:r>
                        <a:rPr lang="es-PE" sz="2500" dirty="0">
                          <a:latin typeface="Arial" panose="020B0604020202020204" pitchFamily="34" charset="0"/>
                          <a:cs typeface="Arial" panose="020B0604020202020204" pitchFamily="34" charset="0"/>
                        </a:rPr>
                        <a:t>() : </a:t>
                      </a:r>
                      <a:r>
                        <a:rPr lang="es-PE" sz="2500" dirty="0" err="1">
                          <a:latin typeface="Arial" panose="020B0604020202020204" pitchFamily="34" charset="0"/>
                          <a:cs typeface="Arial" panose="020B0604020202020204" pitchFamily="34" charset="0"/>
                        </a:rPr>
                        <a:t>int</a:t>
                      </a:r>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256722"/>
                  </a:ext>
                </a:extLst>
              </a:tr>
            </a:tbl>
          </a:graphicData>
        </a:graphic>
      </p:graphicFrame>
      <p:sp>
        <p:nvSpPr>
          <p:cNvPr id="6" name="Cerrar llave 5">
            <a:extLst>
              <a:ext uri="{FF2B5EF4-FFF2-40B4-BE49-F238E27FC236}">
                <a16:creationId xmlns:a16="http://schemas.microsoft.com/office/drawing/2014/main" id="{B8DE8695-74A3-4D4C-8CED-C0451736200A}"/>
              </a:ext>
            </a:extLst>
          </p:cNvPr>
          <p:cNvSpPr/>
          <p:nvPr/>
        </p:nvSpPr>
        <p:spPr>
          <a:xfrm>
            <a:off x="6096000" y="2328690"/>
            <a:ext cx="304800" cy="861774"/>
          </a:xfrm>
          <a:prstGeom prst="rightBrace">
            <a:avLst>
              <a:gd name="adj1" fmla="val 40476"/>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7" name="CuadroTexto 6">
            <a:extLst>
              <a:ext uri="{FF2B5EF4-FFF2-40B4-BE49-F238E27FC236}">
                <a16:creationId xmlns:a16="http://schemas.microsoft.com/office/drawing/2014/main" id="{65FE8699-D15F-4AF2-9053-56B5C5DDC26C}"/>
              </a:ext>
            </a:extLst>
          </p:cNvPr>
          <p:cNvSpPr txBox="1"/>
          <p:nvPr/>
        </p:nvSpPr>
        <p:spPr>
          <a:xfrm>
            <a:off x="6559830" y="2462892"/>
            <a:ext cx="1974574" cy="553998"/>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Atributos</a:t>
            </a:r>
          </a:p>
        </p:txBody>
      </p:sp>
      <p:sp>
        <p:nvSpPr>
          <p:cNvPr id="8" name="Cerrar llave 7">
            <a:extLst>
              <a:ext uri="{FF2B5EF4-FFF2-40B4-BE49-F238E27FC236}">
                <a16:creationId xmlns:a16="http://schemas.microsoft.com/office/drawing/2014/main" id="{180C3F1F-D0B4-47D8-BC9E-B97C6CE6FC32}"/>
              </a:ext>
            </a:extLst>
          </p:cNvPr>
          <p:cNvSpPr/>
          <p:nvPr/>
        </p:nvSpPr>
        <p:spPr>
          <a:xfrm>
            <a:off x="6069496" y="3366052"/>
            <a:ext cx="371062" cy="2657475"/>
          </a:xfrm>
          <a:prstGeom prst="rightBrace">
            <a:avLst>
              <a:gd name="adj1" fmla="val 40476"/>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9" name="CuadroTexto 8">
            <a:extLst>
              <a:ext uri="{FF2B5EF4-FFF2-40B4-BE49-F238E27FC236}">
                <a16:creationId xmlns:a16="http://schemas.microsoft.com/office/drawing/2014/main" id="{3312402B-30F7-4A54-A5D9-67E405B29E50}"/>
              </a:ext>
            </a:extLst>
          </p:cNvPr>
          <p:cNvSpPr txBox="1"/>
          <p:nvPr/>
        </p:nvSpPr>
        <p:spPr>
          <a:xfrm>
            <a:off x="6566456" y="4417586"/>
            <a:ext cx="1974574" cy="553998"/>
          </a:xfrm>
          <a:prstGeom prst="rect">
            <a:avLst/>
          </a:prstGeom>
          <a:noFill/>
        </p:spPr>
        <p:txBody>
          <a:bodyPr wrap="square" rtlCol="0">
            <a:spAutoFit/>
          </a:bodyPr>
          <a:lstStyle/>
          <a:p>
            <a:r>
              <a:rPr lang="es-PE" sz="3000" dirty="0">
                <a:solidFill>
                  <a:schemeClr val="bg1"/>
                </a:solidFill>
                <a:latin typeface="Arial" panose="020B0604020202020204" pitchFamily="34" charset="0"/>
                <a:cs typeface="Arial" panose="020B0604020202020204" pitchFamily="34" charset="0"/>
              </a:rPr>
              <a:t>Métodos</a:t>
            </a:r>
          </a:p>
        </p:txBody>
      </p:sp>
      <p:pic>
        <p:nvPicPr>
          <p:cNvPr id="1028" name="Picture 4" descr="Resultado de imagen para plano cartesiano">
            <a:extLst>
              <a:ext uri="{FF2B5EF4-FFF2-40B4-BE49-F238E27FC236}">
                <a16:creationId xmlns:a16="http://schemas.microsoft.com/office/drawing/2014/main" id="{69A0143C-4F68-4400-ABFD-4260C092E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1879" y="702436"/>
            <a:ext cx="30956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7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wipe(down)">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99DC04C-0D80-44B9-A2D5-C7E1629DD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77FB6BDA-8021-424F-8326-82247CD0CCC3}"/>
              </a:ext>
            </a:extLst>
          </p:cNvPr>
          <p:cNvSpPr txBox="1"/>
          <p:nvPr/>
        </p:nvSpPr>
        <p:spPr>
          <a:xfrm>
            <a:off x="424068" y="1614315"/>
            <a:ext cx="11290853" cy="3108543"/>
          </a:xfrm>
          <a:prstGeom prst="rect">
            <a:avLst/>
          </a:prstGeom>
          <a:noFill/>
        </p:spPr>
        <p:txBody>
          <a:bodyPr wrap="square" rtlCol="0">
            <a:spAutoFit/>
          </a:bodyPr>
          <a:lstStyle/>
          <a:p>
            <a:pPr algn="just"/>
            <a:r>
              <a:rPr lang="es-PE" sz="2800" dirty="0">
                <a:solidFill>
                  <a:schemeClr val="bg1"/>
                </a:solidFill>
                <a:latin typeface="Arial" panose="020B0604020202020204" pitchFamily="34" charset="0"/>
                <a:cs typeface="Arial" panose="020B0604020202020204" pitchFamily="34" charset="0"/>
              </a:rPr>
              <a:t>Ejercicio 4:</a:t>
            </a:r>
          </a:p>
          <a:p>
            <a:pPr algn="just"/>
            <a:endParaRPr lang="es-PE" sz="2800" dirty="0">
              <a:solidFill>
                <a:schemeClr val="bg1"/>
              </a:solidFill>
              <a:latin typeface="Arial" panose="020B0604020202020204" pitchFamily="34" charset="0"/>
              <a:cs typeface="Arial" panose="020B0604020202020204" pitchFamily="34" charset="0"/>
            </a:endParaRPr>
          </a:p>
          <a:p>
            <a:pPr algn="just"/>
            <a:r>
              <a:rPr lang="es-PE" sz="2800" dirty="0">
                <a:solidFill>
                  <a:schemeClr val="bg1"/>
                </a:solidFill>
                <a:latin typeface="Arial" panose="020B0604020202020204" pitchFamily="34" charset="0"/>
                <a:cs typeface="Arial" panose="020B0604020202020204" pitchFamily="34" charset="0"/>
              </a:rPr>
              <a:t>Construir un programa que dada una serie de vehículos caracterizados por su marca, modelo y precio, imprima las propiedades del vehículo más barato. Para ello, se deberán leer por teclado las características de cada vehículo y crear un clase que represente a cada uno de ellos.</a:t>
            </a:r>
          </a:p>
        </p:txBody>
      </p:sp>
      <p:cxnSp>
        <p:nvCxnSpPr>
          <p:cNvPr id="6" name="Conector recto 5">
            <a:extLst>
              <a:ext uri="{FF2B5EF4-FFF2-40B4-BE49-F238E27FC236}">
                <a16:creationId xmlns:a16="http://schemas.microsoft.com/office/drawing/2014/main" id="{A71A5135-9060-4EC1-ABFF-077DC1D1B25C}"/>
              </a:ext>
            </a:extLst>
          </p:cNvPr>
          <p:cNvCxnSpPr>
            <a:cxnSpLocks/>
          </p:cNvCxnSpPr>
          <p:nvPr/>
        </p:nvCxnSpPr>
        <p:spPr>
          <a:xfrm>
            <a:off x="-66261" y="1192694"/>
            <a:ext cx="123245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CD1A4595-3CEE-4E72-8CDC-E546794EF455}"/>
              </a:ext>
            </a:extLst>
          </p:cNvPr>
          <p:cNvSpPr txBox="1"/>
          <p:nvPr/>
        </p:nvSpPr>
        <p:spPr>
          <a:xfrm>
            <a:off x="-66262" y="388490"/>
            <a:ext cx="12324521" cy="630942"/>
          </a:xfrm>
          <a:prstGeom prst="rect">
            <a:avLst/>
          </a:prstGeom>
          <a:noFill/>
        </p:spPr>
        <p:txBody>
          <a:bodyPr wrap="square" rtlCol="0">
            <a:spAutoFit/>
          </a:bodyPr>
          <a:lstStyle/>
          <a:p>
            <a:pPr algn="ctr"/>
            <a:r>
              <a:rPr lang="es-PE" sz="3500" b="1" dirty="0">
                <a:solidFill>
                  <a:schemeClr val="bg1"/>
                </a:solidFill>
                <a:latin typeface="Arial" panose="020B0604020202020204" pitchFamily="34" charset="0"/>
                <a:cs typeface="Arial" panose="020B0604020202020204" pitchFamily="34" charset="0"/>
              </a:rPr>
              <a:t>Capítulo:</a:t>
            </a:r>
            <a:r>
              <a:rPr lang="es-PE" sz="3500" dirty="0">
                <a:solidFill>
                  <a:schemeClr val="bg1"/>
                </a:solidFill>
                <a:latin typeface="Arial" panose="020B0604020202020204" pitchFamily="34" charset="0"/>
                <a:cs typeface="Arial" panose="020B0604020202020204" pitchFamily="34" charset="0"/>
              </a:rPr>
              <a:t> Clases y Objetos</a:t>
            </a:r>
          </a:p>
        </p:txBody>
      </p:sp>
    </p:spTree>
    <p:extLst>
      <p:ext uri="{BB962C8B-B14F-4D97-AF65-F5344CB8AC3E}">
        <p14:creationId xmlns:p14="http://schemas.microsoft.com/office/powerpoint/2010/main" val="255744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35026B49-D296-4A32-B7D7-4EA6F5AE7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4" name="CuadroTexto 3">
            <a:extLst>
              <a:ext uri="{FF2B5EF4-FFF2-40B4-BE49-F238E27FC236}">
                <a16:creationId xmlns:a16="http://schemas.microsoft.com/office/drawing/2014/main" id="{618F5AEC-B167-4669-B601-DC34DB57EDEC}"/>
              </a:ext>
            </a:extLst>
          </p:cNvPr>
          <p:cNvSpPr txBox="1"/>
          <p:nvPr/>
        </p:nvSpPr>
        <p:spPr>
          <a:xfrm>
            <a:off x="0" y="354314"/>
            <a:ext cx="8983981" cy="707886"/>
          </a:xfrm>
          <a:prstGeom prst="rect">
            <a:avLst/>
          </a:prstGeom>
          <a:noFill/>
        </p:spPr>
        <p:txBody>
          <a:bodyPr wrap="square" rtlCol="0">
            <a:spAutoFit/>
          </a:bodyPr>
          <a:lstStyle/>
          <a:p>
            <a:pPr algn="ctr"/>
            <a:r>
              <a:rPr lang="es-PE" sz="4000" dirty="0">
                <a:solidFill>
                  <a:schemeClr val="bg1"/>
                </a:solidFill>
                <a:latin typeface="Arial" panose="020B0604020202020204" pitchFamily="34" charset="0"/>
                <a:cs typeface="Arial" panose="020B0604020202020204" pitchFamily="34" charset="0"/>
              </a:rPr>
              <a:t>Diagrama de Clases (UML)</a:t>
            </a:r>
          </a:p>
        </p:txBody>
      </p:sp>
      <p:graphicFrame>
        <p:nvGraphicFramePr>
          <p:cNvPr id="5" name="Tabla 4">
            <a:extLst>
              <a:ext uri="{FF2B5EF4-FFF2-40B4-BE49-F238E27FC236}">
                <a16:creationId xmlns:a16="http://schemas.microsoft.com/office/drawing/2014/main" id="{9733CADD-7C8C-4506-89D4-78D06D82575A}"/>
              </a:ext>
            </a:extLst>
          </p:cNvPr>
          <p:cNvGraphicFramePr>
            <a:graphicFrameLocks noGrp="1"/>
          </p:cNvGraphicFramePr>
          <p:nvPr>
            <p:extLst>
              <p:ext uri="{D42A27DB-BD31-4B8C-83A1-F6EECF244321}">
                <p14:modId xmlns:p14="http://schemas.microsoft.com/office/powerpoint/2010/main" val="1348312298"/>
              </p:ext>
            </p:extLst>
          </p:nvPr>
        </p:nvGraphicFramePr>
        <p:xfrm>
          <a:off x="395356" y="1987570"/>
          <a:ext cx="7357165" cy="4217431"/>
        </p:xfrm>
        <a:graphic>
          <a:graphicData uri="http://schemas.openxmlformats.org/drawingml/2006/table">
            <a:tbl>
              <a:tblPr firstRow="1" bandRow="1">
                <a:tableStyleId>{5C22544A-7EE6-4342-B048-85BDC9FD1C3A}</a:tableStyleId>
              </a:tblPr>
              <a:tblGrid>
                <a:gridCol w="7357165">
                  <a:extLst>
                    <a:ext uri="{9D8B030D-6E8A-4147-A177-3AD203B41FA5}">
                      <a16:colId xmlns:a16="http://schemas.microsoft.com/office/drawing/2014/main" val="3377442950"/>
                    </a:ext>
                  </a:extLst>
                </a:gridCol>
              </a:tblGrid>
              <a:tr h="605551">
                <a:tc>
                  <a:txBody>
                    <a:bodyPr/>
                    <a:lstStyle/>
                    <a:p>
                      <a:pPr algn="ctr"/>
                      <a:r>
                        <a:rPr lang="es-PE" sz="3000" dirty="0" err="1">
                          <a:latin typeface="Arial" panose="020B0604020202020204" pitchFamily="34" charset="0"/>
                          <a:cs typeface="Arial" panose="020B0604020202020204" pitchFamily="34" charset="0"/>
                        </a:rPr>
                        <a:t>Vehiculo</a:t>
                      </a:r>
                      <a:endParaRPr lang="es-PE" sz="3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3777643"/>
                  </a:ext>
                </a:extLst>
              </a:tr>
              <a:tr h="945416">
                <a:tc>
                  <a:txBody>
                    <a:bodyPr/>
                    <a:lstStyle/>
                    <a:p>
                      <a:pPr marL="285750" indent="-285750">
                        <a:buFontTx/>
                        <a:buChar char="-"/>
                      </a:pPr>
                      <a:r>
                        <a:rPr lang="es-PE" sz="2500" dirty="0">
                          <a:latin typeface="Arial" panose="020B0604020202020204" pitchFamily="34" charset="0"/>
                          <a:cs typeface="Arial" panose="020B0604020202020204" pitchFamily="34" charset="0"/>
                        </a:rPr>
                        <a:t>marca : </a:t>
                      </a:r>
                      <a:r>
                        <a:rPr lang="es-PE" sz="2500" dirty="0" err="1">
                          <a:latin typeface="Arial" panose="020B0604020202020204" pitchFamily="34" charset="0"/>
                          <a:cs typeface="Arial" panose="020B0604020202020204" pitchFamily="34" charset="0"/>
                        </a:rPr>
                        <a:t>string</a:t>
                      </a:r>
                      <a:endParaRPr lang="es-PE" sz="2500" dirty="0">
                        <a:latin typeface="Arial" panose="020B0604020202020204" pitchFamily="34" charset="0"/>
                        <a:cs typeface="Arial" panose="020B0604020202020204" pitchFamily="34" charset="0"/>
                      </a:endParaRPr>
                    </a:p>
                    <a:p>
                      <a:pPr marL="285750" indent="-285750">
                        <a:buFontTx/>
                        <a:buChar char="-"/>
                      </a:pPr>
                      <a:r>
                        <a:rPr lang="es-PE" sz="2500" dirty="0">
                          <a:latin typeface="Arial" panose="020B0604020202020204" pitchFamily="34" charset="0"/>
                          <a:cs typeface="Arial" panose="020B0604020202020204" pitchFamily="34" charset="0"/>
                        </a:rPr>
                        <a:t>modelo : </a:t>
                      </a:r>
                      <a:r>
                        <a:rPr lang="es-PE" sz="2500" dirty="0" err="1">
                          <a:latin typeface="Arial" panose="020B0604020202020204" pitchFamily="34" charset="0"/>
                          <a:cs typeface="Arial" panose="020B0604020202020204" pitchFamily="34" charset="0"/>
                        </a:rPr>
                        <a:t>string</a:t>
                      </a:r>
                      <a:endParaRPr lang="es-PE" sz="2500" dirty="0">
                        <a:latin typeface="Arial" panose="020B0604020202020204" pitchFamily="34" charset="0"/>
                        <a:cs typeface="Arial" panose="020B0604020202020204" pitchFamily="34" charset="0"/>
                      </a:endParaRPr>
                    </a:p>
                    <a:p>
                      <a:pPr marL="285750" indent="-285750">
                        <a:buFontTx/>
                        <a:buChar char="-"/>
                      </a:pPr>
                      <a:r>
                        <a:rPr lang="es-PE" sz="2500" dirty="0">
                          <a:latin typeface="Arial" panose="020B0604020202020204" pitchFamily="34" charset="0"/>
                          <a:cs typeface="Arial" panose="020B0604020202020204" pitchFamily="34" charset="0"/>
                        </a:rPr>
                        <a:t>precio :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656586"/>
                  </a:ext>
                </a:extLst>
              </a:tr>
              <a:tr h="1300969">
                <a:tc>
                  <a:txBody>
                    <a:bodyPr/>
                    <a:lstStyle/>
                    <a:p>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Vehiculo</a:t>
                      </a:r>
                      <a:r>
                        <a:rPr lang="es-PE" sz="2500" dirty="0">
                          <a:latin typeface="Arial" panose="020B0604020202020204" pitchFamily="34" charset="0"/>
                          <a:cs typeface="Arial" panose="020B0604020202020204" pitchFamily="34" charset="0"/>
                        </a:rPr>
                        <a:t>(</a:t>
                      </a:r>
                      <a:r>
                        <a:rPr lang="es-PE" sz="2500" dirty="0" err="1">
                          <a:latin typeface="Arial" panose="020B0604020202020204" pitchFamily="34" charset="0"/>
                          <a:cs typeface="Arial" panose="020B0604020202020204" pitchFamily="34" charset="0"/>
                        </a:rPr>
                        <a:t>string</a:t>
                      </a:r>
                      <a:r>
                        <a:rPr lang="es-PE" sz="2500" dirty="0">
                          <a:latin typeface="Arial" panose="020B0604020202020204" pitchFamily="34" charset="0"/>
                          <a:cs typeface="Arial" panose="020B0604020202020204" pitchFamily="34" charset="0"/>
                        </a:rPr>
                        <a:t> marca, </a:t>
                      </a:r>
                      <a:r>
                        <a:rPr lang="es-PE" sz="2500" dirty="0" err="1">
                          <a:latin typeface="Arial" panose="020B0604020202020204" pitchFamily="34" charset="0"/>
                          <a:cs typeface="Arial" panose="020B0604020202020204" pitchFamily="34" charset="0"/>
                        </a:rPr>
                        <a:t>string</a:t>
                      </a:r>
                      <a:r>
                        <a:rPr lang="es-PE" sz="2500" dirty="0">
                          <a:latin typeface="Arial" panose="020B0604020202020204" pitchFamily="34" charset="0"/>
                          <a:cs typeface="Arial" panose="020B0604020202020204" pitchFamily="34" charset="0"/>
                        </a:rPr>
                        <a:t> modelo, </a:t>
                      </a:r>
                      <a:r>
                        <a:rPr lang="es-PE" sz="2500" dirty="0" err="1">
                          <a:latin typeface="Arial" panose="020B0604020202020204" pitchFamily="34" charset="0"/>
                          <a:cs typeface="Arial" panose="020B0604020202020204" pitchFamily="34" charset="0"/>
                        </a:rPr>
                        <a:t>float</a:t>
                      </a:r>
                      <a:r>
                        <a:rPr lang="es-PE" sz="2500" dirty="0">
                          <a:latin typeface="Arial" panose="020B0604020202020204" pitchFamily="34" charset="0"/>
                          <a:cs typeface="Arial" panose="020B0604020202020204" pitchFamily="34" charset="0"/>
                        </a:rPr>
                        <a:t> precio)</a:t>
                      </a:r>
                    </a:p>
                    <a:p>
                      <a:r>
                        <a:rPr lang="es-PE" sz="2500" dirty="0" err="1">
                          <a:latin typeface="Arial" panose="020B0604020202020204" pitchFamily="34" charset="0"/>
                          <a:cs typeface="Arial" panose="020B0604020202020204" pitchFamily="34" charset="0"/>
                        </a:rPr>
                        <a:t>Vehiculo</a:t>
                      </a:r>
                      <a:r>
                        <a:rPr lang="es-PE" sz="2500" dirty="0">
                          <a:latin typeface="Arial" panose="020B0604020202020204" pitchFamily="34" charset="0"/>
                          <a:cs typeface="Arial" panose="020B0604020202020204" pitchFamily="34" charset="0"/>
                        </a:rPr>
                        <a:t>()</a:t>
                      </a:r>
                    </a:p>
                    <a:p>
                      <a:r>
                        <a:rPr lang="es-PE" sz="2500" dirty="0" err="1">
                          <a:latin typeface="Arial" panose="020B0604020202020204" pitchFamily="34" charset="0"/>
                          <a:cs typeface="Arial" panose="020B0604020202020204" pitchFamily="34" charset="0"/>
                        </a:rPr>
                        <a:t>getPrecio</a:t>
                      </a:r>
                      <a:r>
                        <a:rPr lang="es-PE" sz="2500" dirty="0">
                          <a:latin typeface="Arial" panose="020B0604020202020204" pitchFamily="34" charset="0"/>
                          <a:cs typeface="Arial" panose="020B0604020202020204" pitchFamily="34" charset="0"/>
                        </a:rPr>
                        <a:t>() :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mostrarDatos</a:t>
                      </a:r>
                      <a:r>
                        <a:rPr lang="es-PE" sz="2500" dirty="0">
                          <a:latin typeface="Arial" panose="020B0604020202020204" pitchFamily="34" charset="0"/>
                          <a:cs typeface="Arial" panose="020B0604020202020204" pitchFamily="34" charset="0"/>
                        </a:rPr>
                        <a:t>() : </a:t>
                      </a:r>
                      <a:r>
                        <a:rPr lang="es-PE" sz="2500" dirty="0" err="1">
                          <a:latin typeface="Arial" panose="020B0604020202020204" pitchFamily="34" charset="0"/>
                          <a:cs typeface="Arial" panose="020B0604020202020204" pitchFamily="34" charset="0"/>
                        </a:rPr>
                        <a:t>void</a:t>
                      </a:r>
                      <a:endParaRPr lang="es-PE" sz="2500" dirty="0">
                        <a:latin typeface="Arial" panose="020B0604020202020204" pitchFamily="34" charset="0"/>
                        <a:cs typeface="Arial" panose="020B0604020202020204" pitchFamily="34" charset="0"/>
                      </a:endParaRPr>
                    </a:p>
                    <a:p>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256722"/>
                  </a:ext>
                </a:extLst>
              </a:tr>
            </a:tbl>
          </a:graphicData>
        </a:graphic>
      </p:graphicFrame>
    </p:spTree>
    <p:extLst>
      <p:ext uri="{BB962C8B-B14F-4D97-AF65-F5344CB8AC3E}">
        <p14:creationId xmlns:p14="http://schemas.microsoft.com/office/powerpoint/2010/main" val="115783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99DC04C-0D80-44B9-A2D5-C7E1629DD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77FB6BDA-8021-424F-8326-82247CD0CCC3}"/>
              </a:ext>
            </a:extLst>
          </p:cNvPr>
          <p:cNvSpPr txBox="1"/>
          <p:nvPr/>
        </p:nvSpPr>
        <p:spPr>
          <a:xfrm>
            <a:off x="424068" y="1614315"/>
            <a:ext cx="11290853" cy="2677656"/>
          </a:xfrm>
          <a:prstGeom prst="rect">
            <a:avLst/>
          </a:prstGeom>
          <a:noFill/>
        </p:spPr>
        <p:txBody>
          <a:bodyPr wrap="square" rtlCol="0">
            <a:spAutoFit/>
          </a:bodyPr>
          <a:lstStyle/>
          <a:p>
            <a:pPr algn="just"/>
            <a:r>
              <a:rPr lang="es-PE" sz="2800" dirty="0">
                <a:solidFill>
                  <a:schemeClr val="bg1"/>
                </a:solidFill>
                <a:latin typeface="Arial" panose="020B0604020202020204" pitchFamily="34" charset="0"/>
                <a:cs typeface="Arial" panose="020B0604020202020204" pitchFamily="34" charset="0"/>
              </a:rPr>
              <a:t>Ejercicio 5:</a:t>
            </a:r>
          </a:p>
          <a:p>
            <a:pPr algn="just"/>
            <a:endParaRPr lang="es-PE" sz="2800" dirty="0">
              <a:solidFill>
                <a:schemeClr val="bg1"/>
              </a:solidFill>
              <a:latin typeface="Arial" panose="020B0604020202020204" pitchFamily="34" charset="0"/>
              <a:cs typeface="Arial" panose="020B0604020202020204" pitchFamily="34" charset="0"/>
            </a:endParaRPr>
          </a:p>
          <a:p>
            <a:pPr algn="just"/>
            <a:r>
              <a:rPr lang="es-PE" sz="2800" dirty="0">
                <a:solidFill>
                  <a:schemeClr val="bg1"/>
                </a:solidFill>
                <a:latin typeface="Arial" panose="020B0604020202020204" pitchFamily="34" charset="0"/>
                <a:cs typeface="Arial" panose="020B0604020202020204" pitchFamily="34" charset="0"/>
              </a:rPr>
              <a:t>Construir un programa para una competencia de atletismo, el programa debe gestionar una serie de atletas caracterizados por su número de atleta, nombre y tiempo de carrera, al final el programa debe mostrar los datos del atleta ganador de la carrera.</a:t>
            </a:r>
          </a:p>
        </p:txBody>
      </p:sp>
      <p:cxnSp>
        <p:nvCxnSpPr>
          <p:cNvPr id="6" name="Conector recto 5">
            <a:extLst>
              <a:ext uri="{FF2B5EF4-FFF2-40B4-BE49-F238E27FC236}">
                <a16:creationId xmlns:a16="http://schemas.microsoft.com/office/drawing/2014/main" id="{A71A5135-9060-4EC1-ABFF-077DC1D1B25C}"/>
              </a:ext>
            </a:extLst>
          </p:cNvPr>
          <p:cNvCxnSpPr>
            <a:cxnSpLocks/>
          </p:cNvCxnSpPr>
          <p:nvPr/>
        </p:nvCxnSpPr>
        <p:spPr>
          <a:xfrm>
            <a:off x="-66261" y="1192694"/>
            <a:ext cx="123245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CD1A4595-3CEE-4E72-8CDC-E546794EF455}"/>
              </a:ext>
            </a:extLst>
          </p:cNvPr>
          <p:cNvSpPr txBox="1"/>
          <p:nvPr/>
        </p:nvSpPr>
        <p:spPr>
          <a:xfrm>
            <a:off x="-66262" y="388490"/>
            <a:ext cx="12324521" cy="630942"/>
          </a:xfrm>
          <a:prstGeom prst="rect">
            <a:avLst/>
          </a:prstGeom>
          <a:noFill/>
        </p:spPr>
        <p:txBody>
          <a:bodyPr wrap="square" rtlCol="0">
            <a:spAutoFit/>
          </a:bodyPr>
          <a:lstStyle/>
          <a:p>
            <a:pPr algn="ctr"/>
            <a:r>
              <a:rPr lang="es-PE" sz="3500" b="1" dirty="0">
                <a:solidFill>
                  <a:schemeClr val="bg1"/>
                </a:solidFill>
                <a:latin typeface="Arial" panose="020B0604020202020204" pitchFamily="34" charset="0"/>
                <a:cs typeface="Arial" panose="020B0604020202020204" pitchFamily="34" charset="0"/>
              </a:rPr>
              <a:t>Capítulo:</a:t>
            </a:r>
            <a:r>
              <a:rPr lang="es-PE" sz="3500" dirty="0">
                <a:solidFill>
                  <a:schemeClr val="bg1"/>
                </a:solidFill>
                <a:latin typeface="Arial" panose="020B0604020202020204" pitchFamily="34" charset="0"/>
                <a:cs typeface="Arial" panose="020B0604020202020204" pitchFamily="34" charset="0"/>
              </a:rPr>
              <a:t> Clases y Objetos</a:t>
            </a:r>
          </a:p>
        </p:txBody>
      </p:sp>
    </p:spTree>
    <p:extLst>
      <p:ext uri="{BB962C8B-B14F-4D97-AF65-F5344CB8AC3E}">
        <p14:creationId xmlns:p14="http://schemas.microsoft.com/office/powerpoint/2010/main" val="114168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35026B49-D296-4A32-B7D7-4EA6F5AE7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4" name="CuadroTexto 3">
            <a:extLst>
              <a:ext uri="{FF2B5EF4-FFF2-40B4-BE49-F238E27FC236}">
                <a16:creationId xmlns:a16="http://schemas.microsoft.com/office/drawing/2014/main" id="{618F5AEC-B167-4669-B601-DC34DB57EDEC}"/>
              </a:ext>
            </a:extLst>
          </p:cNvPr>
          <p:cNvSpPr txBox="1"/>
          <p:nvPr/>
        </p:nvSpPr>
        <p:spPr>
          <a:xfrm>
            <a:off x="0" y="354314"/>
            <a:ext cx="8983981" cy="707886"/>
          </a:xfrm>
          <a:prstGeom prst="rect">
            <a:avLst/>
          </a:prstGeom>
          <a:noFill/>
        </p:spPr>
        <p:txBody>
          <a:bodyPr wrap="square" rtlCol="0">
            <a:spAutoFit/>
          </a:bodyPr>
          <a:lstStyle/>
          <a:p>
            <a:pPr algn="ctr"/>
            <a:r>
              <a:rPr lang="es-PE" sz="4000" dirty="0">
                <a:solidFill>
                  <a:schemeClr val="bg1"/>
                </a:solidFill>
                <a:latin typeface="Arial" panose="020B0604020202020204" pitchFamily="34" charset="0"/>
                <a:cs typeface="Arial" panose="020B0604020202020204" pitchFamily="34" charset="0"/>
              </a:rPr>
              <a:t>Diagrama de Clases (UML)</a:t>
            </a:r>
          </a:p>
        </p:txBody>
      </p:sp>
      <p:graphicFrame>
        <p:nvGraphicFramePr>
          <p:cNvPr id="5" name="Tabla 4">
            <a:extLst>
              <a:ext uri="{FF2B5EF4-FFF2-40B4-BE49-F238E27FC236}">
                <a16:creationId xmlns:a16="http://schemas.microsoft.com/office/drawing/2014/main" id="{9733CADD-7C8C-4506-89D4-78D06D82575A}"/>
              </a:ext>
            </a:extLst>
          </p:cNvPr>
          <p:cNvGraphicFramePr>
            <a:graphicFrameLocks noGrp="1"/>
          </p:cNvGraphicFramePr>
          <p:nvPr>
            <p:extLst>
              <p:ext uri="{D42A27DB-BD31-4B8C-83A1-F6EECF244321}">
                <p14:modId xmlns:p14="http://schemas.microsoft.com/office/powerpoint/2010/main" val="286853696"/>
              </p:ext>
            </p:extLst>
          </p:nvPr>
        </p:nvGraphicFramePr>
        <p:xfrm>
          <a:off x="395356" y="1987570"/>
          <a:ext cx="7357165" cy="3836431"/>
        </p:xfrm>
        <a:graphic>
          <a:graphicData uri="http://schemas.openxmlformats.org/drawingml/2006/table">
            <a:tbl>
              <a:tblPr firstRow="1" bandRow="1">
                <a:tableStyleId>{5C22544A-7EE6-4342-B048-85BDC9FD1C3A}</a:tableStyleId>
              </a:tblPr>
              <a:tblGrid>
                <a:gridCol w="7357165">
                  <a:extLst>
                    <a:ext uri="{9D8B030D-6E8A-4147-A177-3AD203B41FA5}">
                      <a16:colId xmlns:a16="http://schemas.microsoft.com/office/drawing/2014/main" val="3377442950"/>
                    </a:ext>
                  </a:extLst>
                </a:gridCol>
              </a:tblGrid>
              <a:tr h="605551">
                <a:tc>
                  <a:txBody>
                    <a:bodyPr/>
                    <a:lstStyle/>
                    <a:p>
                      <a:pPr algn="ctr"/>
                      <a:r>
                        <a:rPr lang="es-PE" sz="3000" dirty="0">
                          <a:latin typeface="Arial" panose="020B0604020202020204" pitchFamily="34" charset="0"/>
                          <a:cs typeface="Arial" panose="020B0604020202020204" pitchFamily="34" charset="0"/>
                        </a:rPr>
                        <a:t>Atleta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3777643"/>
                  </a:ext>
                </a:extLst>
              </a:tr>
              <a:tr h="945416">
                <a:tc>
                  <a:txBody>
                    <a:bodyPr/>
                    <a:lstStyle/>
                    <a:p>
                      <a:pPr marL="285750" indent="-285750">
                        <a:buFontTx/>
                        <a:buChar char="-"/>
                      </a:pPr>
                      <a:r>
                        <a:rPr lang="es-PE" sz="2500" dirty="0" err="1">
                          <a:latin typeface="Arial" panose="020B0604020202020204" pitchFamily="34" charset="0"/>
                          <a:cs typeface="Arial" panose="020B0604020202020204" pitchFamily="34" charset="0"/>
                        </a:rPr>
                        <a:t>numeroAtleta</a:t>
                      </a:r>
                      <a:r>
                        <a:rPr lang="es-PE" sz="2500" dirty="0">
                          <a:latin typeface="Arial" panose="020B0604020202020204" pitchFamily="34" charset="0"/>
                          <a:cs typeface="Arial" panose="020B0604020202020204" pitchFamily="34" charset="0"/>
                        </a:rPr>
                        <a:t>: </a:t>
                      </a:r>
                      <a:r>
                        <a:rPr lang="es-PE" sz="2500" dirty="0" err="1">
                          <a:latin typeface="Arial" panose="020B0604020202020204" pitchFamily="34" charset="0"/>
                          <a:cs typeface="Arial" panose="020B0604020202020204" pitchFamily="34" charset="0"/>
                        </a:rPr>
                        <a:t>int</a:t>
                      </a:r>
                      <a:endParaRPr lang="es-PE" sz="2500" dirty="0">
                        <a:latin typeface="Arial" panose="020B0604020202020204" pitchFamily="34" charset="0"/>
                        <a:cs typeface="Arial" panose="020B0604020202020204" pitchFamily="34" charset="0"/>
                      </a:endParaRPr>
                    </a:p>
                    <a:p>
                      <a:pPr marL="285750" indent="-285750">
                        <a:buFontTx/>
                        <a:buChar char="-"/>
                      </a:pPr>
                      <a:r>
                        <a:rPr lang="es-PE" sz="2500" dirty="0">
                          <a:latin typeface="Arial" panose="020B0604020202020204" pitchFamily="34" charset="0"/>
                          <a:cs typeface="Arial" panose="020B0604020202020204" pitchFamily="34" charset="0"/>
                        </a:rPr>
                        <a:t>nombre: </a:t>
                      </a:r>
                      <a:r>
                        <a:rPr lang="es-PE" sz="2500" dirty="0" err="1">
                          <a:latin typeface="Arial" panose="020B0604020202020204" pitchFamily="34" charset="0"/>
                          <a:cs typeface="Arial" panose="020B0604020202020204" pitchFamily="34" charset="0"/>
                        </a:rPr>
                        <a:t>String</a:t>
                      </a:r>
                      <a:endParaRPr lang="es-PE" sz="2500" dirty="0">
                        <a:latin typeface="Arial" panose="020B0604020202020204" pitchFamily="34" charset="0"/>
                        <a:cs typeface="Arial" panose="020B0604020202020204" pitchFamily="34" charset="0"/>
                      </a:endParaRPr>
                    </a:p>
                    <a:p>
                      <a:pPr marL="285750" indent="-285750">
                        <a:buFontTx/>
                        <a:buChar char="-"/>
                      </a:pPr>
                      <a:r>
                        <a:rPr lang="es-PE" sz="2500" dirty="0" err="1">
                          <a:latin typeface="Arial" panose="020B0604020202020204" pitchFamily="34" charset="0"/>
                          <a:cs typeface="Arial" panose="020B0604020202020204" pitchFamily="34" charset="0"/>
                        </a:rPr>
                        <a:t>tiempoCarrera</a:t>
                      </a:r>
                      <a:r>
                        <a:rPr lang="es-PE" sz="2500" dirty="0">
                          <a:latin typeface="Arial" panose="020B0604020202020204" pitchFamily="34" charset="0"/>
                          <a:cs typeface="Arial" panose="020B0604020202020204" pitchFamily="34" charset="0"/>
                        </a:rPr>
                        <a:t>: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656586"/>
                  </a:ext>
                </a:extLst>
              </a:tr>
              <a:tr h="1300969">
                <a:tc>
                  <a:txBody>
                    <a:bodyPr/>
                    <a:lstStyle/>
                    <a:p>
                      <a:endParaRPr lang="es-PE" sz="2500" dirty="0">
                        <a:latin typeface="Arial" panose="020B0604020202020204" pitchFamily="34" charset="0"/>
                        <a:cs typeface="Arial" panose="020B0604020202020204" pitchFamily="34" charset="0"/>
                      </a:endParaRPr>
                    </a:p>
                    <a:p>
                      <a:r>
                        <a:rPr lang="es-PE" sz="2500" dirty="0">
                          <a:latin typeface="Arial" panose="020B0604020202020204" pitchFamily="34" charset="0"/>
                          <a:cs typeface="Arial" panose="020B0604020202020204" pitchFamily="34" charset="0"/>
                        </a:rPr>
                        <a:t>Atleta(</a:t>
                      </a:r>
                      <a:r>
                        <a:rPr lang="es-PE" sz="2500" dirty="0" err="1">
                          <a:latin typeface="Arial" panose="020B0604020202020204" pitchFamily="34" charset="0"/>
                          <a:cs typeface="Arial" panose="020B0604020202020204" pitchFamily="34" charset="0"/>
                        </a:rPr>
                        <a:t>int</a:t>
                      </a:r>
                      <a:r>
                        <a:rPr lang="es-PE" sz="2500" dirty="0">
                          <a:latin typeface="Arial" panose="020B0604020202020204" pitchFamily="34" charset="0"/>
                          <a:cs typeface="Arial" panose="020B0604020202020204" pitchFamily="34" charset="0"/>
                        </a:rPr>
                        <a:t> </a:t>
                      </a:r>
                      <a:r>
                        <a:rPr lang="es-PE" sz="2500" dirty="0" err="1">
                          <a:latin typeface="Arial" panose="020B0604020202020204" pitchFamily="34" charset="0"/>
                          <a:cs typeface="Arial" panose="020B0604020202020204" pitchFamily="34" charset="0"/>
                        </a:rPr>
                        <a:t>numeroAtleta,string</a:t>
                      </a:r>
                      <a:r>
                        <a:rPr lang="es-PE" sz="2500" dirty="0">
                          <a:latin typeface="Arial" panose="020B0604020202020204" pitchFamily="34" charset="0"/>
                          <a:cs typeface="Arial" panose="020B0604020202020204" pitchFamily="34" charset="0"/>
                        </a:rPr>
                        <a:t> </a:t>
                      </a:r>
                      <a:r>
                        <a:rPr lang="es-PE" sz="2500" dirty="0" err="1">
                          <a:latin typeface="Arial" panose="020B0604020202020204" pitchFamily="34" charset="0"/>
                          <a:cs typeface="Arial" panose="020B0604020202020204" pitchFamily="34" charset="0"/>
                        </a:rPr>
                        <a:t>nombre,float</a:t>
                      </a:r>
                      <a:r>
                        <a:rPr lang="es-PE" sz="2500" dirty="0">
                          <a:latin typeface="Arial" panose="020B0604020202020204" pitchFamily="34" charset="0"/>
                          <a:cs typeface="Arial" panose="020B0604020202020204" pitchFamily="34" charset="0"/>
                        </a:rPr>
                        <a:t> tiempo)</a:t>
                      </a:r>
                    </a:p>
                    <a:p>
                      <a:r>
                        <a:rPr lang="es-PE" sz="2500" dirty="0" err="1">
                          <a:latin typeface="Arial" panose="020B0604020202020204" pitchFamily="34" charset="0"/>
                          <a:cs typeface="Arial" panose="020B0604020202020204" pitchFamily="34" charset="0"/>
                        </a:rPr>
                        <a:t>getTiempoCarrera</a:t>
                      </a:r>
                      <a:r>
                        <a:rPr lang="es-PE" sz="2500" dirty="0">
                          <a:latin typeface="Arial" panose="020B0604020202020204" pitchFamily="34" charset="0"/>
                          <a:cs typeface="Arial" panose="020B0604020202020204" pitchFamily="34" charset="0"/>
                        </a:rPr>
                        <a:t>(): </a:t>
                      </a:r>
                      <a:r>
                        <a:rPr lang="es-PE" sz="2500" dirty="0" err="1">
                          <a:latin typeface="Arial" panose="020B0604020202020204" pitchFamily="34" charset="0"/>
                          <a:cs typeface="Arial" panose="020B0604020202020204" pitchFamily="34" charset="0"/>
                        </a:rPr>
                        <a:t>float</a:t>
                      </a:r>
                      <a:endParaRPr lang="es-PE" sz="2500" dirty="0">
                        <a:latin typeface="Arial" panose="020B0604020202020204" pitchFamily="34" charset="0"/>
                        <a:cs typeface="Arial" panose="020B0604020202020204" pitchFamily="34" charset="0"/>
                      </a:endParaRPr>
                    </a:p>
                    <a:p>
                      <a:r>
                        <a:rPr lang="es-PE" sz="2500" dirty="0" err="1">
                          <a:latin typeface="Arial" panose="020B0604020202020204" pitchFamily="34" charset="0"/>
                          <a:cs typeface="Arial" panose="020B0604020202020204" pitchFamily="34" charset="0"/>
                        </a:rPr>
                        <a:t>mostrarDatosGanador</a:t>
                      </a:r>
                      <a:r>
                        <a:rPr lang="es-PE" sz="2500" dirty="0">
                          <a:latin typeface="Arial" panose="020B0604020202020204" pitchFamily="34" charset="0"/>
                          <a:cs typeface="Arial" panose="020B0604020202020204" pitchFamily="34" charset="0"/>
                        </a:rPr>
                        <a:t>(): </a:t>
                      </a:r>
                      <a:r>
                        <a:rPr lang="es-PE" sz="2500" dirty="0" err="1">
                          <a:latin typeface="Arial" panose="020B0604020202020204" pitchFamily="34" charset="0"/>
                          <a:cs typeface="Arial" panose="020B0604020202020204" pitchFamily="34" charset="0"/>
                        </a:rPr>
                        <a:t>void</a:t>
                      </a:r>
                      <a:endParaRPr lang="es-PE" sz="2500" dirty="0">
                        <a:latin typeface="Arial" panose="020B0604020202020204" pitchFamily="34" charset="0"/>
                        <a:cs typeface="Arial" panose="020B0604020202020204" pitchFamily="34" charset="0"/>
                      </a:endParaRPr>
                    </a:p>
                    <a:p>
                      <a:endParaRPr lang="es-PE" sz="25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256722"/>
                  </a:ext>
                </a:extLst>
              </a:tr>
            </a:tbl>
          </a:graphicData>
        </a:graphic>
      </p:graphicFrame>
    </p:spTree>
    <p:extLst>
      <p:ext uri="{BB962C8B-B14F-4D97-AF65-F5344CB8AC3E}">
        <p14:creationId xmlns:p14="http://schemas.microsoft.com/office/powerpoint/2010/main" val="62903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400</Words>
  <Application>Microsoft Office PowerPoint</Application>
  <PresentationFormat>Panorámica</PresentationFormat>
  <Paragraphs>58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10</cp:revision>
  <dcterms:created xsi:type="dcterms:W3CDTF">2018-01-29T17:27:03Z</dcterms:created>
  <dcterms:modified xsi:type="dcterms:W3CDTF">2018-02-01T21:10:04Z</dcterms:modified>
</cp:coreProperties>
</file>