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3AB8DB-F0F2-4BD3-BEDD-E55599C80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393C08-1855-424F-8C48-2A21C52B6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0ECFB0-0B3B-468A-A864-4C6C3653D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C8AF-3F59-48F5-BB0B-8E77A9CB31C6}" type="datetimeFigureOut">
              <a:rPr lang="es-PE" smtClean="0"/>
              <a:t>4/02/2018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A6CECA-649B-4C72-B180-911E045B7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A9E388-2BBC-4E4B-820F-43285CDB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074A-A64C-4CEF-A43B-7AB00D90D4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43497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3C5B7-3A4E-419E-B9FC-BF7F2A0E4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EA28B87-0302-44A2-A760-81AA6AE4B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21B88B-75FD-42A2-917B-E478271C3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C8AF-3F59-48F5-BB0B-8E77A9CB31C6}" type="datetimeFigureOut">
              <a:rPr lang="es-PE" smtClean="0"/>
              <a:t>4/02/2018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B42E96-2715-4333-8964-E86869FCF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2D655A-7A99-4CE5-B5E0-8989163DE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074A-A64C-4CEF-A43B-7AB00D90D4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50341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1C6CEED-C9F7-42FB-BCB5-48B2920583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6BEACDF-D936-427C-AFA4-D3481B19E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C09D51-CC44-4FDB-8068-FFC94EF0A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C8AF-3F59-48F5-BB0B-8E77A9CB31C6}" type="datetimeFigureOut">
              <a:rPr lang="es-PE" smtClean="0"/>
              <a:t>4/02/2018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9C6BFB-E88B-403B-AC7C-0CC1857F9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ABEE14-F0BF-40D6-89BD-74D570015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074A-A64C-4CEF-A43B-7AB00D90D4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37446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491877-537D-4A49-9841-13112F753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F08A9F-9302-43CF-BCD8-83CB38FDE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71F5C0-7D9D-496E-8698-9449A50AE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C8AF-3F59-48F5-BB0B-8E77A9CB31C6}" type="datetimeFigureOut">
              <a:rPr lang="es-PE" smtClean="0"/>
              <a:t>4/02/2018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DD995F-C35D-4E61-8811-D722E09D8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87B819-59B6-405B-A711-0E9CD71D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074A-A64C-4CEF-A43B-7AB00D90D4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50209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836888-62FC-40EF-A413-224217D1B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F991E3-9C3F-4F5D-A383-80CBCB924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ADC0B6-8DC3-47F2-83CF-15DF77AA9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C8AF-3F59-48F5-BB0B-8E77A9CB31C6}" type="datetimeFigureOut">
              <a:rPr lang="es-PE" smtClean="0"/>
              <a:t>4/02/2018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5C1F08-2976-4A13-B1B0-73FF48D4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115407-E8D6-4EAE-BF90-976A366A8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074A-A64C-4CEF-A43B-7AB00D90D4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60455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5FB8C-0B9D-4EDA-9F2E-5A547A44F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D982BB-0ECC-4D60-BF45-27D9823D81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4313800-794E-4D1F-92FE-B4F49DB09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148B2A-D76B-4981-A834-CD56DB31E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C8AF-3F59-48F5-BB0B-8E77A9CB31C6}" type="datetimeFigureOut">
              <a:rPr lang="es-PE" smtClean="0"/>
              <a:t>4/02/2018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B23CA7-78CB-4E8F-A6FE-E5EDAFE96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87295A-89C6-40F9-8775-11C60BD4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074A-A64C-4CEF-A43B-7AB00D90D4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22585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DC6A71-3E3D-4B17-90D4-7539E5A88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295158-728F-40FF-87E1-7586DA8CC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5079D8B-C66A-4B09-B449-24F5EACF8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C9A249E-4166-4226-B144-40AACFA47E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EC28930-3004-4407-8D24-ED5A517982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569DF0A-286B-4C36-A54B-75160CA7B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C8AF-3F59-48F5-BB0B-8E77A9CB31C6}" type="datetimeFigureOut">
              <a:rPr lang="es-PE" smtClean="0"/>
              <a:t>4/02/2018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A958A15-3E63-4A6F-A8BB-B0118B187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B1A430F-D076-4162-976C-054BFEB59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074A-A64C-4CEF-A43B-7AB00D90D4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9704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36233B-8897-4197-B482-CDFA78B77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3BDEFE3-3DEF-45B5-88E5-FA024B90F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C8AF-3F59-48F5-BB0B-8E77A9CB31C6}" type="datetimeFigureOut">
              <a:rPr lang="es-PE" smtClean="0"/>
              <a:t>4/02/2018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B6134E-A120-4929-9524-7C5B69201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BE08B6C-7F83-46CA-B489-8AA8EBEFA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074A-A64C-4CEF-A43B-7AB00D90D4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4690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35534D9-2A9C-44B6-96BE-824B178D4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C8AF-3F59-48F5-BB0B-8E77A9CB31C6}" type="datetimeFigureOut">
              <a:rPr lang="es-PE" smtClean="0"/>
              <a:t>4/02/2018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9746985-25D3-4C2D-BFC8-9C1B707B6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84C6C39-B7A6-4FE6-85CC-A8A09DEB3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074A-A64C-4CEF-A43B-7AB00D90D4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85569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9AFA0F-A94C-44A0-A005-B03885BD9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DEBF06-6770-4167-9C05-1C33D5EDE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1A35AD3-22B3-4DC5-9D35-C9970E706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BA750F-16BD-4CB4-8846-85F36CBB9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C8AF-3F59-48F5-BB0B-8E77A9CB31C6}" type="datetimeFigureOut">
              <a:rPr lang="es-PE" smtClean="0"/>
              <a:t>4/02/2018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C5356A-F0E4-4375-8AA8-EA8FC3FE8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A7F9B9-FB78-4D0B-9922-7D5AD6503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074A-A64C-4CEF-A43B-7AB00D90D4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7381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C32303-E103-4577-BDCC-945F1EF0B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4B450FE-5067-4D59-AA92-AE31AB997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173E6A-9130-4871-9BA0-AC5E17E6E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DC10342-BDBB-4A94-B80D-55CA85B08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C8AF-3F59-48F5-BB0B-8E77A9CB31C6}" type="datetimeFigureOut">
              <a:rPr lang="es-PE" smtClean="0"/>
              <a:t>4/02/2018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D7B8D0A-7F84-462C-AF14-F816948D8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219127-31CF-4B2C-9816-A53AC4831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074A-A64C-4CEF-A43B-7AB00D90D4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75152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2D283D8-3CBC-42B1-920B-6B5C5F3BC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DB7AA7-685F-4CA3-BC24-2014F1D3B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8663CA-9D25-4E16-9B4B-48C6E26D61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9C8AF-3F59-48F5-BB0B-8E77A9CB31C6}" type="datetimeFigureOut">
              <a:rPr lang="es-PE" smtClean="0"/>
              <a:t>4/02/2018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E92327-543F-4D72-9181-B1BCE559D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B62866-8AE5-465B-8401-BDBC7460E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7074A-A64C-4CEF-A43B-7AB00D90D4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6901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3595C1-6EAC-4BC6-B62D-C2926A7B49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135482-94D4-4449-86CF-DECD5CB505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C6F397C-326C-41C5-B216-04C9FB1A6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FCBF6BA7-9767-4E1F-8F6C-87CF0A2E2B04}"/>
              </a:ext>
            </a:extLst>
          </p:cNvPr>
          <p:cNvSpPr/>
          <p:nvPr/>
        </p:nvSpPr>
        <p:spPr>
          <a:xfrm>
            <a:off x="-66261" y="2391068"/>
            <a:ext cx="1232452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8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Clases Derivadas</a:t>
            </a:r>
          </a:p>
        </p:txBody>
      </p:sp>
    </p:spTree>
    <p:extLst>
      <p:ext uri="{BB962C8B-B14F-4D97-AF65-F5344CB8AC3E}">
        <p14:creationId xmlns:p14="http://schemas.microsoft.com/office/powerpoint/2010/main" val="2475424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9C84B37-111C-4713-88C7-879C54B8B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68967EB-D7B9-429B-92B0-800A32C4EB08}"/>
              </a:ext>
            </a:extLst>
          </p:cNvPr>
          <p:cNvSpPr txBox="1"/>
          <p:nvPr/>
        </p:nvSpPr>
        <p:spPr>
          <a:xfrm>
            <a:off x="410817" y="543339"/>
            <a:ext cx="11502887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¿Qué son las clases derivadas?</a:t>
            </a:r>
          </a:p>
          <a:p>
            <a:pPr algn="just"/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herencia es la relación que existe entre dos clases, en la que una clase denominada clase hija o clase derivada se crea a partir de otra ya existente, denominada clase padre o clase base.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A670DE0-3F07-4AC6-BE19-8ED84D5A9CF4}"/>
              </a:ext>
            </a:extLst>
          </p:cNvPr>
          <p:cNvSpPr/>
          <p:nvPr/>
        </p:nvSpPr>
        <p:spPr>
          <a:xfrm>
            <a:off x="967409" y="3189607"/>
            <a:ext cx="1974574" cy="5740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AF8432A-D958-4603-8E95-AA5491E6375C}"/>
              </a:ext>
            </a:extLst>
          </p:cNvPr>
          <p:cNvSpPr/>
          <p:nvPr/>
        </p:nvSpPr>
        <p:spPr>
          <a:xfrm>
            <a:off x="974036" y="4759989"/>
            <a:ext cx="1974574" cy="5740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Triangulo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26515112-194F-410E-8165-F94D653B98C3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H="1" flipV="1">
            <a:off x="1954696" y="3763617"/>
            <a:ext cx="6627" cy="99637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riángulo isósceles 9">
            <a:extLst>
              <a:ext uri="{FF2B5EF4-FFF2-40B4-BE49-F238E27FC236}">
                <a16:creationId xmlns:a16="http://schemas.microsoft.com/office/drawing/2014/main" id="{227BC0AC-7B06-4CA6-ABBE-2C1A00816D57}"/>
              </a:ext>
            </a:extLst>
          </p:cNvPr>
          <p:cNvSpPr/>
          <p:nvPr/>
        </p:nvSpPr>
        <p:spPr>
          <a:xfrm>
            <a:off x="1755913" y="3763617"/>
            <a:ext cx="424069" cy="27829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7E985E0-266E-40BA-BDBA-C195D45693B1}"/>
              </a:ext>
            </a:extLst>
          </p:cNvPr>
          <p:cNvSpPr txBox="1"/>
          <p:nvPr/>
        </p:nvSpPr>
        <p:spPr>
          <a:xfrm>
            <a:off x="2034210" y="4261803"/>
            <a:ext cx="980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- un</a:t>
            </a:r>
          </a:p>
        </p:txBody>
      </p:sp>
    </p:spTree>
    <p:extLst>
      <p:ext uri="{BB962C8B-B14F-4D97-AF65-F5344CB8AC3E}">
        <p14:creationId xmlns:p14="http://schemas.microsoft.com/office/powerpoint/2010/main" val="2952910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9C84B37-111C-4713-88C7-879C54B8B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68967EB-D7B9-429B-92B0-800A32C4EB08}"/>
              </a:ext>
            </a:extLst>
          </p:cNvPr>
          <p:cNvSpPr txBox="1"/>
          <p:nvPr/>
        </p:nvSpPr>
        <p:spPr>
          <a:xfrm>
            <a:off x="410817" y="543339"/>
            <a:ext cx="11502887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¿Qué son las clases derivadas?</a:t>
            </a:r>
          </a:p>
          <a:p>
            <a:pPr algn="just"/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herencia es la relación que existe entre dos clases, en la que una clase denominada clase hija o clase derivada se crea a partir de otra ya existente, denominada clase padre o clase base.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A670DE0-3F07-4AC6-BE19-8ED84D5A9CF4}"/>
              </a:ext>
            </a:extLst>
          </p:cNvPr>
          <p:cNvSpPr/>
          <p:nvPr/>
        </p:nvSpPr>
        <p:spPr>
          <a:xfrm>
            <a:off x="967409" y="3189607"/>
            <a:ext cx="1974574" cy="5740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AF8432A-D958-4603-8E95-AA5491E6375C}"/>
              </a:ext>
            </a:extLst>
          </p:cNvPr>
          <p:cNvSpPr/>
          <p:nvPr/>
        </p:nvSpPr>
        <p:spPr>
          <a:xfrm>
            <a:off x="974036" y="4759989"/>
            <a:ext cx="1974574" cy="5740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Triangulo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26515112-194F-410E-8165-F94D653B98C3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H="1" flipV="1">
            <a:off x="1954696" y="3763617"/>
            <a:ext cx="6627" cy="99637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riángulo isósceles 9">
            <a:extLst>
              <a:ext uri="{FF2B5EF4-FFF2-40B4-BE49-F238E27FC236}">
                <a16:creationId xmlns:a16="http://schemas.microsoft.com/office/drawing/2014/main" id="{227BC0AC-7B06-4CA6-ABBE-2C1A00816D57}"/>
              </a:ext>
            </a:extLst>
          </p:cNvPr>
          <p:cNvSpPr/>
          <p:nvPr/>
        </p:nvSpPr>
        <p:spPr>
          <a:xfrm>
            <a:off x="1755913" y="3763617"/>
            <a:ext cx="424069" cy="27829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7E985E0-266E-40BA-BDBA-C195D45693B1}"/>
              </a:ext>
            </a:extLst>
          </p:cNvPr>
          <p:cNvSpPr txBox="1"/>
          <p:nvPr/>
        </p:nvSpPr>
        <p:spPr>
          <a:xfrm>
            <a:off x="2034210" y="4261803"/>
            <a:ext cx="980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- un</a:t>
            </a:r>
          </a:p>
        </p:txBody>
      </p:sp>
    </p:spTree>
    <p:extLst>
      <p:ext uri="{BB962C8B-B14F-4D97-AF65-F5344CB8AC3E}">
        <p14:creationId xmlns:p14="http://schemas.microsoft.com/office/powerpoint/2010/main" val="146102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6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6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6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6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9C84B37-111C-4713-88C7-879C54B8B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68967EB-D7B9-429B-92B0-800A32C4EB08}"/>
              </a:ext>
            </a:extLst>
          </p:cNvPr>
          <p:cNvSpPr txBox="1"/>
          <p:nvPr/>
        </p:nvSpPr>
        <p:spPr>
          <a:xfrm>
            <a:off x="410817" y="543339"/>
            <a:ext cx="11502887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¿Qué son las clases derivadas?</a:t>
            </a:r>
          </a:p>
          <a:p>
            <a:pPr algn="just"/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herencia es la relación que existe entre dos clases, en la que una clase denominada clase hija o clase derivada se crea a partir de otra ya existente, denominada clase padre o clase base. </a:t>
            </a:r>
          </a:p>
        </p:txBody>
      </p:sp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B7837ADF-BE83-4161-A5A3-FD968E8A6E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87983"/>
              </p:ext>
            </p:extLst>
          </p:nvPr>
        </p:nvGraphicFramePr>
        <p:xfrm>
          <a:off x="2462704" y="2654228"/>
          <a:ext cx="2188817" cy="1498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8817">
                  <a:extLst>
                    <a:ext uri="{9D8B030D-6E8A-4147-A177-3AD203B41FA5}">
                      <a16:colId xmlns:a16="http://schemas.microsoft.com/office/drawing/2014/main" val="3377442950"/>
                    </a:ext>
                  </a:extLst>
                </a:gridCol>
              </a:tblGrid>
              <a:tr h="319116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Figura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77643"/>
                  </a:ext>
                </a:extLst>
              </a:tr>
              <a:tr h="393442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PE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nLados</a:t>
                      </a:r>
                      <a:r>
                        <a:rPr lang="es-P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s-PE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es-PE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656586"/>
                  </a:ext>
                </a:extLst>
              </a:tr>
              <a:tr h="739524">
                <a:tc>
                  <a:txBody>
                    <a:bodyPr/>
                    <a:lstStyle/>
                    <a:p>
                      <a:r>
                        <a:rPr lang="es-P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Figura(</a:t>
                      </a:r>
                      <a:r>
                        <a:rPr lang="es-PE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s-P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PE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nLados</a:t>
                      </a:r>
                      <a:r>
                        <a:rPr lang="es-P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r>
                        <a:rPr lang="es-PE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getNLados</a:t>
                      </a:r>
                      <a:r>
                        <a:rPr lang="es-P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(): </a:t>
                      </a:r>
                      <a:r>
                        <a:rPr lang="es-PE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es-PE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256722"/>
                  </a:ext>
                </a:extLst>
              </a:tr>
            </a:tbl>
          </a:graphicData>
        </a:graphic>
      </p:graphicFrame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1DDB7F53-7EB6-4ACC-BD00-EAE1142161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577806"/>
              </p:ext>
            </p:extLst>
          </p:nvPr>
        </p:nvGraphicFramePr>
        <p:xfrm>
          <a:off x="410817" y="4829000"/>
          <a:ext cx="2411896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896">
                  <a:extLst>
                    <a:ext uri="{9D8B030D-6E8A-4147-A177-3AD203B41FA5}">
                      <a16:colId xmlns:a16="http://schemas.microsoft.com/office/drawing/2014/main" val="3377442950"/>
                    </a:ext>
                  </a:extLst>
                </a:gridCol>
              </a:tblGrid>
              <a:tr h="319116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Triangulo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77643"/>
                  </a:ext>
                </a:extLst>
              </a:tr>
              <a:tr h="393442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PE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nLados</a:t>
                      </a:r>
                      <a:r>
                        <a:rPr lang="es-P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s-PE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es-PE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PE" sz="18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l1,l2,l3 : </a:t>
                      </a:r>
                      <a:r>
                        <a:rPr lang="es-PE" sz="1800" dirty="0" err="1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  <a:endParaRPr lang="es-PE" sz="18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656586"/>
                  </a:ext>
                </a:extLst>
              </a:tr>
              <a:tr h="739524">
                <a:tc>
                  <a:txBody>
                    <a:bodyPr/>
                    <a:lstStyle/>
                    <a:p>
                      <a:r>
                        <a:rPr lang="es-P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Triangulo(</a:t>
                      </a:r>
                      <a:r>
                        <a:rPr lang="es-PE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s-P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PE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nLados</a:t>
                      </a:r>
                      <a:r>
                        <a:rPr lang="es-P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r>
                        <a:rPr lang="es-PE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getNLados</a:t>
                      </a:r>
                      <a:r>
                        <a:rPr lang="es-P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(): </a:t>
                      </a:r>
                      <a:r>
                        <a:rPr lang="es-PE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es-PE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s-PE" sz="1800" dirty="0" err="1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areaTriangulo</a:t>
                      </a:r>
                      <a:r>
                        <a:rPr lang="es-PE" sz="18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(): </a:t>
                      </a:r>
                      <a:r>
                        <a:rPr lang="es-PE" sz="1800" dirty="0" err="1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  <a:endParaRPr lang="es-PE" sz="18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256722"/>
                  </a:ext>
                </a:extLst>
              </a:tr>
            </a:tbl>
          </a:graphicData>
        </a:graphic>
      </p:graphicFrame>
      <p:graphicFrame>
        <p:nvGraphicFramePr>
          <p:cNvPr id="17" name="Tabla 16">
            <a:extLst>
              <a:ext uri="{FF2B5EF4-FFF2-40B4-BE49-F238E27FC236}">
                <a16:creationId xmlns:a16="http://schemas.microsoft.com/office/drawing/2014/main" id="{C4AA544E-ABEC-47F2-8B35-759656A02E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296209"/>
              </p:ext>
            </p:extLst>
          </p:nvPr>
        </p:nvGraphicFramePr>
        <p:xfrm>
          <a:off x="4260573" y="4848880"/>
          <a:ext cx="2411896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896">
                  <a:extLst>
                    <a:ext uri="{9D8B030D-6E8A-4147-A177-3AD203B41FA5}">
                      <a16:colId xmlns:a16="http://schemas.microsoft.com/office/drawing/2014/main" val="3377442950"/>
                    </a:ext>
                  </a:extLst>
                </a:gridCol>
              </a:tblGrid>
              <a:tr h="319116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Cuadrado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77643"/>
                  </a:ext>
                </a:extLst>
              </a:tr>
              <a:tr h="393442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PE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nLados</a:t>
                      </a:r>
                      <a:r>
                        <a:rPr lang="es-P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s-PE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es-PE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PE" sz="18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lado: </a:t>
                      </a:r>
                      <a:r>
                        <a:rPr lang="es-PE" sz="1800" dirty="0" err="1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  <a:endParaRPr lang="es-PE" sz="18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656586"/>
                  </a:ext>
                </a:extLst>
              </a:tr>
              <a:tr h="739524">
                <a:tc>
                  <a:txBody>
                    <a:bodyPr/>
                    <a:lstStyle/>
                    <a:p>
                      <a:r>
                        <a:rPr lang="es-P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Cuadrado(</a:t>
                      </a:r>
                      <a:r>
                        <a:rPr lang="es-PE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s-P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PE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nLados</a:t>
                      </a:r>
                      <a:r>
                        <a:rPr lang="es-P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r>
                        <a:rPr lang="es-PE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getNLados</a:t>
                      </a:r>
                      <a:r>
                        <a:rPr lang="es-P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(): </a:t>
                      </a:r>
                      <a:r>
                        <a:rPr lang="es-PE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es-PE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s-PE" sz="1800" dirty="0" err="1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areaCuadrado</a:t>
                      </a:r>
                      <a:r>
                        <a:rPr lang="es-PE" sz="18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(): </a:t>
                      </a:r>
                      <a:r>
                        <a:rPr lang="es-PE" sz="1800" dirty="0" err="1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  <a:endParaRPr lang="es-PE" sz="18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256722"/>
                  </a:ext>
                </a:extLst>
              </a:tr>
            </a:tbl>
          </a:graphicData>
        </a:graphic>
      </p:graphicFrame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14F49E7B-3F3F-4CF1-B3C0-D222B4FBBC86}"/>
              </a:ext>
            </a:extLst>
          </p:cNvPr>
          <p:cNvCxnSpPr/>
          <p:nvPr/>
        </p:nvCxnSpPr>
        <p:spPr>
          <a:xfrm flipV="1">
            <a:off x="1603513" y="4486666"/>
            <a:ext cx="0" cy="34233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0D2D624E-1271-49BC-B974-1A4082B7C881}"/>
              </a:ext>
            </a:extLst>
          </p:cNvPr>
          <p:cNvCxnSpPr>
            <a:cxnSpLocks/>
          </p:cNvCxnSpPr>
          <p:nvPr/>
        </p:nvCxnSpPr>
        <p:spPr>
          <a:xfrm>
            <a:off x="1603513" y="4486666"/>
            <a:ext cx="16697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5BDB07E6-ED7A-4AE6-905D-A8AEFEBF0272}"/>
              </a:ext>
            </a:extLst>
          </p:cNvPr>
          <p:cNvCxnSpPr>
            <a:cxnSpLocks/>
          </p:cNvCxnSpPr>
          <p:nvPr/>
        </p:nvCxnSpPr>
        <p:spPr>
          <a:xfrm flipV="1">
            <a:off x="3266663" y="4307762"/>
            <a:ext cx="0" cy="1921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D78AB4D0-5792-4B6A-BB5E-964D41FC72FF}"/>
              </a:ext>
            </a:extLst>
          </p:cNvPr>
          <p:cNvSpPr/>
          <p:nvPr/>
        </p:nvSpPr>
        <p:spPr>
          <a:xfrm>
            <a:off x="3140765" y="4152954"/>
            <a:ext cx="278296" cy="17886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1AC1F897-8D33-42C8-84B8-508B19D74450}"/>
              </a:ext>
            </a:extLst>
          </p:cNvPr>
          <p:cNvCxnSpPr/>
          <p:nvPr/>
        </p:nvCxnSpPr>
        <p:spPr>
          <a:xfrm flipV="1">
            <a:off x="5413517" y="4506544"/>
            <a:ext cx="0" cy="34233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7230CB4D-57CD-4B6B-B6F0-9460F3FEF9F4}"/>
              </a:ext>
            </a:extLst>
          </p:cNvPr>
          <p:cNvCxnSpPr>
            <a:cxnSpLocks/>
          </p:cNvCxnSpPr>
          <p:nvPr/>
        </p:nvCxnSpPr>
        <p:spPr>
          <a:xfrm>
            <a:off x="3756993" y="4506544"/>
            <a:ext cx="16697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04BDECBB-C1A5-4A6B-B9BA-39577949C66A}"/>
              </a:ext>
            </a:extLst>
          </p:cNvPr>
          <p:cNvCxnSpPr>
            <a:cxnSpLocks/>
          </p:cNvCxnSpPr>
          <p:nvPr/>
        </p:nvCxnSpPr>
        <p:spPr>
          <a:xfrm flipV="1">
            <a:off x="3763618" y="4314389"/>
            <a:ext cx="0" cy="1921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riángulo isósceles 30">
            <a:extLst>
              <a:ext uri="{FF2B5EF4-FFF2-40B4-BE49-F238E27FC236}">
                <a16:creationId xmlns:a16="http://schemas.microsoft.com/office/drawing/2014/main" id="{17F58710-BB4C-439D-8BC5-401744D41ACE}"/>
              </a:ext>
            </a:extLst>
          </p:cNvPr>
          <p:cNvSpPr/>
          <p:nvPr/>
        </p:nvSpPr>
        <p:spPr>
          <a:xfrm>
            <a:off x="3637720" y="4159581"/>
            <a:ext cx="278296" cy="17886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12A66C88-7D97-441E-BEBB-60666752C27E}"/>
              </a:ext>
            </a:extLst>
          </p:cNvPr>
          <p:cNvSpPr txBox="1"/>
          <p:nvPr/>
        </p:nvSpPr>
        <p:spPr>
          <a:xfrm>
            <a:off x="4757539" y="2654228"/>
            <a:ext cx="1669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Clase Padre</a:t>
            </a:r>
          </a:p>
          <a:p>
            <a:r>
              <a:rPr lang="es-PE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Clase Base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94057146-5A37-4689-AC47-F3F35D880FDE}"/>
              </a:ext>
            </a:extLst>
          </p:cNvPr>
          <p:cNvSpPr txBox="1"/>
          <p:nvPr/>
        </p:nvSpPr>
        <p:spPr>
          <a:xfrm>
            <a:off x="6698970" y="4829000"/>
            <a:ext cx="1928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Clase Hija</a:t>
            </a:r>
          </a:p>
          <a:p>
            <a:r>
              <a:rPr lang="es-PE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Clase Derivada</a:t>
            </a:r>
          </a:p>
        </p:txBody>
      </p:sp>
    </p:spTree>
    <p:extLst>
      <p:ext uri="{BB962C8B-B14F-4D97-AF65-F5344CB8AC3E}">
        <p14:creationId xmlns:p14="http://schemas.microsoft.com/office/powerpoint/2010/main" val="244447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1" grpId="0" animBg="1"/>
      <p:bldP spid="32" grpId="0"/>
      <p:bldP spid="33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207</Words>
  <Application>Microsoft Office PowerPoint</Application>
  <PresentationFormat>Panorámica</PresentationFormat>
  <Paragraphs>36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Miguel Taboada Sanchez</dc:creator>
  <cp:lastModifiedBy>Alejandro Miguel Taboada Sanchez</cp:lastModifiedBy>
  <cp:revision>10</cp:revision>
  <dcterms:created xsi:type="dcterms:W3CDTF">2018-02-04T16:42:18Z</dcterms:created>
  <dcterms:modified xsi:type="dcterms:W3CDTF">2018-02-04T21:37:10Z</dcterms:modified>
</cp:coreProperties>
</file>