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A606C0-C7BF-4F7D-B377-38DB56BDD39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C166FC44-F4F5-4EDA-AEB9-B84B506DA7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0E141A45-1152-418F-A45A-B374A6539629}"/>
              </a:ext>
            </a:extLst>
          </p:cNvPr>
          <p:cNvSpPr>
            <a:spLocks noGrp="1"/>
          </p:cNvSpPr>
          <p:nvPr>
            <p:ph type="dt" sz="half" idx="10"/>
          </p:nvPr>
        </p:nvSpPr>
        <p:spPr/>
        <p:txBody>
          <a:bodyPr/>
          <a:lstStyle/>
          <a:p>
            <a:fld id="{2E9DA702-039F-4B39-BBCB-B3D588CD3556}" type="datetimeFigureOut">
              <a:rPr lang="es-PE" smtClean="0"/>
              <a:t>19/02/2018</a:t>
            </a:fld>
            <a:endParaRPr lang="es-PE"/>
          </a:p>
        </p:txBody>
      </p:sp>
      <p:sp>
        <p:nvSpPr>
          <p:cNvPr id="5" name="Marcador de pie de página 4">
            <a:extLst>
              <a:ext uri="{FF2B5EF4-FFF2-40B4-BE49-F238E27FC236}">
                <a16:creationId xmlns:a16="http://schemas.microsoft.com/office/drawing/2014/main" id="{3218B4B1-81DD-4D9D-A30E-95CFAC55BD2E}"/>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8299DC8-6BAE-448E-BF61-491A0C01E95A}"/>
              </a:ext>
            </a:extLst>
          </p:cNvPr>
          <p:cNvSpPr>
            <a:spLocks noGrp="1"/>
          </p:cNvSpPr>
          <p:nvPr>
            <p:ph type="sldNum" sz="quarter" idx="12"/>
          </p:nvPr>
        </p:nvSpPr>
        <p:spPr/>
        <p:txBody>
          <a:bodyPr/>
          <a:lstStyle/>
          <a:p>
            <a:fld id="{43223BBE-10E8-41AE-8906-D43E48A0BF07}" type="slidenum">
              <a:rPr lang="es-PE" smtClean="0"/>
              <a:t>‹Nº›</a:t>
            </a:fld>
            <a:endParaRPr lang="es-PE"/>
          </a:p>
        </p:txBody>
      </p:sp>
    </p:spTree>
    <p:extLst>
      <p:ext uri="{BB962C8B-B14F-4D97-AF65-F5344CB8AC3E}">
        <p14:creationId xmlns:p14="http://schemas.microsoft.com/office/powerpoint/2010/main" val="2498213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B87581-80FC-4BF4-A2A4-93BB066FAA5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2947A026-11BF-4492-9DF8-1E49EA688072}"/>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79C32D35-F28F-4D4F-8D58-C0B53990C215}"/>
              </a:ext>
            </a:extLst>
          </p:cNvPr>
          <p:cNvSpPr>
            <a:spLocks noGrp="1"/>
          </p:cNvSpPr>
          <p:nvPr>
            <p:ph type="dt" sz="half" idx="10"/>
          </p:nvPr>
        </p:nvSpPr>
        <p:spPr/>
        <p:txBody>
          <a:bodyPr/>
          <a:lstStyle/>
          <a:p>
            <a:fld id="{2E9DA702-039F-4B39-BBCB-B3D588CD3556}" type="datetimeFigureOut">
              <a:rPr lang="es-PE" smtClean="0"/>
              <a:t>19/02/2018</a:t>
            </a:fld>
            <a:endParaRPr lang="es-PE"/>
          </a:p>
        </p:txBody>
      </p:sp>
      <p:sp>
        <p:nvSpPr>
          <p:cNvPr id="5" name="Marcador de pie de página 4">
            <a:extLst>
              <a:ext uri="{FF2B5EF4-FFF2-40B4-BE49-F238E27FC236}">
                <a16:creationId xmlns:a16="http://schemas.microsoft.com/office/drawing/2014/main" id="{AADE1415-7C8C-47B6-A34A-6D7A24FED809}"/>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A313280-66F4-40D5-91E7-47CC21312425}"/>
              </a:ext>
            </a:extLst>
          </p:cNvPr>
          <p:cNvSpPr>
            <a:spLocks noGrp="1"/>
          </p:cNvSpPr>
          <p:nvPr>
            <p:ph type="sldNum" sz="quarter" idx="12"/>
          </p:nvPr>
        </p:nvSpPr>
        <p:spPr/>
        <p:txBody>
          <a:bodyPr/>
          <a:lstStyle/>
          <a:p>
            <a:fld id="{43223BBE-10E8-41AE-8906-D43E48A0BF07}" type="slidenum">
              <a:rPr lang="es-PE" smtClean="0"/>
              <a:t>‹Nº›</a:t>
            </a:fld>
            <a:endParaRPr lang="es-PE"/>
          </a:p>
        </p:txBody>
      </p:sp>
    </p:spTree>
    <p:extLst>
      <p:ext uri="{BB962C8B-B14F-4D97-AF65-F5344CB8AC3E}">
        <p14:creationId xmlns:p14="http://schemas.microsoft.com/office/powerpoint/2010/main" val="374820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27ABA69-5B48-4DEE-9C7F-B4B563EE56B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5E4EA352-2456-4E32-ABCF-4E436FAFFE87}"/>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41B2F893-480E-4AF4-9713-EC4326B64CFE}"/>
              </a:ext>
            </a:extLst>
          </p:cNvPr>
          <p:cNvSpPr>
            <a:spLocks noGrp="1"/>
          </p:cNvSpPr>
          <p:nvPr>
            <p:ph type="dt" sz="half" idx="10"/>
          </p:nvPr>
        </p:nvSpPr>
        <p:spPr/>
        <p:txBody>
          <a:bodyPr/>
          <a:lstStyle/>
          <a:p>
            <a:fld id="{2E9DA702-039F-4B39-BBCB-B3D588CD3556}" type="datetimeFigureOut">
              <a:rPr lang="es-PE" smtClean="0"/>
              <a:t>19/02/2018</a:t>
            </a:fld>
            <a:endParaRPr lang="es-PE"/>
          </a:p>
        </p:txBody>
      </p:sp>
      <p:sp>
        <p:nvSpPr>
          <p:cNvPr id="5" name="Marcador de pie de página 4">
            <a:extLst>
              <a:ext uri="{FF2B5EF4-FFF2-40B4-BE49-F238E27FC236}">
                <a16:creationId xmlns:a16="http://schemas.microsoft.com/office/drawing/2014/main" id="{0C4AE43F-506E-4EC8-8407-B4DF4775BA2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5AC5182-9C4A-41F2-903A-EC160FC89FEA}"/>
              </a:ext>
            </a:extLst>
          </p:cNvPr>
          <p:cNvSpPr>
            <a:spLocks noGrp="1"/>
          </p:cNvSpPr>
          <p:nvPr>
            <p:ph type="sldNum" sz="quarter" idx="12"/>
          </p:nvPr>
        </p:nvSpPr>
        <p:spPr/>
        <p:txBody>
          <a:bodyPr/>
          <a:lstStyle/>
          <a:p>
            <a:fld id="{43223BBE-10E8-41AE-8906-D43E48A0BF07}" type="slidenum">
              <a:rPr lang="es-PE" smtClean="0"/>
              <a:t>‹Nº›</a:t>
            </a:fld>
            <a:endParaRPr lang="es-PE"/>
          </a:p>
        </p:txBody>
      </p:sp>
    </p:spTree>
    <p:extLst>
      <p:ext uri="{BB962C8B-B14F-4D97-AF65-F5344CB8AC3E}">
        <p14:creationId xmlns:p14="http://schemas.microsoft.com/office/powerpoint/2010/main" val="835902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367E6F-B3C4-45B4-BF7D-A20E263CB0F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45E2F8CA-15B1-4DAE-BF79-351C77463332}"/>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8AD857AB-F609-4FF6-BB9A-9FFEEA8D157B}"/>
              </a:ext>
            </a:extLst>
          </p:cNvPr>
          <p:cNvSpPr>
            <a:spLocks noGrp="1"/>
          </p:cNvSpPr>
          <p:nvPr>
            <p:ph type="dt" sz="half" idx="10"/>
          </p:nvPr>
        </p:nvSpPr>
        <p:spPr/>
        <p:txBody>
          <a:bodyPr/>
          <a:lstStyle/>
          <a:p>
            <a:fld id="{2E9DA702-039F-4B39-BBCB-B3D588CD3556}" type="datetimeFigureOut">
              <a:rPr lang="es-PE" smtClean="0"/>
              <a:t>19/02/2018</a:t>
            </a:fld>
            <a:endParaRPr lang="es-PE"/>
          </a:p>
        </p:txBody>
      </p:sp>
      <p:sp>
        <p:nvSpPr>
          <p:cNvPr id="5" name="Marcador de pie de página 4">
            <a:extLst>
              <a:ext uri="{FF2B5EF4-FFF2-40B4-BE49-F238E27FC236}">
                <a16:creationId xmlns:a16="http://schemas.microsoft.com/office/drawing/2014/main" id="{1AA6BC07-E35D-41FF-AC78-0485C786A6E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B263521-805B-4135-A2F0-C3B4759E86CA}"/>
              </a:ext>
            </a:extLst>
          </p:cNvPr>
          <p:cNvSpPr>
            <a:spLocks noGrp="1"/>
          </p:cNvSpPr>
          <p:nvPr>
            <p:ph type="sldNum" sz="quarter" idx="12"/>
          </p:nvPr>
        </p:nvSpPr>
        <p:spPr/>
        <p:txBody>
          <a:bodyPr/>
          <a:lstStyle/>
          <a:p>
            <a:fld id="{43223BBE-10E8-41AE-8906-D43E48A0BF07}" type="slidenum">
              <a:rPr lang="es-PE" smtClean="0"/>
              <a:t>‹Nº›</a:t>
            </a:fld>
            <a:endParaRPr lang="es-PE"/>
          </a:p>
        </p:txBody>
      </p:sp>
    </p:spTree>
    <p:extLst>
      <p:ext uri="{BB962C8B-B14F-4D97-AF65-F5344CB8AC3E}">
        <p14:creationId xmlns:p14="http://schemas.microsoft.com/office/powerpoint/2010/main" val="2014583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E4497-D8AA-408F-B178-C6FDA74331F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27025AAB-A049-4534-A588-C07C0D9BA9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7A50B5E8-FEF1-4FFA-AF8B-B78E25059F93}"/>
              </a:ext>
            </a:extLst>
          </p:cNvPr>
          <p:cNvSpPr>
            <a:spLocks noGrp="1"/>
          </p:cNvSpPr>
          <p:nvPr>
            <p:ph type="dt" sz="half" idx="10"/>
          </p:nvPr>
        </p:nvSpPr>
        <p:spPr/>
        <p:txBody>
          <a:bodyPr/>
          <a:lstStyle/>
          <a:p>
            <a:fld id="{2E9DA702-039F-4B39-BBCB-B3D588CD3556}" type="datetimeFigureOut">
              <a:rPr lang="es-PE" smtClean="0"/>
              <a:t>19/02/2018</a:t>
            </a:fld>
            <a:endParaRPr lang="es-PE"/>
          </a:p>
        </p:txBody>
      </p:sp>
      <p:sp>
        <p:nvSpPr>
          <p:cNvPr id="5" name="Marcador de pie de página 4">
            <a:extLst>
              <a:ext uri="{FF2B5EF4-FFF2-40B4-BE49-F238E27FC236}">
                <a16:creationId xmlns:a16="http://schemas.microsoft.com/office/drawing/2014/main" id="{2AC013A3-F91C-4AA6-96AA-F89EA681183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4CBC717-B899-4348-BC3D-E9687CE5CAA8}"/>
              </a:ext>
            </a:extLst>
          </p:cNvPr>
          <p:cNvSpPr>
            <a:spLocks noGrp="1"/>
          </p:cNvSpPr>
          <p:nvPr>
            <p:ph type="sldNum" sz="quarter" idx="12"/>
          </p:nvPr>
        </p:nvSpPr>
        <p:spPr/>
        <p:txBody>
          <a:bodyPr/>
          <a:lstStyle/>
          <a:p>
            <a:fld id="{43223BBE-10E8-41AE-8906-D43E48A0BF07}" type="slidenum">
              <a:rPr lang="es-PE" smtClean="0"/>
              <a:t>‹Nº›</a:t>
            </a:fld>
            <a:endParaRPr lang="es-PE"/>
          </a:p>
        </p:txBody>
      </p:sp>
    </p:spTree>
    <p:extLst>
      <p:ext uri="{BB962C8B-B14F-4D97-AF65-F5344CB8AC3E}">
        <p14:creationId xmlns:p14="http://schemas.microsoft.com/office/powerpoint/2010/main" val="94587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FF8F76-8691-4E0E-BF7E-D41757144E4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4637DE1D-753C-4F1C-B28E-6EB0D7DA720E}"/>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BBC40A88-766C-4DB8-AE7F-A9F6B0AF6367}"/>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81C307BF-E051-4E3C-AC92-74F321BDE907}"/>
              </a:ext>
            </a:extLst>
          </p:cNvPr>
          <p:cNvSpPr>
            <a:spLocks noGrp="1"/>
          </p:cNvSpPr>
          <p:nvPr>
            <p:ph type="dt" sz="half" idx="10"/>
          </p:nvPr>
        </p:nvSpPr>
        <p:spPr/>
        <p:txBody>
          <a:bodyPr/>
          <a:lstStyle/>
          <a:p>
            <a:fld id="{2E9DA702-039F-4B39-BBCB-B3D588CD3556}" type="datetimeFigureOut">
              <a:rPr lang="es-PE" smtClean="0"/>
              <a:t>19/02/2018</a:t>
            </a:fld>
            <a:endParaRPr lang="es-PE"/>
          </a:p>
        </p:txBody>
      </p:sp>
      <p:sp>
        <p:nvSpPr>
          <p:cNvPr id="6" name="Marcador de pie de página 5">
            <a:extLst>
              <a:ext uri="{FF2B5EF4-FFF2-40B4-BE49-F238E27FC236}">
                <a16:creationId xmlns:a16="http://schemas.microsoft.com/office/drawing/2014/main" id="{B0FCFE35-3B9A-4403-B000-1B9697C3BBD5}"/>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9628ACC2-8268-4E66-8765-619CB08AF5B7}"/>
              </a:ext>
            </a:extLst>
          </p:cNvPr>
          <p:cNvSpPr>
            <a:spLocks noGrp="1"/>
          </p:cNvSpPr>
          <p:nvPr>
            <p:ph type="sldNum" sz="quarter" idx="12"/>
          </p:nvPr>
        </p:nvSpPr>
        <p:spPr/>
        <p:txBody>
          <a:bodyPr/>
          <a:lstStyle/>
          <a:p>
            <a:fld id="{43223BBE-10E8-41AE-8906-D43E48A0BF07}" type="slidenum">
              <a:rPr lang="es-PE" smtClean="0"/>
              <a:t>‹Nº›</a:t>
            </a:fld>
            <a:endParaRPr lang="es-PE"/>
          </a:p>
        </p:txBody>
      </p:sp>
    </p:spTree>
    <p:extLst>
      <p:ext uri="{BB962C8B-B14F-4D97-AF65-F5344CB8AC3E}">
        <p14:creationId xmlns:p14="http://schemas.microsoft.com/office/powerpoint/2010/main" val="316758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800740-8D68-4B53-B6F9-9D5F161EAC9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B847241B-BF83-49CA-9AC6-42225ABF33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10194A0F-798A-443C-8FAE-04563400744A}"/>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60EA8EE5-DED3-47BA-A8A9-4336C30CD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3E1E55AE-B8EF-41A1-8869-F918D7D135BB}"/>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7079B91D-FC5E-4CAE-8466-3507D27F2860}"/>
              </a:ext>
            </a:extLst>
          </p:cNvPr>
          <p:cNvSpPr>
            <a:spLocks noGrp="1"/>
          </p:cNvSpPr>
          <p:nvPr>
            <p:ph type="dt" sz="half" idx="10"/>
          </p:nvPr>
        </p:nvSpPr>
        <p:spPr/>
        <p:txBody>
          <a:bodyPr/>
          <a:lstStyle/>
          <a:p>
            <a:fld id="{2E9DA702-039F-4B39-BBCB-B3D588CD3556}" type="datetimeFigureOut">
              <a:rPr lang="es-PE" smtClean="0"/>
              <a:t>19/02/2018</a:t>
            </a:fld>
            <a:endParaRPr lang="es-PE"/>
          </a:p>
        </p:txBody>
      </p:sp>
      <p:sp>
        <p:nvSpPr>
          <p:cNvPr id="8" name="Marcador de pie de página 7">
            <a:extLst>
              <a:ext uri="{FF2B5EF4-FFF2-40B4-BE49-F238E27FC236}">
                <a16:creationId xmlns:a16="http://schemas.microsoft.com/office/drawing/2014/main" id="{DA4EAF2B-3BF6-42C4-AE8D-E13108AF029C}"/>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97D65B05-7F26-4B74-8901-899058B29774}"/>
              </a:ext>
            </a:extLst>
          </p:cNvPr>
          <p:cNvSpPr>
            <a:spLocks noGrp="1"/>
          </p:cNvSpPr>
          <p:nvPr>
            <p:ph type="sldNum" sz="quarter" idx="12"/>
          </p:nvPr>
        </p:nvSpPr>
        <p:spPr/>
        <p:txBody>
          <a:bodyPr/>
          <a:lstStyle/>
          <a:p>
            <a:fld id="{43223BBE-10E8-41AE-8906-D43E48A0BF07}" type="slidenum">
              <a:rPr lang="es-PE" smtClean="0"/>
              <a:t>‹Nº›</a:t>
            </a:fld>
            <a:endParaRPr lang="es-PE"/>
          </a:p>
        </p:txBody>
      </p:sp>
    </p:spTree>
    <p:extLst>
      <p:ext uri="{BB962C8B-B14F-4D97-AF65-F5344CB8AC3E}">
        <p14:creationId xmlns:p14="http://schemas.microsoft.com/office/powerpoint/2010/main" val="1177209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E3E37-A555-4592-8E80-1C058FCEA385}"/>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DAFC6068-83CA-4947-A919-C176BD1E2333}"/>
              </a:ext>
            </a:extLst>
          </p:cNvPr>
          <p:cNvSpPr>
            <a:spLocks noGrp="1"/>
          </p:cNvSpPr>
          <p:nvPr>
            <p:ph type="dt" sz="half" idx="10"/>
          </p:nvPr>
        </p:nvSpPr>
        <p:spPr/>
        <p:txBody>
          <a:bodyPr/>
          <a:lstStyle/>
          <a:p>
            <a:fld id="{2E9DA702-039F-4B39-BBCB-B3D588CD3556}" type="datetimeFigureOut">
              <a:rPr lang="es-PE" smtClean="0"/>
              <a:t>19/02/2018</a:t>
            </a:fld>
            <a:endParaRPr lang="es-PE"/>
          </a:p>
        </p:txBody>
      </p:sp>
      <p:sp>
        <p:nvSpPr>
          <p:cNvPr id="4" name="Marcador de pie de página 3">
            <a:extLst>
              <a:ext uri="{FF2B5EF4-FFF2-40B4-BE49-F238E27FC236}">
                <a16:creationId xmlns:a16="http://schemas.microsoft.com/office/drawing/2014/main" id="{01598CA3-E086-4833-AD7B-182535321AAC}"/>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32E4C99C-CAF3-40C7-A3F4-53793022AC7B}"/>
              </a:ext>
            </a:extLst>
          </p:cNvPr>
          <p:cNvSpPr>
            <a:spLocks noGrp="1"/>
          </p:cNvSpPr>
          <p:nvPr>
            <p:ph type="sldNum" sz="quarter" idx="12"/>
          </p:nvPr>
        </p:nvSpPr>
        <p:spPr/>
        <p:txBody>
          <a:bodyPr/>
          <a:lstStyle/>
          <a:p>
            <a:fld id="{43223BBE-10E8-41AE-8906-D43E48A0BF07}" type="slidenum">
              <a:rPr lang="es-PE" smtClean="0"/>
              <a:t>‹Nº›</a:t>
            </a:fld>
            <a:endParaRPr lang="es-PE"/>
          </a:p>
        </p:txBody>
      </p:sp>
    </p:spTree>
    <p:extLst>
      <p:ext uri="{BB962C8B-B14F-4D97-AF65-F5344CB8AC3E}">
        <p14:creationId xmlns:p14="http://schemas.microsoft.com/office/powerpoint/2010/main" val="3265202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08CBB0B-9EA2-4B8A-AE06-D3EA019AC599}"/>
              </a:ext>
            </a:extLst>
          </p:cNvPr>
          <p:cNvSpPr>
            <a:spLocks noGrp="1"/>
          </p:cNvSpPr>
          <p:nvPr>
            <p:ph type="dt" sz="half" idx="10"/>
          </p:nvPr>
        </p:nvSpPr>
        <p:spPr/>
        <p:txBody>
          <a:bodyPr/>
          <a:lstStyle/>
          <a:p>
            <a:fld id="{2E9DA702-039F-4B39-BBCB-B3D588CD3556}" type="datetimeFigureOut">
              <a:rPr lang="es-PE" smtClean="0"/>
              <a:t>19/02/2018</a:t>
            </a:fld>
            <a:endParaRPr lang="es-PE"/>
          </a:p>
        </p:txBody>
      </p:sp>
      <p:sp>
        <p:nvSpPr>
          <p:cNvPr id="3" name="Marcador de pie de página 2">
            <a:extLst>
              <a:ext uri="{FF2B5EF4-FFF2-40B4-BE49-F238E27FC236}">
                <a16:creationId xmlns:a16="http://schemas.microsoft.com/office/drawing/2014/main" id="{FD21554F-CC76-40DD-BF29-61733CF2A173}"/>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6884E777-F997-492E-8F81-7C51879FD192}"/>
              </a:ext>
            </a:extLst>
          </p:cNvPr>
          <p:cNvSpPr>
            <a:spLocks noGrp="1"/>
          </p:cNvSpPr>
          <p:nvPr>
            <p:ph type="sldNum" sz="quarter" idx="12"/>
          </p:nvPr>
        </p:nvSpPr>
        <p:spPr/>
        <p:txBody>
          <a:bodyPr/>
          <a:lstStyle/>
          <a:p>
            <a:fld id="{43223BBE-10E8-41AE-8906-D43E48A0BF07}" type="slidenum">
              <a:rPr lang="es-PE" smtClean="0"/>
              <a:t>‹Nº›</a:t>
            </a:fld>
            <a:endParaRPr lang="es-PE"/>
          </a:p>
        </p:txBody>
      </p:sp>
    </p:spTree>
    <p:extLst>
      <p:ext uri="{BB962C8B-B14F-4D97-AF65-F5344CB8AC3E}">
        <p14:creationId xmlns:p14="http://schemas.microsoft.com/office/powerpoint/2010/main" val="39556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AE540-5D49-4C7A-A2D7-C1E53A7DA22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FB247B6D-9504-4490-8437-C5947A57CF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EB16773E-1A76-4B91-8B18-5F303957F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8DD687DD-2C1E-42DC-BE35-4117BEEE6399}"/>
              </a:ext>
            </a:extLst>
          </p:cNvPr>
          <p:cNvSpPr>
            <a:spLocks noGrp="1"/>
          </p:cNvSpPr>
          <p:nvPr>
            <p:ph type="dt" sz="half" idx="10"/>
          </p:nvPr>
        </p:nvSpPr>
        <p:spPr/>
        <p:txBody>
          <a:bodyPr/>
          <a:lstStyle/>
          <a:p>
            <a:fld id="{2E9DA702-039F-4B39-BBCB-B3D588CD3556}" type="datetimeFigureOut">
              <a:rPr lang="es-PE" smtClean="0"/>
              <a:t>19/02/2018</a:t>
            </a:fld>
            <a:endParaRPr lang="es-PE"/>
          </a:p>
        </p:txBody>
      </p:sp>
      <p:sp>
        <p:nvSpPr>
          <p:cNvPr id="6" name="Marcador de pie de página 5">
            <a:extLst>
              <a:ext uri="{FF2B5EF4-FFF2-40B4-BE49-F238E27FC236}">
                <a16:creationId xmlns:a16="http://schemas.microsoft.com/office/drawing/2014/main" id="{95A3C303-6C7D-4819-9847-7173599BF26A}"/>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FA8CC6BF-5289-4DF3-98D7-709F0BDFDC2C}"/>
              </a:ext>
            </a:extLst>
          </p:cNvPr>
          <p:cNvSpPr>
            <a:spLocks noGrp="1"/>
          </p:cNvSpPr>
          <p:nvPr>
            <p:ph type="sldNum" sz="quarter" idx="12"/>
          </p:nvPr>
        </p:nvSpPr>
        <p:spPr/>
        <p:txBody>
          <a:bodyPr/>
          <a:lstStyle/>
          <a:p>
            <a:fld id="{43223BBE-10E8-41AE-8906-D43E48A0BF07}" type="slidenum">
              <a:rPr lang="es-PE" smtClean="0"/>
              <a:t>‹Nº›</a:t>
            </a:fld>
            <a:endParaRPr lang="es-PE"/>
          </a:p>
        </p:txBody>
      </p:sp>
    </p:spTree>
    <p:extLst>
      <p:ext uri="{BB962C8B-B14F-4D97-AF65-F5344CB8AC3E}">
        <p14:creationId xmlns:p14="http://schemas.microsoft.com/office/powerpoint/2010/main" val="1391994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E77C84-A12E-4885-BAFA-5641C8EA204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722E4004-00F0-4217-ACEB-FCABADC8EC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6E1B5E2A-5C51-4978-8CDC-6915B09EDB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7C7B2C62-D848-4D7D-B766-169448155B9A}"/>
              </a:ext>
            </a:extLst>
          </p:cNvPr>
          <p:cNvSpPr>
            <a:spLocks noGrp="1"/>
          </p:cNvSpPr>
          <p:nvPr>
            <p:ph type="dt" sz="half" idx="10"/>
          </p:nvPr>
        </p:nvSpPr>
        <p:spPr/>
        <p:txBody>
          <a:bodyPr/>
          <a:lstStyle/>
          <a:p>
            <a:fld id="{2E9DA702-039F-4B39-BBCB-B3D588CD3556}" type="datetimeFigureOut">
              <a:rPr lang="es-PE" smtClean="0"/>
              <a:t>19/02/2018</a:t>
            </a:fld>
            <a:endParaRPr lang="es-PE"/>
          </a:p>
        </p:txBody>
      </p:sp>
      <p:sp>
        <p:nvSpPr>
          <p:cNvPr id="6" name="Marcador de pie de página 5">
            <a:extLst>
              <a:ext uri="{FF2B5EF4-FFF2-40B4-BE49-F238E27FC236}">
                <a16:creationId xmlns:a16="http://schemas.microsoft.com/office/drawing/2014/main" id="{29311871-58AF-4F1D-8CEB-1EC9551A151F}"/>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83977BF5-C3BD-4573-B7D3-A30A6A664546}"/>
              </a:ext>
            </a:extLst>
          </p:cNvPr>
          <p:cNvSpPr>
            <a:spLocks noGrp="1"/>
          </p:cNvSpPr>
          <p:nvPr>
            <p:ph type="sldNum" sz="quarter" idx="12"/>
          </p:nvPr>
        </p:nvSpPr>
        <p:spPr/>
        <p:txBody>
          <a:bodyPr/>
          <a:lstStyle/>
          <a:p>
            <a:fld id="{43223BBE-10E8-41AE-8906-D43E48A0BF07}" type="slidenum">
              <a:rPr lang="es-PE" smtClean="0"/>
              <a:t>‹Nº›</a:t>
            </a:fld>
            <a:endParaRPr lang="es-PE"/>
          </a:p>
        </p:txBody>
      </p:sp>
    </p:spTree>
    <p:extLst>
      <p:ext uri="{BB962C8B-B14F-4D97-AF65-F5344CB8AC3E}">
        <p14:creationId xmlns:p14="http://schemas.microsoft.com/office/powerpoint/2010/main" val="312449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A34C41C-F582-4ACD-894F-7D3AAE228A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E512A9F2-9B13-4FD7-9D6A-BDC9DB0B64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3D174820-4A6F-49A6-909F-026D2981B1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9DA702-039F-4B39-BBCB-B3D588CD3556}" type="datetimeFigureOut">
              <a:rPr lang="es-PE" smtClean="0"/>
              <a:t>19/02/2018</a:t>
            </a:fld>
            <a:endParaRPr lang="es-PE"/>
          </a:p>
        </p:txBody>
      </p:sp>
      <p:sp>
        <p:nvSpPr>
          <p:cNvPr id="5" name="Marcador de pie de página 4">
            <a:extLst>
              <a:ext uri="{FF2B5EF4-FFF2-40B4-BE49-F238E27FC236}">
                <a16:creationId xmlns:a16="http://schemas.microsoft.com/office/drawing/2014/main" id="{63776147-0F68-4E03-AB6E-3A95BBFF13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D98FF554-2B34-48F1-BC99-B1CF1750C4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223BBE-10E8-41AE-8906-D43E48A0BF07}" type="slidenum">
              <a:rPr lang="es-PE" smtClean="0"/>
              <a:t>‹Nº›</a:t>
            </a:fld>
            <a:endParaRPr lang="es-PE"/>
          </a:p>
        </p:txBody>
      </p:sp>
    </p:spTree>
    <p:extLst>
      <p:ext uri="{BB962C8B-B14F-4D97-AF65-F5344CB8AC3E}">
        <p14:creationId xmlns:p14="http://schemas.microsoft.com/office/powerpoint/2010/main" val="3554177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92BB1-3728-4648-9B31-0D69294B78EF}"/>
              </a:ext>
            </a:extLst>
          </p:cNvPr>
          <p:cNvSpPr>
            <a:spLocks noGrp="1"/>
          </p:cNvSpPr>
          <p:nvPr>
            <p:ph type="ctrTitle"/>
          </p:nvPr>
        </p:nvSpPr>
        <p:spPr/>
        <p:txBody>
          <a:bodyPr/>
          <a:lstStyle/>
          <a:p>
            <a:endParaRPr lang="es-PE"/>
          </a:p>
        </p:txBody>
      </p:sp>
      <p:sp>
        <p:nvSpPr>
          <p:cNvPr id="3" name="Subtítulo 2">
            <a:extLst>
              <a:ext uri="{FF2B5EF4-FFF2-40B4-BE49-F238E27FC236}">
                <a16:creationId xmlns:a16="http://schemas.microsoft.com/office/drawing/2014/main" id="{0AF86CE3-A5FA-4384-97BF-A5A0FD4724D9}"/>
              </a:ext>
            </a:extLst>
          </p:cNvPr>
          <p:cNvSpPr>
            <a:spLocks noGrp="1"/>
          </p:cNvSpPr>
          <p:nvPr>
            <p:ph type="subTitle" idx="1"/>
          </p:nvPr>
        </p:nvSpPr>
        <p:spPr/>
        <p:txBody>
          <a:bodyPr/>
          <a:lstStyle/>
          <a:p>
            <a:endParaRPr lang="es-PE"/>
          </a:p>
        </p:txBody>
      </p:sp>
      <p:pic>
        <p:nvPicPr>
          <p:cNvPr id="4" name="Imagen 3">
            <a:extLst>
              <a:ext uri="{FF2B5EF4-FFF2-40B4-BE49-F238E27FC236}">
                <a16:creationId xmlns:a16="http://schemas.microsoft.com/office/drawing/2014/main" id="{E4460534-E268-44F0-AF1B-C47A369C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671C2509-3FF2-42A4-AE21-676A6C4BC553}"/>
              </a:ext>
            </a:extLst>
          </p:cNvPr>
          <p:cNvSpPr txBox="1"/>
          <p:nvPr/>
        </p:nvSpPr>
        <p:spPr>
          <a:xfrm>
            <a:off x="-13063" y="1649789"/>
            <a:ext cx="12258261" cy="2862322"/>
          </a:xfrm>
          <a:prstGeom prst="rect">
            <a:avLst/>
          </a:prstGeom>
          <a:noFill/>
        </p:spPr>
        <p:txBody>
          <a:bodyPr wrap="square" rtlCol="0">
            <a:spAutoFit/>
          </a:bodyPr>
          <a:lstStyle/>
          <a:p>
            <a:pPr algn="ctr"/>
            <a:r>
              <a:rPr lang="es-PE" sz="9000" dirty="0">
                <a:solidFill>
                  <a:schemeClr val="bg1"/>
                </a:solidFill>
                <a:latin typeface="Arial Rounded MT Bold" panose="020F0704030504030204" pitchFamily="34" charset="0"/>
                <a:cs typeface="Arial" panose="020B0604020202020204" pitchFamily="34" charset="0"/>
              </a:rPr>
              <a:t>Algoritmos y </a:t>
            </a:r>
          </a:p>
          <a:p>
            <a:pPr algn="ctr"/>
            <a:r>
              <a:rPr lang="es-PE" sz="9000" dirty="0">
                <a:solidFill>
                  <a:schemeClr val="bg1"/>
                </a:solidFill>
                <a:latin typeface="Arial Rounded MT Bold" panose="020F0704030504030204" pitchFamily="34" charset="0"/>
                <a:cs typeface="Arial" panose="020B0604020202020204" pitchFamily="34" charset="0"/>
              </a:rPr>
              <a:t>Programas</a:t>
            </a:r>
          </a:p>
        </p:txBody>
      </p:sp>
    </p:spTree>
    <p:extLst>
      <p:ext uri="{BB962C8B-B14F-4D97-AF65-F5344CB8AC3E}">
        <p14:creationId xmlns:p14="http://schemas.microsoft.com/office/powerpoint/2010/main" val="1855583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92BB1-3728-4648-9B31-0D69294B78EF}"/>
              </a:ext>
            </a:extLst>
          </p:cNvPr>
          <p:cNvSpPr>
            <a:spLocks noGrp="1"/>
          </p:cNvSpPr>
          <p:nvPr>
            <p:ph type="ctrTitle"/>
          </p:nvPr>
        </p:nvSpPr>
        <p:spPr/>
        <p:txBody>
          <a:bodyPr/>
          <a:lstStyle/>
          <a:p>
            <a:endParaRPr lang="es-PE"/>
          </a:p>
        </p:txBody>
      </p:sp>
      <p:sp>
        <p:nvSpPr>
          <p:cNvPr id="3" name="Subtítulo 2">
            <a:extLst>
              <a:ext uri="{FF2B5EF4-FFF2-40B4-BE49-F238E27FC236}">
                <a16:creationId xmlns:a16="http://schemas.microsoft.com/office/drawing/2014/main" id="{0AF86CE3-A5FA-4384-97BF-A5A0FD4724D9}"/>
              </a:ext>
            </a:extLst>
          </p:cNvPr>
          <p:cNvSpPr>
            <a:spLocks noGrp="1"/>
          </p:cNvSpPr>
          <p:nvPr>
            <p:ph type="subTitle" idx="1"/>
          </p:nvPr>
        </p:nvSpPr>
        <p:spPr/>
        <p:txBody>
          <a:bodyPr/>
          <a:lstStyle/>
          <a:p>
            <a:endParaRPr lang="es-PE"/>
          </a:p>
        </p:txBody>
      </p:sp>
      <p:pic>
        <p:nvPicPr>
          <p:cNvPr id="4" name="Imagen 3">
            <a:extLst>
              <a:ext uri="{FF2B5EF4-FFF2-40B4-BE49-F238E27FC236}">
                <a16:creationId xmlns:a16="http://schemas.microsoft.com/office/drawing/2014/main" id="{E4460534-E268-44F0-AF1B-C47A369C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671C2509-3FF2-42A4-AE21-676A6C4BC553}"/>
              </a:ext>
            </a:extLst>
          </p:cNvPr>
          <p:cNvSpPr txBox="1"/>
          <p:nvPr/>
        </p:nvSpPr>
        <p:spPr>
          <a:xfrm>
            <a:off x="418011" y="483326"/>
            <a:ext cx="11051178" cy="4124206"/>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Introducción: </a:t>
            </a:r>
          </a:p>
          <a:p>
            <a:pPr algn="just"/>
            <a:endParaRPr lang="es-PE" sz="2500" dirty="0">
              <a:solidFill>
                <a:schemeClr val="bg1"/>
              </a:solidFill>
              <a:latin typeface="Arial" panose="020B0604020202020204" pitchFamily="34" charset="0"/>
              <a:cs typeface="Arial" panose="020B0604020202020204" pitchFamily="34" charset="0"/>
            </a:endParaRPr>
          </a:p>
          <a:p>
            <a:pPr algn="just"/>
            <a:r>
              <a:rPr lang="es-PE" sz="2300" dirty="0">
                <a:solidFill>
                  <a:schemeClr val="bg1"/>
                </a:solidFill>
                <a:latin typeface="Arial" panose="020B0604020202020204" pitchFamily="34" charset="0"/>
                <a:cs typeface="Arial" panose="020B0604020202020204" pitchFamily="34" charset="0"/>
              </a:rPr>
              <a:t>La representación de la información es fundamental en ciencias de la computación y en informática. El propósito principal de la mayoría de los programas de computadoras es almacenar y recuperar información, además de realizar cálculos.</a:t>
            </a:r>
          </a:p>
          <a:p>
            <a:pPr algn="just"/>
            <a:endParaRPr lang="es-PE" sz="2300" dirty="0">
              <a:solidFill>
                <a:schemeClr val="bg1"/>
              </a:solidFill>
              <a:latin typeface="Arial" panose="020B0604020202020204" pitchFamily="34" charset="0"/>
              <a:cs typeface="Arial" panose="020B0604020202020204" pitchFamily="34" charset="0"/>
            </a:endParaRPr>
          </a:p>
          <a:p>
            <a:pPr algn="just"/>
            <a:r>
              <a:rPr lang="es-PE" sz="2300" dirty="0">
                <a:solidFill>
                  <a:schemeClr val="bg1"/>
                </a:solidFill>
                <a:latin typeface="Arial" panose="020B0604020202020204" pitchFamily="34" charset="0"/>
                <a:cs typeface="Arial" panose="020B0604020202020204" pitchFamily="34" charset="0"/>
              </a:rPr>
              <a:t>De modo práctico, los requisitos de almacenamiento y tiempo de ejecución exigen que tales programas deban organizar su información de un modo que soporte procesamiento eficiente. Por estas razones, el estudio de estructuras de datos y los algoritmos que las manipulan constituyen el núcleo central de la informática y de la computación. </a:t>
            </a:r>
          </a:p>
        </p:txBody>
      </p:sp>
    </p:spTree>
    <p:extLst>
      <p:ext uri="{BB962C8B-B14F-4D97-AF65-F5344CB8AC3E}">
        <p14:creationId xmlns:p14="http://schemas.microsoft.com/office/powerpoint/2010/main" val="101102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wipe(down)">
                                      <p:cBhvr>
                                        <p:cTn id="1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5110F88-E887-447C-A3D0-F473BBCE4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C63C96D7-936B-4067-95D9-81966E74C186}"/>
              </a:ext>
            </a:extLst>
          </p:cNvPr>
          <p:cNvSpPr txBox="1"/>
          <p:nvPr/>
        </p:nvSpPr>
        <p:spPr>
          <a:xfrm>
            <a:off x="431074" y="365760"/>
            <a:ext cx="11051178" cy="4785926"/>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Algoritmos y Programas: </a:t>
            </a:r>
          </a:p>
          <a:p>
            <a:pPr algn="just"/>
            <a:endParaRPr lang="es-PE" sz="2000" dirty="0">
              <a:solidFill>
                <a:schemeClr val="bg1"/>
              </a:solidFill>
              <a:latin typeface="Arial" panose="020B0604020202020204" pitchFamily="34" charset="0"/>
              <a:cs typeface="Arial" panose="020B0604020202020204" pitchFamily="34" charset="0"/>
            </a:endParaRPr>
          </a:p>
          <a:p>
            <a:pPr algn="just"/>
            <a:r>
              <a:rPr lang="es-PE" sz="2000" dirty="0">
                <a:solidFill>
                  <a:schemeClr val="bg1"/>
                </a:solidFill>
                <a:latin typeface="Arial" panose="020B0604020202020204" pitchFamily="34" charset="0"/>
                <a:cs typeface="Arial" panose="020B0604020202020204" pitchFamily="34" charset="0"/>
              </a:rPr>
              <a:t>Un algoritmo es un método, proceso conjunto de instrucciones utilizadas para resolver un problema específico.</a:t>
            </a:r>
            <a:r>
              <a:rPr lang="es-PE" sz="2000" dirty="0">
                <a:latin typeface="Arial" panose="020B0604020202020204" pitchFamily="34" charset="0"/>
                <a:cs typeface="Arial" panose="020B0604020202020204" pitchFamily="34" charset="0"/>
              </a:rPr>
              <a:t> </a:t>
            </a:r>
            <a:r>
              <a:rPr lang="es-PE" sz="2000" dirty="0">
                <a:solidFill>
                  <a:schemeClr val="bg1"/>
                </a:solidFill>
                <a:latin typeface="Arial" panose="020B0604020202020204" pitchFamily="34" charset="0"/>
                <a:cs typeface="Arial" panose="020B0604020202020204" pitchFamily="34" charset="0"/>
              </a:rPr>
              <a:t>Un problema puede ser resuelto mediante muchos algoritmos.</a:t>
            </a:r>
          </a:p>
          <a:p>
            <a:pPr algn="just"/>
            <a:endParaRPr lang="es-PE" sz="2000" dirty="0">
              <a:solidFill>
                <a:schemeClr val="bg1"/>
              </a:solidFill>
              <a:latin typeface="Arial" panose="020B0604020202020204" pitchFamily="34" charset="0"/>
              <a:cs typeface="Arial" panose="020B0604020202020204" pitchFamily="34" charset="0"/>
            </a:endParaRPr>
          </a:p>
          <a:p>
            <a:pPr algn="just"/>
            <a:r>
              <a:rPr lang="es-PE" sz="2000" dirty="0">
                <a:solidFill>
                  <a:schemeClr val="bg1"/>
                </a:solidFill>
                <a:latin typeface="Arial" panose="020B0604020202020204" pitchFamily="34" charset="0"/>
                <a:cs typeface="Arial" panose="020B0604020202020204" pitchFamily="34" charset="0"/>
              </a:rPr>
              <a:t>La ventaja de conocer varias soluciones a un problema es que las diferentes soluciones pueden ser más eficientes para variaciones específicas del problema, o para diferentes entradas del mismo problema.</a:t>
            </a:r>
          </a:p>
          <a:p>
            <a:pPr algn="just"/>
            <a:endParaRPr lang="es-PE" sz="2000" dirty="0">
              <a:solidFill>
                <a:schemeClr val="bg1"/>
              </a:solidFill>
              <a:latin typeface="Arial" panose="020B0604020202020204" pitchFamily="34" charset="0"/>
              <a:cs typeface="Arial" panose="020B0604020202020204" pitchFamily="34" charset="0"/>
            </a:endParaRPr>
          </a:p>
          <a:p>
            <a:pPr algn="just"/>
            <a:r>
              <a:rPr lang="es-PE" sz="2000" dirty="0">
                <a:solidFill>
                  <a:schemeClr val="bg1"/>
                </a:solidFill>
                <a:latin typeface="Arial" panose="020B0604020202020204" pitchFamily="34" charset="0"/>
                <a:cs typeface="Arial" panose="020B0604020202020204" pitchFamily="34" charset="0"/>
              </a:rPr>
              <a:t>Por ejemplo: </a:t>
            </a:r>
          </a:p>
          <a:p>
            <a:pPr algn="just"/>
            <a:endParaRPr lang="es-PE" sz="2000" dirty="0">
              <a:solidFill>
                <a:schemeClr val="bg1"/>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PE" sz="2000" dirty="0">
                <a:solidFill>
                  <a:schemeClr val="bg1"/>
                </a:solidFill>
                <a:latin typeface="Arial" panose="020B0604020202020204" pitchFamily="34" charset="0"/>
                <a:cs typeface="Arial" panose="020B0604020202020204" pitchFamily="34" charset="0"/>
              </a:rPr>
              <a:t>Un algoritmo de ordenación puede ser el mejor, para ordenar conjuntos pequeños de números.</a:t>
            </a:r>
          </a:p>
          <a:p>
            <a:pPr marL="342900" indent="-342900" algn="just">
              <a:buFont typeface="Arial" panose="020B0604020202020204" pitchFamily="34" charset="0"/>
              <a:buChar char="•"/>
            </a:pPr>
            <a:r>
              <a:rPr lang="es-PE" sz="2000" dirty="0">
                <a:solidFill>
                  <a:schemeClr val="bg1"/>
                </a:solidFill>
                <a:latin typeface="Arial" panose="020B0604020202020204" pitchFamily="34" charset="0"/>
                <a:cs typeface="Arial" panose="020B0604020202020204" pitchFamily="34" charset="0"/>
              </a:rPr>
              <a:t>Otro puede ser el mejor para ordenar conjuntos grandes de números</a:t>
            </a:r>
          </a:p>
          <a:p>
            <a:pPr marL="342900" indent="-342900" algn="just">
              <a:buFont typeface="Arial" panose="020B0604020202020204" pitchFamily="34" charset="0"/>
              <a:buChar char="•"/>
            </a:pPr>
            <a:r>
              <a:rPr lang="es-PE" sz="2000" dirty="0">
                <a:solidFill>
                  <a:schemeClr val="bg1"/>
                </a:solidFill>
                <a:latin typeface="Arial" panose="020B0604020202020204" pitchFamily="34" charset="0"/>
                <a:cs typeface="Arial" panose="020B0604020202020204" pitchFamily="34" charset="0"/>
              </a:rPr>
              <a:t>Un tercero puede ser el mejor para ordenar cadenas de caracteres de longitud variable. </a:t>
            </a:r>
          </a:p>
        </p:txBody>
      </p:sp>
    </p:spTree>
    <p:extLst>
      <p:ext uri="{BB962C8B-B14F-4D97-AF65-F5344CB8AC3E}">
        <p14:creationId xmlns:p14="http://schemas.microsoft.com/office/powerpoint/2010/main" val="87458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wipe(down)">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wipe(down)">
                                      <p:cBhvr>
                                        <p:cTn id="17" dur="500"/>
                                        <p:tgtEl>
                                          <p:spTgt spid="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animEffect transition="in" filter="wipe(down)">
                                      <p:cBhvr>
                                        <p:cTn id="22" dur="500"/>
                                        <p:tgtEl>
                                          <p:spTgt spid="5">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Effect transition="in" filter="wipe(down)">
                                      <p:cBhvr>
                                        <p:cTn id="27" dur="500"/>
                                        <p:tgtEl>
                                          <p:spTgt spid="5">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wipe(down)">
                                      <p:cBhvr>
                                        <p:cTn id="3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A7257C8-9BA8-4A54-A0A7-FA49981521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E1492241-CA3C-4620-9101-16B3ED06BD6A}"/>
              </a:ext>
            </a:extLst>
          </p:cNvPr>
          <p:cNvSpPr txBox="1"/>
          <p:nvPr/>
        </p:nvSpPr>
        <p:spPr>
          <a:xfrm>
            <a:off x="570411" y="509452"/>
            <a:ext cx="11051178" cy="3631763"/>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Propiedades de los Algoritmos: </a:t>
            </a:r>
          </a:p>
          <a:p>
            <a:pPr algn="just"/>
            <a:endParaRPr lang="es-PE" sz="2500" dirty="0">
              <a:solidFill>
                <a:schemeClr val="bg1"/>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PE" sz="2500" dirty="0">
                <a:solidFill>
                  <a:schemeClr val="bg1"/>
                </a:solidFill>
                <a:latin typeface="Arial" panose="020B0604020202020204" pitchFamily="34" charset="0"/>
                <a:cs typeface="Arial" panose="020B0604020202020204" pitchFamily="34" charset="0"/>
              </a:rPr>
              <a:t>Especificación precisa de la entrada.</a:t>
            </a:r>
          </a:p>
          <a:p>
            <a:pPr marL="342900" indent="-342900" algn="just">
              <a:buFont typeface="Arial" panose="020B0604020202020204" pitchFamily="34" charset="0"/>
              <a:buChar char="•"/>
            </a:pPr>
            <a:r>
              <a:rPr lang="es-PE" sz="2500" dirty="0">
                <a:solidFill>
                  <a:schemeClr val="bg1"/>
                </a:solidFill>
                <a:latin typeface="Arial" panose="020B0604020202020204" pitchFamily="34" charset="0"/>
                <a:cs typeface="Arial" panose="020B0604020202020204" pitchFamily="34" charset="0"/>
              </a:rPr>
              <a:t>Especificación precisa de cada instrucción.</a:t>
            </a:r>
          </a:p>
          <a:p>
            <a:pPr marL="342900" indent="-342900" algn="just">
              <a:buFont typeface="Arial" panose="020B0604020202020204" pitchFamily="34" charset="0"/>
              <a:buChar char="•"/>
            </a:pPr>
            <a:r>
              <a:rPr lang="es-PE" sz="2500" dirty="0">
                <a:solidFill>
                  <a:schemeClr val="bg1"/>
                </a:solidFill>
                <a:latin typeface="Arial" panose="020B0604020202020204" pitchFamily="34" charset="0"/>
                <a:cs typeface="Arial" panose="020B0604020202020204" pitchFamily="34" charset="0"/>
              </a:rPr>
              <a:t>Exactitud, Corrección.</a:t>
            </a:r>
          </a:p>
          <a:p>
            <a:pPr marL="342900" indent="-342900" algn="just">
              <a:buFont typeface="Arial" panose="020B0604020202020204" pitchFamily="34" charset="0"/>
              <a:buChar char="•"/>
            </a:pPr>
            <a:r>
              <a:rPr lang="es-PE" sz="2500" dirty="0">
                <a:solidFill>
                  <a:schemeClr val="bg1"/>
                </a:solidFill>
                <a:latin typeface="Arial" panose="020B0604020202020204" pitchFamily="34" charset="0"/>
                <a:cs typeface="Arial" panose="020B0604020202020204" pitchFamily="34" charset="0"/>
              </a:rPr>
              <a:t>Etapas bien definidas y concretas.</a:t>
            </a:r>
          </a:p>
          <a:p>
            <a:pPr marL="342900" indent="-342900" algn="just">
              <a:buFont typeface="Arial" panose="020B0604020202020204" pitchFamily="34" charset="0"/>
              <a:buChar char="•"/>
            </a:pPr>
            <a:r>
              <a:rPr lang="es-PE" sz="2500" dirty="0">
                <a:solidFill>
                  <a:schemeClr val="bg1"/>
                </a:solidFill>
                <a:latin typeface="Arial" panose="020B0604020202020204" pitchFamily="34" charset="0"/>
                <a:cs typeface="Arial" panose="020B0604020202020204" pitchFamily="34" charset="0"/>
              </a:rPr>
              <a:t>Número finito de pasos.</a:t>
            </a:r>
          </a:p>
          <a:p>
            <a:pPr marL="342900" indent="-342900" algn="just">
              <a:buFont typeface="Arial" panose="020B0604020202020204" pitchFamily="34" charset="0"/>
              <a:buChar char="•"/>
            </a:pPr>
            <a:r>
              <a:rPr lang="es-PE" sz="2500" dirty="0">
                <a:solidFill>
                  <a:schemeClr val="bg1"/>
                </a:solidFill>
                <a:latin typeface="Arial" panose="020B0604020202020204" pitchFamily="34" charset="0"/>
                <a:cs typeface="Arial" panose="020B0604020202020204" pitchFamily="34" charset="0"/>
              </a:rPr>
              <a:t>Un algoritmo debe terminar.</a:t>
            </a:r>
          </a:p>
          <a:p>
            <a:pPr marL="342900" indent="-342900" algn="just">
              <a:buFont typeface="Arial" panose="020B0604020202020204" pitchFamily="34" charset="0"/>
              <a:buChar char="•"/>
            </a:pPr>
            <a:r>
              <a:rPr lang="es-PE" sz="2500" dirty="0">
                <a:solidFill>
                  <a:schemeClr val="bg1"/>
                </a:solidFill>
                <a:latin typeface="Arial" panose="020B0604020202020204" pitchFamily="34" charset="0"/>
                <a:cs typeface="Arial" panose="020B0604020202020204" pitchFamily="34" charset="0"/>
              </a:rPr>
              <a:t>Descripción del resultado o efecto.</a:t>
            </a:r>
          </a:p>
        </p:txBody>
      </p:sp>
    </p:spTree>
    <p:extLst>
      <p:ext uri="{BB962C8B-B14F-4D97-AF65-F5344CB8AC3E}">
        <p14:creationId xmlns:p14="http://schemas.microsoft.com/office/powerpoint/2010/main" val="355434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wipe(down)">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down)">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down)">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wipe(down)">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wipe(down)">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wipe(down)">
                                      <p:cBhvr>
                                        <p:cTn id="3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A7257C8-9BA8-4A54-A0A7-FA49981521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E1492241-CA3C-4620-9101-16B3ED06BD6A}"/>
              </a:ext>
            </a:extLst>
          </p:cNvPr>
          <p:cNvSpPr txBox="1"/>
          <p:nvPr/>
        </p:nvSpPr>
        <p:spPr>
          <a:xfrm>
            <a:off x="570411" y="509452"/>
            <a:ext cx="11051178" cy="3693319"/>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Ejemplo: </a:t>
            </a:r>
          </a:p>
          <a:p>
            <a:pPr algn="just"/>
            <a:endParaRPr lang="es-PE" sz="2500" dirty="0">
              <a:solidFill>
                <a:schemeClr val="bg1"/>
              </a:solidFill>
              <a:latin typeface="Arial" panose="020B0604020202020204" pitchFamily="34" charset="0"/>
              <a:cs typeface="Arial" panose="020B0604020202020204" pitchFamily="34" charset="0"/>
            </a:endParaRPr>
          </a:p>
          <a:p>
            <a:pPr algn="just"/>
            <a:r>
              <a:rPr lang="es-PE" sz="2500" dirty="0">
                <a:solidFill>
                  <a:schemeClr val="bg1"/>
                </a:solidFill>
                <a:latin typeface="Arial" panose="020B0604020202020204" pitchFamily="34" charset="0"/>
                <a:cs typeface="Arial" panose="020B0604020202020204" pitchFamily="34" charset="0"/>
              </a:rPr>
              <a:t>¿Es un algoritmo la instrucción siguiente?</a:t>
            </a:r>
          </a:p>
          <a:p>
            <a:pPr algn="just"/>
            <a:endParaRPr lang="es-PE" sz="2500" dirty="0">
              <a:solidFill>
                <a:schemeClr val="bg1"/>
              </a:solidFill>
              <a:latin typeface="Arial" panose="020B0604020202020204" pitchFamily="34" charset="0"/>
              <a:cs typeface="Arial" panose="020B0604020202020204" pitchFamily="34" charset="0"/>
            </a:endParaRPr>
          </a:p>
          <a:p>
            <a:pPr marL="342900" indent="-342900" algn="just">
              <a:buFontTx/>
              <a:buChar char="-"/>
            </a:pPr>
            <a:r>
              <a:rPr lang="es-PE" sz="2500" dirty="0">
                <a:solidFill>
                  <a:schemeClr val="bg1"/>
                </a:solidFill>
                <a:latin typeface="Agency FB" panose="020B0503020202020204" pitchFamily="34" charset="0"/>
                <a:cs typeface="Arial" panose="020B0604020202020204" pitchFamily="34" charset="0"/>
              </a:rPr>
              <a:t>Escribir una lista de todos los enteros positivos.</a:t>
            </a:r>
          </a:p>
          <a:p>
            <a:pPr algn="just"/>
            <a:endParaRPr lang="es-PE" sz="2500" dirty="0">
              <a:solidFill>
                <a:schemeClr val="bg1"/>
              </a:solidFill>
              <a:latin typeface="Arial" panose="020B0604020202020204" pitchFamily="34" charset="0"/>
              <a:cs typeface="Arial" panose="020B0604020202020204" pitchFamily="34" charset="0"/>
            </a:endParaRPr>
          </a:p>
          <a:p>
            <a:pPr algn="just"/>
            <a:r>
              <a:rPr lang="es-PE" sz="2500" dirty="0">
                <a:solidFill>
                  <a:schemeClr val="bg1"/>
                </a:solidFill>
                <a:latin typeface="Arial" panose="020B0604020202020204" pitchFamily="34" charset="0"/>
                <a:cs typeface="Arial" panose="020B0604020202020204" pitchFamily="34" charset="0"/>
              </a:rPr>
              <a:t>Es imposible ejecutar la instrucción anterior dado que hay infinitos enteros positivos. Por consiguiente, cualquier conjunto de instrucciones que implique esta instrucción no es un algoritmo. </a:t>
            </a:r>
          </a:p>
        </p:txBody>
      </p:sp>
    </p:spTree>
    <p:extLst>
      <p:ext uri="{BB962C8B-B14F-4D97-AF65-F5344CB8AC3E}">
        <p14:creationId xmlns:p14="http://schemas.microsoft.com/office/powerpoint/2010/main" val="334580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wipe(down)">
                                      <p:cBhvr>
                                        <p:cTn id="7" dur="500"/>
                                        <p:tgtEl>
                                          <p:spTgt spid="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wipe(down)">
                                      <p:cBhvr>
                                        <p:cTn id="1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FE01A9-67D2-4715-A229-01FAF2659533}"/>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6EC5170A-D639-41FA-88B3-852203F6EEEC}"/>
              </a:ext>
            </a:extLst>
          </p:cNvPr>
          <p:cNvSpPr>
            <a:spLocks noGrp="1"/>
          </p:cNvSpPr>
          <p:nvPr>
            <p:ph idx="1"/>
          </p:nvPr>
        </p:nvSpPr>
        <p:spPr/>
        <p:txBody>
          <a:bodyPr/>
          <a:lstStyle/>
          <a:p>
            <a:endParaRPr lang="es-PE"/>
          </a:p>
        </p:txBody>
      </p:sp>
      <p:pic>
        <p:nvPicPr>
          <p:cNvPr id="4" name="Imagen 3">
            <a:extLst>
              <a:ext uri="{FF2B5EF4-FFF2-40B4-BE49-F238E27FC236}">
                <a16:creationId xmlns:a16="http://schemas.microsoft.com/office/drawing/2014/main" id="{85665A54-09B2-4838-8F26-CB96D7466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6E60CF5A-2229-4981-A398-70B7139F9BE8}"/>
              </a:ext>
            </a:extLst>
          </p:cNvPr>
          <p:cNvSpPr txBox="1"/>
          <p:nvPr/>
        </p:nvSpPr>
        <p:spPr>
          <a:xfrm>
            <a:off x="431074" y="470263"/>
            <a:ext cx="11051178" cy="4462760"/>
          </a:xfrm>
          <a:prstGeom prst="rect">
            <a:avLst/>
          </a:prstGeom>
          <a:noFill/>
        </p:spPr>
        <p:txBody>
          <a:bodyPr wrap="square" rtlCol="0">
            <a:spAutoFit/>
          </a:bodyPr>
          <a:lstStyle/>
          <a:p>
            <a:pPr algn="just"/>
            <a:r>
              <a:rPr lang="es-PE" sz="2400" dirty="0">
                <a:solidFill>
                  <a:schemeClr val="bg1"/>
                </a:solidFill>
                <a:latin typeface="Arial" panose="020B0604020202020204" pitchFamily="34" charset="0"/>
                <a:cs typeface="Arial" panose="020B0604020202020204" pitchFamily="34" charset="0"/>
              </a:rPr>
              <a:t>Programas: </a:t>
            </a:r>
          </a:p>
          <a:p>
            <a:pPr algn="just"/>
            <a:endParaRPr lang="es-PE" sz="2400" dirty="0">
              <a:solidFill>
                <a:schemeClr val="bg1"/>
              </a:solidFill>
              <a:latin typeface="Arial" panose="020B0604020202020204" pitchFamily="34" charset="0"/>
              <a:cs typeface="Arial" panose="020B0604020202020204" pitchFamily="34" charset="0"/>
            </a:endParaRPr>
          </a:p>
          <a:p>
            <a:pPr algn="just"/>
            <a:r>
              <a:rPr lang="es-PE" sz="2400" dirty="0">
                <a:solidFill>
                  <a:schemeClr val="bg1"/>
                </a:solidFill>
                <a:latin typeface="Arial" panose="020B0604020202020204" pitchFamily="34" charset="0"/>
                <a:cs typeface="Arial" panose="020B0604020202020204" pitchFamily="34" charset="0"/>
              </a:rPr>
              <a:t>Normalmente, se considera que un programa de computadora es una representación concreta de un algoritmo en un lenguaje de programación.</a:t>
            </a:r>
          </a:p>
          <a:p>
            <a:pPr algn="just"/>
            <a:endParaRPr lang="es-PE" sz="2400" dirty="0">
              <a:solidFill>
                <a:schemeClr val="bg1"/>
              </a:solidFill>
              <a:latin typeface="Arial" panose="020B0604020202020204" pitchFamily="34" charset="0"/>
              <a:cs typeface="Arial" panose="020B0604020202020204" pitchFamily="34" charset="0"/>
            </a:endParaRPr>
          </a:p>
          <a:p>
            <a:pPr algn="just"/>
            <a:r>
              <a:rPr lang="es-PE" sz="2400" dirty="0">
                <a:solidFill>
                  <a:schemeClr val="bg1"/>
                </a:solidFill>
                <a:latin typeface="Arial" panose="020B0604020202020204" pitchFamily="34" charset="0"/>
                <a:cs typeface="Arial" panose="020B0604020202020204" pitchFamily="34" charset="0"/>
              </a:rPr>
              <a:t>Naturalmente, hay muchos programas que son ejemplos del mismo algoritmo, dado que cualquier lenguaje de programación moderno se puede utilizar para implementar cualquier algoritmo (aunque algunos lenguajes facilitarán su tarea al programador mejor que otros). Por definición, un algoritmo debe proporcionar suficiente detalle para que se pueda convertir en un programa cuando se necesite. </a:t>
            </a:r>
          </a:p>
          <a:p>
            <a:pPr algn="just"/>
            <a:endParaRPr lang="es-PE"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649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wipe(down)">
                                      <p:cBhvr>
                                        <p:cTn id="1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FE51DFC-9F71-4478-8037-9D9662A34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D7B63978-7F37-499A-99BC-47ACE7D49F03}"/>
              </a:ext>
            </a:extLst>
          </p:cNvPr>
          <p:cNvSpPr txBox="1"/>
          <p:nvPr/>
        </p:nvSpPr>
        <p:spPr>
          <a:xfrm>
            <a:off x="431074" y="470263"/>
            <a:ext cx="11051178" cy="4339650"/>
          </a:xfrm>
          <a:prstGeom prst="rect">
            <a:avLst/>
          </a:prstGeom>
          <a:noFill/>
        </p:spPr>
        <p:txBody>
          <a:bodyPr wrap="square" rtlCol="0">
            <a:spAutoFit/>
          </a:bodyPr>
          <a:lstStyle/>
          <a:p>
            <a:pPr algn="just"/>
            <a:r>
              <a:rPr lang="es-PE" sz="2300" dirty="0">
                <a:solidFill>
                  <a:schemeClr val="bg1"/>
                </a:solidFill>
                <a:latin typeface="Arial" panose="020B0604020202020204" pitchFamily="34" charset="0"/>
                <a:cs typeface="Arial" panose="020B0604020202020204" pitchFamily="34" charset="0"/>
              </a:rPr>
              <a:t>Programas: </a:t>
            </a:r>
          </a:p>
          <a:p>
            <a:pPr algn="just"/>
            <a:endParaRPr lang="es-PE" sz="2300" dirty="0">
              <a:solidFill>
                <a:schemeClr val="bg1"/>
              </a:solidFill>
              <a:latin typeface="Arial" panose="020B0604020202020204" pitchFamily="34" charset="0"/>
              <a:cs typeface="Arial" panose="020B0604020202020204" pitchFamily="34" charset="0"/>
            </a:endParaRPr>
          </a:p>
          <a:p>
            <a:pPr algn="just"/>
            <a:r>
              <a:rPr lang="es-PE" sz="2300" dirty="0">
                <a:solidFill>
                  <a:schemeClr val="bg1"/>
                </a:solidFill>
                <a:latin typeface="Arial" panose="020B0604020202020204" pitchFamily="34" charset="0"/>
                <a:cs typeface="Arial" panose="020B0604020202020204" pitchFamily="34" charset="0"/>
              </a:rPr>
              <a:t>El diseño de un algoritmo para ser implementado por un programa de computadora debe tener dos características principales: </a:t>
            </a:r>
          </a:p>
          <a:p>
            <a:pPr algn="just"/>
            <a:endParaRPr lang="es-PE" sz="2300" dirty="0">
              <a:solidFill>
                <a:schemeClr val="bg1"/>
              </a:solidFill>
              <a:latin typeface="Arial" panose="020B0604020202020204" pitchFamily="34" charset="0"/>
              <a:cs typeface="Arial" panose="020B0604020202020204" pitchFamily="34" charset="0"/>
            </a:endParaRPr>
          </a:p>
          <a:p>
            <a:pPr marL="457200" indent="-457200" algn="just">
              <a:buAutoNum type="arabicPeriod"/>
            </a:pPr>
            <a:r>
              <a:rPr lang="es-PE" sz="2300" dirty="0">
                <a:solidFill>
                  <a:schemeClr val="bg1"/>
                </a:solidFill>
                <a:latin typeface="Arial" panose="020B0604020202020204" pitchFamily="34" charset="0"/>
                <a:cs typeface="Arial" panose="020B0604020202020204" pitchFamily="34" charset="0"/>
              </a:rPr>
              <a:t>Que sea fácil de entender, codificar y depurar. </a:t>
            </a:r>
          </a:p>
          <a:p>
            <a:pPr marL="457200" indent="-457200" algn="just">
              <a:buAutoNum type="arabicPeriod"/>
            </a:pPr>
            <a:r>
              <a:rPr lang="es-PE" sz="2300" dirty="0">
                <a:solidFill>
                  <a:schemeClr val="bg1"/>
                </a:solidFill>
                <a:latin typeface="Arial" panose="020B0604020202020204" pitchFamily="34" charset="0"/>
                <a:cs typeface="Arial" panose="020B0604020202020204" pitchFamily="34" charset="0"/>
              </a:rPr>
              <a:t>Que consiga la mayor eficiencia a los recursos de la computadora. </a:t>
            </a:r>
          </a:p>
          <a:p>
            <a:pPr marL="457200" indent="-457200" algn="just">
              <a:buAutoNum type="arabicPeriod"/>
            </a:pPr>
            <a:endParaRPr lang="es-PE" sz="2300" dirty="0">
              <a:solidFill>
                <a:schemeClr val="bg1"/>
              </a:solidFill>
              <a:latin typeface="Arial" panose="020B0604020202020204" pitchFamily="34" charset="0"/>
              <a:cs typeface="Arial" panose="020B0604020202020204" pitchFamily="34" charset="0"/>
            </a:endParaRPr>
          </a:p>
          <a:p>
            <a:pPr algn="just"/>
            <a:r>
              <a:rPr lang="es-PE" sz="2300" dirty="0">
                <a:solidFill>
                  <a:schemeClr val="bg1"/>
                </a:solidFill>
                <a:latin typeface="Arial" panose="020B0604020202020204" pitchFamily="34" charset="0"/>
                <a:cs typeface="Arial" panose="020B0604020202020204" pitchFamily="34" charset="0"/>
              </a:rPr>
              <a:t>Idealmente, el programa resultante debería ser el </a:t>
            </a:r>
            <a:r>
              <a:rPr lang="es-PE" sz="2300" b="1" dirty="0">
                <a:solidFill>
                  <a:schemeClr val="bg1"/>
                </a:solidFill>
                <a:latin typeface="Arial" panose="020B0604020202020204" pitchFamily="34" charset="0"/>
                <a:cs typeface="Arial" panose="020B0604020202020204" pitchFamily="34" charset="0"/>
              </a:rPr>
              <a:t>más eficiente</a:t>
            </a:r>
            <a:r>
              <a:rPr lang="es-PE" sz="2300" dirty="0">
                <a:solidFill>
                  <a:schemeClr val="bg1"/>
                </a:solidFill>
                <a:latin typeface="Arial" panose="020B0604020202020204" pitchFamily="34" charset="0"/>
                <a:cs typeface="Arial" panose="020B0604020202020204" pitchFamily="34" charset="0"/>
              </a:rPr>
              <a:t>. </a:t>
            </a:r>
            <a:r>
              <a:rPr lang="es-PE" sz="2300" i="1" dirty="0">
                <a:solidFill>
                  <a:schemeClr val="bg1"/>
                </a:solidFill>
                <a:latin typeface="Arial" panose="020B0604020202020204" pitchFamily="34" charset="0"/>
                <a:cs typeface="Arial" panose="020B0604020202020204" pitchFamily="34" charset="0"/>
              </a:rPr>
              <a:t>¿Cómo medir la eficiencia de un algoritmo o programa? </a:t>
            </a:r>
            <a:r>
              <a:rPr lang="es-PE" sz="2300" dirty="0">
                <a:solidFill>
                  <a:schemeClr val="bg1"/>
                </a:solidFill>
                <a:latin typeface="Arial" panose="020B0604020202020204" pitchFamily="34" charset="0"/>
                <a:cs typeface="Arial" panose="020B0604020202020204" pitchFamily="34" charset="0"/>
              </a:rPr>
              <a:t>El método correspondiente se denomina </a:t>
            </a:r>
            <a:r>
              <a:rPr lang="es-PE" sz="2300" b="1" i="1" dirty="0">
                <a:solidFill>
                  <a:schemeClr val="bg1"/>
                </a:solidFill>
                <a:latin typeface="Arial" panose="020B0604020202020204" pitchFamily="34" charset="0"/>
                <a:cs typeface="Arial" panose="020B0604020202020204" pitchFamily="34" charset="0"/>
              </a:rPr>
              <a:t>análisis de algoritmos </a:t>
            </a:r>
            <a:r>
              <a:rPr lang="es-PE" sz="2300" dirty="0">
                <a:solidFill>
                  <a:schemeClr val="bg1"/>
                </a:solidFill>
                <a:latin typeface="Arial" panose="020B0604020202020204" pitchFamily="34" charset="0"/>
                <a:cs typeface="Arial" panose="020B0604020202020204" pitchFamily="34" charset="0"/>
              </a:rPr>
              <a:t>y permite medir la dificultad inherente a un problema. En este capítulo se desarrollará el concepto y la forma de medir la medida la eficiencia. </a:t>
            </a:r>
          </a:p>
        </p:txBody>
      </p:sp>
    </p:spTree>
    <p:extLst>
      <p:ext uri="{BB962C8B-B14F-4D97-AF65-F5344CB8AC3E}">
        <p14:creationId xmlns:p14="http://schemas.microsoft.com/office/powerpoint/2010/main" val="75013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wipe(down)">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wipe(down)">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wipe(down)">
                                      <p:cBhvr>
                                        <p:cTn id="2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481</Words>
  <Application>Microsoft Office PowerPoint</Application>
  <PresentationFormat>Panorámica</PresentationFormat>
  <Paragraphs>47</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Agency FB</vt:lpstr>
      <vt:lpstr>Arial</vt:lpstr>
      <vt:lpstr>Arial Rounded MT Bold</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 Miguel Taboada Sanchez</dc:creator>
  <cp:lastModifiedBy>Alejandro Miguel Taboada Sanchez</cp:lastModifiedBy>
  <cp:revision>7</cp:revision>
  <dcterms:created xsi:type="dcterms:W3CDTF">2018-02-17T21:11:38Z</dcterms:created>
  <dcterms:modified xsi:type="dcterms:W3CDTF">2018-02-19T17:02:11Z</dcterms:modified>
</cp:coreProperties>
</file>