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0CD00-4550-4C53-843E-D7F08978A6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F1F63A5-AB44-4A92-819A-7CFA0D362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2C4F239-28BE-4D75-BA42-585C0E2A899A}"/>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7D5E5DCE-284B-4DC7-8A6B-F03A7A8D76B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BE25E19-B9D3-44CB-8331-DAF14F803CBD}"/>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325255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77E4E-EEC8-413C-AA27-5F4C62025E0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D804A6B-C881-4D6D-80ED-97CD3E97BDD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5F1C53D-51A3-4B7A-8949-4B2956213864}"/>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A4FC28F2-9797-4A70-95CD-AD42EEB7DD6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92C9478-B5EB-4855-9183-CF8B818ABD7E}"/>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55620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EBFDCD-E034-4782-9607-9F3B79B87F9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7EDBE58-FFC3-4C2D-A2B0-B404C5A834E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87807CF-65FE-47F4-823B-039698761C45}"/>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C531EE4D-70CC-4286-B4ED-132AE233044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D736070-9D40-4585-9A2A-F735CCA4607D}"/>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398231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7289A-7700-4D56-91C8-7C6E8FCA7E1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4F73DBD-D703-4310-BA82-0525FB7B812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B61AAD3-81A7-413D-91AC-A37F1031F31A}"/>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FDAE5DCE-25AF-40E0-A458-EC03DF8207C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1F01820-3548-45E6-81FF-677D698185F1}"/>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372031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302C4-3ABB-4C7C-A231-3CC6181F9F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68A2B14-97BC-4EF6-8392-3144B18D8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3098BEE-FA93-4C05-B0DA-2641067D4ADE}"/>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A96062AD-75E4-478E-A228-E7832038836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53C331D-3F35-471A-B433-2B8C0C4FE65C}"/>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410791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0AA81-8376-4B1A-AC2C-C23E90DBFCA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E2E82CE-72F7-46E4-A02C-A040A44509C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9611A53-64CD-40D8-A640-90717A9EEB9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45F1EB7-1A71-470A-9D06-605829CCDAD4}"/>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6" name="Marcador de pie de página 5">
            <a:extLst>
              <a:ext uri="{FF2B5EF4-FFF2-40B4-BE49-F238E27FC236}">
                <a16:creationId xmlns:a16="http://schemas.microsoft.com/office/drawing/2014/main" id="{98864A54-6A37-4D7F-A064-9D39C0305F8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C60191D-CA34-42E4-9C47-B43074C82B7C}"/>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426442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EEF68-3637-4983-BBD9-BA698226F6F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E19A5E3-600F-4914-BC31-E6CEFBB28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A128F92-EA52-4E4B-9F2D-8968FDD1FFE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3B586FC-5757-435B-9C1F-86212D486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3090442-3DAE-41C6-A7D6-D5B123AB325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F5131B8-8EAD-4A2C-BFFB-53E4932C08F6}"/>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8" name="Marcador de pie de página 7">
            <a:extLst>
              <a:ext uri="{FF2B5EF4-FFF2-40B4-BE49-F238E27FC236}">
                <a16:creationId xmlns:a16="http://schemas.microsoft.com/office/drawing/2014/main" id="{A357F35A-3CF5-462D-941A-061F742FD68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4E8FC06-5CBC-413B-97F4-01C6E10485B4}"/>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207033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C3B65-8718-4739-AB8D-114EF044138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02FE86F-FCCE-4A70-A2F0-B359847C7FFF}"/>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4" name="Marcador de pie de página 3">
            <a:extLst>
              <a:ext uri="{FF2B5EF4-FFF2-40B4-BE49-F238E27FC236}">
                <a16:creationId xmlns:a16="http://schemas.microsoft.com/office/drawing/2014/main" id="{420B69EF-3E34-40F8-AA65-E7C351E2A7F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7BAB0A-911E-4E66-81EC-C862F2C94EFB}"/>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26013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86B8F88-64E1-4AEB-983D-F17C42A7881F}"/>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3" name="Marcador de pie de página 2">
            <a:extLst>
              <a:ext uri="{FF2B5EF4-FFF2-40B4-BE49-F238E27FC236}">
                <a16:creationId xmlns:a16="http://schemas.microsoft.com/office/drawing/2014/main" id="{754DF42C-1647-4917-BCA8-8E2A937FE6C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024BE59-FB88-4E80-96CB-729C9982D07A}"/>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417464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B6A1C-2227-47E5-8AF9-8C7C9E52D0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51C2CE3-2A07-4CB6-A9BF-9BB1DAFF7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3E53A19A-FA75-4B43-86FA-7E1401221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41EACE4-62C8-4569-8BE7-4919519FF87C}"/>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6" name="Marcador de pie de página 5">
            <a:extLst>
              <a:ext uri="{FF2B5EF4-FFF2-40B4-BE49-F238E27FC236}">
                <a16:creationId xmlns:a16="http://schemas.microsoft.com/office/drawing/2014/main" id="{3283ACC1-A340-44E4-9902-D944DD6AAFC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8365EE8-4528-4701-A030-EBFBFBFC1D59}"/>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64408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DBCD4-D58C-4E9B-B2DF-65E46A240C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E068B9E-49F1-4EFB-AF6B-03CB088D4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34A9FFA-439E-4F05-8524-6BFD89CB3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48B02A6-CB66-4384-93E0-A1278EA5B1C2}"/>
              </a:ext>
            </a:extLst>
          </p:cNvPr>
          <p:cNvSpPr>
            <a:spLocks noGrp="1"/>
          </p:cNvSpPr>
          <p:nvPr>
            <p:ph type="dt" sz="half" idx="10"/>
          </p:nvPr>
        </p:nvSpPr>
        <p:spPr/>
        <p:txBody>
          <a:bodyPr/>
          <a:lstStyle/>
          <a:p>
            <a:fld id="{9EC4C7AB-3E56-4734-81E9-DE66C2983732}" type="datetimeFigureOut">
              <a:rPr lang="es-PE" smtClean="0"/>
              <a:t>20/02/2018</a:t>
            </a:fld>
            <a:endParaRPr lang="es-PE"/>
          </a:p>
        </p:txBody>
      </p:sp>
      <p:sp>
        <p:nvSpPr>
          <p:cNvPr id="6" name="Marcador de pie de página 5">
            <a:extLst>
              <a:ext uri="{FF2B5EF4-FFF2-40B4-BE49-F238E27FC236}">
                <a16:creationId xmlns:a16="http://schemas.microsoft.com/office/drawing/2014/main" id="{5B0C84E3-EEAB-4F2A-A9A4-225B3A4C460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D730244-9AFB-4D2B-860F-52EEDC9FFBE9}"/>
              </a:ext>
            </a:extLst>
          </p:cNvPr>
          <p:cNvSpPr>
            <a:spLocks noGrp="1"/>
          </p:cNvSpPr>
          <p:nvPr>
            <p:ph type="sldNum" sz="quarter" idx="12"/>
          </p:nvPr>
        </p:nvSpPr>
        <p:spPr/>
        <p:txBody>
          <a:bodyPr/>
          <a:lstStyle/>
          <a:p>
            <a:fld id="{BD2C7BA0-FE33-4981-8C9F-B06B106A27EA}" type="slidenum">
              <a:rPr lang="es-PE" smtClean="0"/>
              <a:t>‹Nº›</a:t>
            </a:fld>
            <a:endParaRPr lang="es-PE"/>
          </a:p>
        </p:txBody>
      </p:sp>
    </p:spTree>
    <p:extLst>
      <p:ext uri="{BB962C8B-B14F-4D97-AF65-F5344CB8AC3E}">
        <p14:creationId xmlns:p14="http://schemas.microsoft.com/office/powerpoint/2010/main" val="389710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02424A-BCC1-436F-8AAA-7435095BA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27850EF-A1CE-41F3-949D-945CD48AC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959A7C0-7383-464D-BE28-0DA73A93A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4C7AB-3E56-4734-81E9-DE66C2983732}" type="datetimeFigureOut">
              <a:rPr lang="es-PE" smtClean="0"/>
              <a:t>20/02/2018</a:t>
            </a:fld>
            <a:endParaRPr lang="es-PE"/>
          </a:p>
        </p:txBody>
      </p:sp>
      <p:sp>
        <p:nvSpPr>
          <p:cNvPr id="5" name="Marcador de pie de página 4">
            <a:extLst>
              <a:ext uri="{FF2B5EF4-FFF2-40B4-BE49-F238E27FC236}">
                <a16:creationId xmlns:a16="http://schemas.microsoft.com/office/drawing/2014/main" id="{D0FE1EB4-5B58-4161-A3BA-AC083F5F5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75A0161-8BED-42EB-A1F3-118BC57AA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C7BA0-FE33-4981-8C9F-B06B106A27EA}" type="slidenum">
              <a:rPr lang="es-PE" smtClean="0"/>
              <a:t>‹Nº›</a:t>
            </a:fld>
            <a:endParaRPr lang="es-PE"/>
          </a:p>
        </p:txBody>
      </p:sp>
    </p:spTree>
    <p:extLst>
      <p:ext uri="{BB962C8B-B14F-4D97-AF65-F5344CB8AC3E}">
        <p14:creationId xmlns:p14="http://schemas.microsoft.com/office/powerpoint/2010/main" val="106154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123932"/>
          </a:xfrm>
          <a:prstGeom prst="rect">
            <a:avLst/>
          </a:prstGeom>
          <a:noFill/>
        </p:spPr>
        <p:txBody>
          <a:bodyPr wrap="square" rtlCol="0">
            <a:spAutoFit/>
          </a:bodyPr>
          <a:lstStyle/>
          <a:p>
            <a:pPr algn="just"/>
            <a:r>
              <a:rPr lang="es-PE" sz="3000" dirty="0">
                <a:solidFill>
                  <a:schemeClr val="bg1"/>
                </a:solidFill>
                <a:latin typeface="Arial" panose="020B0604020202020204" pitchFamily="34" charset="0"/>
                <a:cs typeface="Arial" panose="020B0604020202020204" pitchFamily="34" charset="0"/>
              </a:rPr>
              <a:t>Eficiencia de Bucles:</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En general, el formato de la eficiencia se puede expresar mediante una función: </a:t>
            </a:r>
          </a:p>
          <a:p>
            <a:pPr algn="just"/>
            <a:endParaRPr lang="es-PE" sz="2400" dirty="0">
              <a:solidFill>
                <a:schemeClr val="bg1"/>
              </a:solidFill>
              <a:latin typeface="Arial" panose="020B0604020202020204" pitchFamily="34" charset="0"/>
              <a:cs typeface="Arial" panose="020B0604020202020204" pitchFamily="34" charset="0"/>
            </a:endParaRPr>
          </a:p>
          <a:p>
            <a:pPr algn="ctr"/>
            <a:r>
              <a:rPr lang="es-PE" sz="2400" i="1" dirty="0">
                <a:solidFill>
                  <a:schemeClr val="bg1"/>
                </a:solidFill>
                <a:latin typeface="Arial" panose="020B0604020202020204" pitchFamily="34" charset="0"/>
                <a:cs typeface="Arial" panose="020B0604020202020204" pitchFamily="34" charset="0"/>
              </a:rPr>
              <a:t>f(n)</a:t>
            </a:r>
            <a:r>
              <a:rPr lang="es-PE" sz="2400" dirty="0">
                <a:solidFill>
                  <a:schemeClr val="bg1"/>
                </a:solidFill>
                <a:latin typeface="Arial" panose="020B0604020202020204" pitchFamily="34" charset="0"/>
                <a:cs typeface="Arial" panose="020B0604020202020204" pitchFamily="34" charset="0"/>
              </a:rPr>
              <a:t> = </a:t>
            </a:r>
            <a:r>
              <a:rPr lang="es-PE" sz="2400" i="1" dirty="0">
                <a:solidFill>
                  <a:schemeClr val="bg1"/>
                </a:solidFill>
                <a:latin typeface="Arial" panose="020B0604020202020204" pitchFamily="34" charset="0"/>
                <a:cs typeface="Arial" panose="020B0604020202020204" pitchFamily="34" charset="0"/>
              </a:rPr>
              <a:t>eficiencia</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Es decir, la eficiencia del algoritmo se examina como una función del número de elementos a ser procesados.  </a:t>
            </a:r>
            <a:endParaRPr lang="es-PE" sz="2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02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517EC-4E15-4DBB-900D-E2A7CD188346}"/>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0ED42B98-B1DF-4A34-92FC-37E379738CFF}"/>
              </a:ext>
            </a:extLst>
          </p:cNvPr>
          <p:cNvSpPr>
            <a:spLocks noGrp="1"/>
          </p:cNvSpPr>
          <p:nvPr>
            <p:ph idx="1"/>
          </p:nvPr>
        </p:nvSpPr>
        <p:spPr/>
        <p:txBody>
          <a:bodyPr/>
          <a:lstStyle/>
          <a:p>
            <a:endParaRPr lang="es-PE"/>
          </a:p>
        </p:txBody>
      </p:sp>
      <p:pic>
        <p:nvPicPr>
          <p:cNvPr id="4" name="Imagen 3">
            <a:extLst>
              <a:ext uri="{FF2B5EF4-FFF2-40B4-BE49-F238E27FC236}">
                <a16:creationId xmlns:a16="http://schemas.microsoft.com/office/drawing/2014/main" id="{419A0D5D-661B-4FF9-A21D-D2DF0C067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963087E1-3096-43CA-A472-D7B84B7F60B5}"/>
              </a:ext>
            </a:extLst>
          </p:cNvPr>
          <p:cNvSpPr txBox="1"/>
          <p:nvPr/>
        </p:nvSpPr>
        <p:spPr>
          <a:xfrm>
            <a:off x="418011" y="483326"/>
            <a:ext cx="11456310" cy="5847755"/>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Bucles lineales: </a:t>
            </a:r>
          </a:p>
          <a:p>
            <a:pPr algn="just"/>
            <a:endParaRPr lang="es-PE" sz="21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En los bucles se repiten las sentencias del cuerpo del bucle un número determinado de veces, que determina la eficiencia del mismo. Normalmente, en los algoritmos los bucles son el término dominante en cuanto a la eficiencia.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Ejemplo 1:  ¿Cuántas veces se repite el cuerpo del bucle en el siguiente código?</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i = </a:t>
            </a:r>
            <a:r>
              <a:rPr lang="es-PE" sz="2200" dirty="0">
                <a:solidFill>
                  <a:srgbClr val="FFFF00"/>
                </a:solidFill>
                <a:latin typeface="Arial" panose="020B0604020202020204" pitchFamily="34" charset="0"/>
                <a:cs typeface="Arial" panose="020B0604020202020204" pitchFamily="34" charset="0"/>
              </a:rPr>
              <a:t>1</a:t>
            </a:r>
            <a:r>
              <a:rPr lang="es-PE" sz="2200" dirty="0">
                <a:solidFill>
                  <a:schemeClr val="bg1"/>
                </a:solidFill>
                <a:latin typeface="Arial" panose="020B0604020202020204" pitchFamily="34" charset="0"/>
                <a:cs typeface="Arial" panose="020B0604020202020204" pitchFamily="34" charset="0"/>
              </a:rPr>
              <a:t>;</a:t>
            </a:r>
          </a:p>
          <a:p>
            <a:pPr algn="just"/>
            <a:r>
              <a:rPr lang="es-PE" sz="2200" b="1" dirty="0" err="1">
                <a:solidFill>
                  <a:schemeClr val="bg1"/>
                </a:solidFill>
                <a:latin typeface="Arial" panose="020B0604020202020204" pitchFamily="34" charset="0"/>
                <a:cs typeface="Arial" panose="020B0604020202020204" pitchFamily="34" charset="0"/>
              </a:rPr>
              <a:t>while</a:t>
            </a:r>
            <a:r>
              <a:rPr lang="es-PE" sz="2200" dirty="0">
                <a:solidFill>
                  <a:schemeClr val="bg1"/>
                </a:solidFill>
                <a:latin typeface="Arial" panose="020B0604020202020204" pitchFamily="34" charset="0"/>
                <a:cs typeface="Arial" panose="020B0604020202020204" pitchFamily="34" charset="0"/>
              </a:rPr>
              <a:t>(i &lt;= n){</a:t>
            </a:r>
          </a:p>
          <a:p>
            <a:pPr algn="just"/>
            <a:r>
              <a:rPr lang="es-PE" sz="2200" dirty="0">
                <a:solidFill>
                  <a:schemeClr val="bg1"/>
                </a:solidFill>
                <a:latin typeface="Arial" panose="020B0604020202020204" pitchFamily="34" charset="0"/>
                <a:cs typeface="Arial" panose="020B0604020202020204" pitchFamily="34" charset="0"/>
              </a:rPr>
              <a:t>     </a:t>
            </a:r>
            <a:r>
              <a:rPr lang="es-PE" sz="2200" dirty="0">
                <a:solidFill>
                  <a:srgbClr val="00B0F0"/>
                </a:solidFill>
                <a:latin typeface="Arial" panose="020B0604020202020204" pitchFamily="34" charset="0"/>
                <a:cs typeface="Arial" panose="020B0604020202020204" pitchFamily="34" charset="0"/>
              </a:rPr>
              <a:t>//código de la aplicación</a:t>
            </a:r>
            <a:r>
              <a:rPr lang="es-PE" sz="2200" dirty="0">
                <a:solidFill>
                  <a:schemeClr val="bg1"/>
                </a:solidFill>
                <a:latin typeface="Arial" panose="020B0604020202020204" pitchFamily="34" charset="0"/>
                <a:cs typeface="Arial" panose="020B0604020202020204" pitchFamily="34" charset="0"/>
              </a:rPr>
              <a:t>	</a:t>
            </a:r>
          </a:p>
          <a:p>
            <a:pPr algn="just"/>
            <a:r>
              <a:rPr lang="es-PE" sz="2200" dirty="0">
                <a:solidFill>
                  <a:schemeClr val="bg1"/>
                </a:solidFill>
                <a:latin typeface="Arial" panose="020B0604020202020204" pitchFamily="34" charset="0"/>
                <a:cs typeface="Arial" panose="020B0604020202020204" pitchFamily="34" charset="0"/>
              </a:rPr>
              <a:t>     i = i + </a:t>
            </a:r>
            <a:r>
              <a:rPr lang="es-PE" sz="2200" dirty="0">
                <a:solidFill>
                  <a:srgbClr val="FFFF00"/>
                </a:solidFill>
                <a:latin typeface="Arial" panose="020B0604020202020204" pitchFamily="34" charset="0"/>
                <a:cs typeface="Arial" panose="020B0604020202020204" pitchFamily="34" charset="0"/>
              </a:rPr>
              <a:t>1</a:t>
            </a:r>
            <a:r>
              <a:rPr lang="es-PE" sz="2200" dirty="0">
                <a:solidFill>
                  <a:schemeClr val="bg1"/>
                </a:solidFill>
                <a:latin typeface="Arial" panose="020B0604020202020204" pitchFamily="34" charset="0"/>
                <a:cs typeface="Arial" panose="020B0604020202020204" pitchFamily="34" charset="0"/>
              </a:rPr>
              <a:t>;</a:t>
            </a:r>
          </a:p>
          <a:p>
            <a:pPr algn="just"/>
            <a:r>
              <a:rPr lang="es-PE" sz="2200" dirty="0">
                <a:solidFill>
                  <a:schemeClr val="bg1"/>
                </a:solidFill>
                <a:latin typeface="Arial" panose="020B0604020202020204" pitchFamily="34" charset="0"/>
                <a:cs typeface="Arial" panose="020B0604020202020204" pitchFamily="34" charset="0"/>
              </a:rPr>
              <a:t>}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Si n es un entero, por ejemplo de valor 100, la respuesta es 100 veces. El número de iteraciones es directamente proporcional al factor del bucle, n. Como la eficiencia es directamente proporcional al número de iteraciones la función que expresa la eficiencia es: </a:t>
            </a:r>
            <a:endParaRPr lang="es-PE" sz="2300"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00102FF0-7D1C-4873-977B-99612A3C0512}"/>
              </a:ext>
            </a:extLst>
          </p:cNvPr>
          <p:cNvSpPr/>
          <p:nvPr/>
        </p:nvSpPr>
        <p:spPr>
          <a:xfrm>
            <a:off x="4673819" y="3648735"/>
            <a:ext cx="1983346" cy="70511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dirty="0">
                <a:latin typeface="Arial" panose="020B0604020202020204" pitchFamily="34" charset="0"/>
                <a:cs typeface="Arial" panose="020B0604020202020204" pitchFamily="34" charset="0"/>
              </a:rPr>
              <a:t>f(n) = n</a:t>
            </a:r>
          </a:p>
        </p:txBody>
      </p:sp>
    </p:spTree>
    <p:extLst>
      <p:ext uri="{BB962C8B-B14F-4D97-AF65-F5344CB8AC3E}">
        <p14:creationId xmlns:p14="http://schemas.microsoft.com/office/powerpoint/2010/main" val="539917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wipe(down)">
                                      <p:cBhvr>
                                        <p:cTn id="20" dur="500"/>
                                        <p:tgtEl>
                                          <p:spTgt spid="5">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wipe(down)">
                                      <p:cBhvr>
                                        <p:cTn id="23" dur="500"/>
                                        <p:tgtEl>
                                          <p:spTgt spid="5">
                                            <p:txEl>
                                              <p:pRg st="8" end="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wipe(down)">
                                      <p:cBhvr>
                                        <p:cTn id="26" dur="500"/>
                                        <p:tgtEl>
                                          <p:spTgt spid="5">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wipe(down)">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wipe(down)">
                                      <p:cBhvr>
                                        <p:cTn id="34" dur="500"/>
                                        <p:tgtEl>
                                          <p:spTgt spid="5">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447EB03-C52C-42DE-9A63-41E6DB4E9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B7EFAD58-27F0-43C9-BA3C-209D2752F443}"/>
              </a:ext>
            </a:extLst>
          </p:cNvPr>
          <p:cNvSpPr txBox="1"/>
          <p:nvPr/>
        </p:nvSpPr>
        <p:spPr>
          <a:xfrm>
            <a:off x="418011" y="483326"/>
            <a:ext cx="11456310" cy="5632311"/>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Bucles lineales: </a:t>
            </a:r>
          </a:p>
          <a:p>
            <a:pPr algn="just"/>
            <a:endParaRPr lang="es-PE" sz="21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En los bucles se repiten las sentencias del cuerpo del bucle un número determinado de veces, que determina la eficiencia del mismo. Normalmente, en los algoritmos los bucles son el término dominante en cuanto a la eficiencia. </a:t>
            </a:r>
          </a:p>
          <a:p>
            <a:pPr algn="just"/>
            <a:endParaRPr lang="es-PE" sz="24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Ejemplo 2:  ¿Cuántas veces se repite el cuerpo del bucle en el siguiente código?</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400" dirty="0">
                <a:solidFill>
                  <a:schemeClr val="bg1"/>
                </a:solidFill>
                <a:latin typeface="Arial" panose="020B0604020202020204" pitchFamily="34" charset="0"/>
                <a:cs typeface="Arial" panose="020B0604020202020204" pitchFamily="34" charset="0"/>
              </a:rPr>
              <a:t>i = </a:t>
            </a:r>
            <a:r>
              <a:rPr lang="es-PE" sz="2400" dirty="0">
                <a:solidFill>
                  <a:srgbClr val="FFFF00"/>
                </a:solidFill>
                <a:latin typeface="Arial" panose="020B0604020202020204" pitchFamily="34" charset="0"/>
                <a:cs typeface="Arial" panose="020B0604020202020204" pitchFamily="34" charset="0"/>
              </a:rPr>
              <a:t>1</a:t>
            </a:r>
            <a:r>
              <a:rPr lang="es-PE" sz="2400" dirty="0">
                <a:solidFill>
                  <a:schemeClr val="bg1"/>
                </a:solidFill>
                <a:latin typeface="Arial" panose="020B0604020202020204" pitchFamily="34" charset="0"/>
                <a:cs typeface="Arial" panose="020B0604020202020204" pitchFamily="34" charset="0"/>
              </a:rPr>
              <a:t>;</a:t>
            </a:r>
          </a:p>
          <a:p>
            <a:pPr algn="just"/>
            <a:r>
              <a:rPr lang="es-PE" sz="2400" b="1" dirty="0" err="1">
                <a:solidFill>
                  <a:schemeClr val="bg1"/>
                </a:solidFill>
                <a:latin typeface="Arial" panose="020B0604020202020204" pitchFamily="34" charset="0"/>
                <a:cs typeface="Arial" panose="020B0604020202020204" pitchFamily="34" charset="0"/>
              </a:rPr>
              <a:t>while</a:t>
            </a:r>
            <a:r>
              <a:rPr lang="es-PE" sz="2400" dirty="0">
                <a:solidFill>
                  <a:schemeClr val="bg1"/>
                </a:solidFill>
                <a:latin typeface="Arial" panose="020B0604020202020204" pitchFamily="34" charset="0"/>
                <a:cs typeface="Arial" panose="020B0604020202020204" pitchFamily="34" charset="0"/>
              </a:rPr>
              <a:t>(i &lt;= n){</a:t>
            </a:r>
          </a:p>
          <a:p>
            <a:pPr algn="just"/>
            <a:r>
              <a:rPr lang="es-PE" sz="2400" dirty="0">
                <a:solidFill>
                  <a:schemeClr val="bg1"/>
                </a:solidFill>
                <a:latin typeface="Arial" panose="020B0604020202020204" pitchFamily="34" charset="0"/>
                <a:cs typeface="Arial" panose="020B0604020202020204" pitchFamily="34" charset="0"/>
              </a:rPr>
              <a:t>     </a:t>
            </a:r>
            <a:r>
              <a:rPr lang="es-PE" sz="2400" dirty="0">
                <a:solidFill>
                  <a:srgbClr val="00B0F0"/>
                </a:solidFill>
                <a:latin typeface="Arial" panose="020B0604020202020204" pitchFamily="34" charset="0"/>
                <a:cs typeface="Arial" panose="020B0604020202020204" pitchFamily="34" charset="0"/>
              </a:rPr>
              <a:t>//código de la aplicación</a:t>
            </a:r>
            <a:r>
              <a:rPr lang="es-PE" sz="2400" dirty="0">
                <a:solidFill>
                  <a:schemeClr val="bg1"/>
                </a:solidFill>
                <a:latin typeface="Arial" panose="020B0604020202020204" pitchFamily="34" charset="0"/>
                <a:cs typeface="Arial" panose="020B0604020202020204" pitchFamily="34" charset="0"/>
              </a:rPr>
              <a:t>	</a:t>
            </a:r>
          </a:p>
          <a:p>
            <a:pPr algn="just"/>
            <a:r>
              <a:rPr lang="es-PE" sz="2400" dirty="0">
                <a:solidFill>
                  <a:schemeClr val="bg1"/>
                </a:solidFill>
                <a:latin typeface="Arial" panose="020B0604020202020204" pitchFamily="34" charset="0"/>
                <a:cs typeface="Arial" panose="020B0604020202020204" pitchFamily="34" charset="0"/>
              </a:rPr>
              <a:t>     i = i + </a:t>
            </a:r>
            <a:r>
              <a:rPr lang="es-PE" sz="2400" dirty="0">
                <a:solidFill>
                  <a:srgbClr val="FFFF00"/>
                </a:solidFill>
                <a:latin typeface="Arial" panose="020B0604020202020204" pitchFamily="34" charset="0"/>
                <a:cs typeface="Arial" panose="020B0604020202020204" pitchFamily="34" charset="0"/>
              </a:rPr>
              <a:t>2</a:t>
            </a:r>
            <a:r>
              <a:rPr lang="es-PE" sz="2400" dirty="0">
                <a:solidFill>
                  <a:schemeClr val="bg1"/>
                </a:solidFill>
                <a:latin typeface="Arial" panose="020B0604020202020204" pitchFamily="34" charset="0"/>
                <a:cs typeface="Arial" panose="020B0604020202020204" pitchFamily="34" charset="0"/>
              </a:rPr>
              <a:t>;</a:t>
            </a:r>
          </a:p>
          <a:p>
            <a:pPr algn="just"/>
            <a:r>
              <a:rPr lang="es-PE" sz="2400" dirty="0">
                <a:solidFill>
                  <a:schemeClr val="bg1"/>
                </a:solidFill>
                <a:latin typeface="Arial" panose="020B0604020202020204" pitchFamily="34" charset="0"/>
                <a:cs typeface="Arial" panose="020B0604020202020204" pitchFamily="34" charset="0"/>
              </a:rPr>
              <a:t>} </a:t>
            </a:r>
          </a:p>
          <a:p>
            <a:pPr algn="just"/>
            <a:endParaRPr lang="es-PE" sz="2100" dirty="0">
              <a:solidFill>
                <a:schemeClr val="bg1"/>
              </a:solidFill>
              <a:latin typeface="Arial" panose="020B0604020202020204" pitchFamily="34" charset="0"/>
              <a:cs typeface="Arial" panose="020B0604020202020204" pitchFamily="34" charset="0"/>
            </a:endParaRPr>
          </a:p>
          <a:p>
            <a:pPr algn="just"/>
            <a:r>
              <a:rPr lang="es-PE" sz="2100" dirty="0">
                <a:solidFill>
                  <a:schemeClr val="bg1"/>
                </a:solidFill>
                <a:latin typeface="Arial" panose="020B0604020202020204" pitchFamily="34" charset="0"/>
                <a:cs typeface="Arial" panose="020B0604020202020204" pitchFamily="34" charset="0"/>
              </a:rPr>
              <a:t>La respuesta no siempre es tan evidente como en el ejemplo anterior. Ahora el contador i avanza de 2 en 2, por lo que la respuesta es n/2. En este caso el factor de eficiencia es: </a:t>
            </a:r>
          </a:p>
        </p:txBody>
      </p:sp>
      <p:sp>
        <p:nvSpPr>
          <p:cNvPr id="7" name="Rectángulo 6">
            <a:extLst>
              <a:ext uri="{FF2B5EF4-FFF2-40B4-BE49-F238E27FC236}">
                <a16:creationId xmlns:a16="http://schemas.microsoft.com/office/drawing/2014/main" id="{A8F78796-C954-48C4-9915-FA20C39BD655}"/>
              </a:ext>
            </a:extLst>
          </p:cNvPr>
          <p:cNvSpPr/>
          <p:nvPr/>
        </p:nvSpPr>
        <p:spPr>
          <a:xfrm>
            <a:off x="4673819" y="3648735"/>
            <a:ext cx="1983346" cy="70511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dirty="0">
                <a:latin typeface="Arial" panose="020B0604020202020204" pitchFamily="34" charset="0"/>
                <a:cs typeface="Arial" panose="020B0604020202020204" pitchFamily="34" charset="0"/>
              </a:rPr>
              <a:t>f(n) = n/2</a:t>
            </a:r>
          </a:p>
        </p:txBody>
      </p:sp>
    </p:spTree>
    <p:extLst>
      <p:ext uri="{BB962C8B-B14F-4D97-AF65-F5344CB8AC3E}">
        <p14:creationId xmlns:p14="http://schemas.microsoft.com/office/powerpoint/2010/main" val="412814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down)">
                                      <p:cBhvr>
                                        <p:cTn id="12" dur="500"/>
                                        <p:tgtEl>
                                          <p:spTgt spid="5">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wipe(down)">
                                      <p:cBhvr>
                                        <p:cTn id="15" dur="500"/>
                                        <p:tgtEl>
                                          <p:spTgt spid="5">
                                            <p:txEl>
                                              <p:pRg st="7" end="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wipe(down)">
                                      <p:cBhvr>
                                        <p:cTn id="18" dur="500"/>
                                        <p:tgtEl>
                                          <p:spTgt spid="5">
                                            <p:txEl>
                                              <p:pRg st="8" end="8"/>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wipe(down)">
                                      <p:cBhvr>
                                        <p:cTn id="21" dur="500"/>
                                        <p:tgtEl>
                                          <p:spTgt spid="5">
                                            <p:txEl>
                                              <p:pRg st="9" end="9"/>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wipe(down)">
                                      <p:cBhvr>
                                        <p:cTn id="24" dur="500"/>
                                        <p:tgtEl>
                                          <p:spTgt spid="5">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animEffect transition="in" filter="wipe(down)">
                                      <p:cBhvr>
                                        <p:cTn id="29" dur="500"/>
                                        <p:tgtEl>
                                          <p:spTgt spid="5">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6E40023-ADC7-4629-A472-152D911F0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E05F73F5-857C-47A1-9ADA-A619680AF94C}"/>
              </a:ext>
            </a:extLst>
          </p:cNvPr>
          <p:cNvSpPr txBox="1"/>
          <p:nvPr/>
        </p:nvSpPr>
        <p:spPr>
          <a:xfrm>
            <a:off x="418011" y="290141"/>
            <a:ext cx="11456310" cy="1477328"/>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Bucles algorítmicos:</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000" dirty="0">
                <a:solidFill>
                  <a:schemeClr val="bg1"/>
                </a:solidFill>
                <a:latin typeface="Arial" panose="020B0604020202020204" pitchFamily="34" charset="0"/>
                <a:cs typeface="Arial" panose="020B0604020202020204" pitchFamily="34" charset="0"/>
              </a:rPr>
              <a:t>Consideremos un bucle en el que su variable de control se multiplique o divida dentro de dicho bucle. ¿Cuántas veces se repetirá el cuerpo del bucle en los siguientes segmentos de programa? </a:t>
            </a:r>
          </a:p>
        </p:txBody>
      </p:sp>
      <p:sp>
        <p:nvSpPr>
          <p:cNvPr id="7" name="Rectángulo 6">
            <a:extLst>
              <a:ext uri="{FF2B5EF4-FFF2-40B4-BE49-F238E27FC236}">
                <a16:creationId xmlns:a16="http://schemas.microsoft.com/office/drawing/2014/main" id="{1CB3BCEB-3A43-486F-9D38-87419F42C5A5}"/>
              </a:ext>
            </a:extLst>
          </p:cNvPr>
          <p:cNvSpPr/>
          <p:nvPr/>
        </p:nvSpPr>
        <p:spPr>
          <a:xfrm>
            <a:off x="515153" y="2021982"/>
            <a:ext cx="4082602" cy="159698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solidFill>
                <a:schemeClr val="bg1"/>
              </a:solidFill>
              <a:latin typeface="Arial" panose="020B0604020202020204" pitchFamily="34" charset="0"/>
              <a:cs typeface="Arial" panose="020B0604020202020204" pitchFamily="34" charset="0"/>
            </a:endParaRPr>
          </a:p>
          <a:p>
            <a:pPr algn="just"/>
            <a:r>
              <a:rPr lang="es-PE" dirty="0">
                <a:solidFill>
                  <a:schemeClr val="bg1"/>
                </a:solidFill>
                <a:latin typeface="Arial" panose="020B0604020202020204" pitchFamily="34" charset="0"/>
                <a:cs typeface="Arial" panose="020B0604020202020204" pitchFamily="34" charset="0"/>
              </a:rPr>
              <a:t>  i = </a:t>
            </a:r>
            <a:r>
              <a:rPr lang="es-PE" dirty="0">
                <a:solidFill>
                  <a:srgbClr val="FFFF00"/>
                </a:solidFill>
                <a:latin typeface="Arial" panose="020B0604020202020204" pitchFamily="34" charset="0"/>
                <a:cs typeface="Arial" panose="020B0604020202020204" pitchFamily="34" charset="0"/>
              </a:rPr>
              <a:t>1</a:t>
            </a:r>
            <a:r>
              <a:rPr lang="es-PE" dirty="0">
                <a:solidFill>
                  <a:schemeClr val="bg1"/>
                </a:solidFill>
                <a:latin typeface="Arial" panose="020B0604020202020204" pitchFamily="34" charset="0"/>
                <a:cs typeface="Arial" panose="020B0604020202020204" pitchFamily="34" charset="0"/>
              </a:rPr>
              <a:t>;</a:t>
            </a:r>
          </a:p>
          <a:p>
            <a:pPr algn="just"/>
            <a:r>
              <a:rPr lang="es-PE" b="1" dirty="0">
                <a:solidFill>
                  <a:schemeClr val="bg1"/>
                </a:solidFill>
                <a:latin typeface="Arial" panose="020B0604020202020204" pitchFamily="34" charset="0"/>
                <a:cs typeface="Arial" panose="020B0604020202020204" pitchFamily="34" charset="0"/>
              </a:rPr>
              <a:t>  </a:t>
            </a:r>
            <a:r>
              <a:rPr lang="es-PE" b="1" dirty="0" err="1">
                <a:solidFill>
                  <a:schemeClr val="bg1"/>
                </a:solidFill>
                <a:latin typeface="Arial" panose="020B0604020202020204" pitchFamily="34" charset="0"/>
                <a:cs typeface="Arial" panose="020B0604020202020204" pitchFamily="34" charset="0"/>
              </a:rPr>
              <a:t>while</a:t>
            </a:r>
            <a:r>
              <a:rPr lang="es-PE" dirty="0">
                <a:solidFill>
                  <a:schemeClr val="bg1"/>
                </a:solidFill>
                <a:latin typeface="Arial" panose="020B0604020202020204" pitchFamily="34" charset="0"/>
                <a:cs typeface="Arial" panose="020B0604020202020204" pitchFamily="34" charset="0"/>
              </a:rPr>
              <a:t>(i &lt; </a:t>
            </a:r>
            <a:r>
              <a:rPr lang="es-PE" dirty="0">
                <a:solidFill>
                  <a:srgbClr val="FFFF00"/>
                </a:solidFill>
                <a:latin typeface="Arial" panose="020B0604020202020204" pitchFamily="34" charset="0"/>
                <a:cs typeface="Arial" panose="020B0604020202020204" pitchFamily="34" charset="0"/>
              </a:rPr>
              <a:t>1000</a:t>
            </a:r>
            <a:r>
              <a:rPr lang="es-PE" dirty="0">
                <a:solidFill>
                  <a:schemeClr val="bg1"/>
                </a:solidFill>
                <a:latin typeface="Arial" panose="020B0604020202020204" pitchFamily="34" charset="0"/>
                <a:cs typeface="Arial" panose="020B0604020202020204" pitchFamily="34" charset="0"/>
              </a:rPr>
              <a:t>){</a:t>
            </a:r>
          </a:p>
          <a:p>
            <a:r>
              <a:rPr lang="es-PE" dirty="0">
                <a:solidFill>
                  <a:schemeClr val="bg1"/>
                </a:solidFill>
                <a:latin typeface="Arial" panose="020B0604020202020204" pitchFamily="34" charset="0"/>
                <a:cs typeface="Arial" panose="020B0604020202020204" pitchFamily="34" charset="0"/>
              </a:rPr>
              <a:t>       </a:t>
            </a:r>
            <a:r>
              <a:rPr lang="es-PE" dirty="0">
                <a:solidFill>
                  <a:srgbClr val="00B0F0"/>
                </a:solidFill>
                <a:latin typeface="Arial" panose="020B0604020202020204" pitchFamily="34" charset="0"/>
                <a:cs typeface="Arial" panose="020B0604020202020204" pitchFamily="34" charset="0"/>
              </a:rPr>
              <a:t>//código de la aplicación</a:t>
            </a:r>
            <a:endParaRPr lang="es-PE" dirty="0">
              <a:solidFill>
                <a:schemeClr val="bg1"/>
              </a:solidFill>
              <a:latin typeface="Arial" panose="020B0604020202020204" pitchFamily="34" charset="0"/>
              <a:cs typeface="Arial" panose="020B0604020202020204" pitchFamily="34" charset="0"/>
            </a:endParaRPr>
          </a:p>
          <a:p>
            <a:pPr algn="just"/>
            <a:r>
              <a:rPr lang="es-PE" dirty="0">
                <a:solidFill>
                  <a:schemeClr val="bg1"/>
                </a:solidFill>
                <a:latin typeface="Arial" panose="020B0604020202020204" pitchFamily="34" charset="0"/>
                <a:cs typeface="Arial" panose="020B0604020202020204" pitchFamily="34" charset="0"/>
              </a:rPr>
              <a:t>       i = i * </a:t>
            </a:r>
            <a:r>
              <a:rPr lang="es-PE" dirty="0">
                <a:solidFill>
                  <a:srgbClr val="FFFF00"/>
                </a:solidFill>
                <a:latin typeface="Arial" panose="020B0604020202020204" pitchFamily="34" charset="0"/>
                <a:cs typeface="Arial" panose="020B0604020202020204" pitchFamily="34" charset="0"/>
              </a:rPr>
              <a:t>2</a:t>
            </a:r>
            <a:r>
              <a:rPr lang="es-PE" dirty="0">
                <a:solidFill>
                  <a:schemeClr val="bg1"/>
                </a:solidFill>
                <a:latin typeface="Arial" panose="020B0604020202020204" pitchFamily="34" charset="0"/>
                <a:cs typeface="Arial" panose="020B0604020202020204" pitchFamily="34" charset="0"/>
              </a:rPr>
              <a:t>;</a:t>
            </a:r>
          </a:p>
          <a:p>
            <a:pPr algn="just"/>
            <a:r>
              <a:rPr lang="es-PE" dirty="0">
                <a:solidFill>
                  <a:schemeClr val="bg1"/>
                </a:solidFill>
                <a:latin typeface="Arial" panose="020B0604020202020204" pitchFamily="34" charset="0"/>
                <a:cs typeface="Arial" panose="020B0604020202020204" pitchFamily="34" charset="0"/>
              </a:rPr>
              <a:t>  } </a:t>
            </a:r>
          </a:p>
          <a:p>
            <a:pPr algn="ctr"/>
            <a:endParaRPr lang="es-PE" dirty="0"/>
          </a:p>
        </p:txBody>
      </p:sp>
      <p:sp>
        <p:nvSpPr>
          <p:cNvPr id="8" name="Rectángulo 7">
            <a:extLst>
              <a:ext uri="{FF2B5EF4-FFF2-40B4-BE49-F238E27FC236}">
                <a16:creationId xmlns:a16="http://schemas.microsoft.com/office/drawing/2014/main" id="{C576015E-6196-43D8-99A1-29E548B9E441}"/>
              </a:ext>
            </a:extLst>
          </p:cNvPr>
          <p:cNvSpPr/>
          <p:nvPr/>
        </p:nvSpPr>
        <p:spPr>
          <a:xfrm>
            <a:off x="4608491" y="2019834"/>
            <a:ext cx="4082602" cy="1596980"/>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solidFill>
                <a:schemeClr val="bg1"/>
              </a:solidFill>
              <a:latin typeface="Arial" panose="020B0604020202020204" pitchFamily="34" charset="0"/>
              <a:cs typeface="Arial" panose="020B0604020202020204" pitchFamily="34" charset="0"/>
            </a:endParaRPr>
          </a:p>
          <a:p>
            <a:pPr algn="just"/>
            <a:r>
              <a:rPr lang="es-PE" dirty="0">
                <a:solidFill>
                  <a:schemeClr val="bg1"/>
                </a:solidFill>
                <a:latin typeface="Arial" panose="020B0604020202020204" pitchFamily="34" charset="0"/>
                <a:cs typeface="Arial" panose="020B0604020202020204" pitchFamily="34" charset="0"/>
              </a:rPr>
              <a:t>  i = </a:t>
            </a:r>
            <a:r>
              <a:rPr lang="es-PE" dirty="0">
                <a:solidFill>
                  <a:srgbClr val="FFFF00"/>
                </a:solidFill>
                <a:latin typeface="Arial" panose="020B0604020202020204" pitchFamily="34" charset="0"/>
                <a:cs typeface="Arial" panose="020B0604020202020204" pitchFamily="34" charset="0"/>
              </a:rPr>
              <a:t>1000</a:t>
            </a:r>
            <a:r>
              <a:rPr lang="es-PE" dirty="0">
                <a:solidFill>
                  <a:schemeClr val="bg1"/>
                </a:solidFill>
                <a:latin typeface="Arial" panose="020B0604020202020204" pitchFamily="34" charset="0"/>
                <a:cs typeface="Arial" panose="020B0604020202020204" pitchFamily="34" charset="0"/>
              </a:rPr>
              <a:t>;</a:t>
            </a:r>
          </a:p>
          <a:p>
            <a:pPr algn="just"/>
            <a:r>
              <a:rPr lang="es-PE" b="1" dirty="0">
                <a:solidFill>
                  <a:schemeClr val="bg1"/>
                </a:solidFill>
                <a:latin typeface="Arial" panose="020B0604020202020204" pitchFamily="34" charset="0"/>
                <a:cs typeface="Arial" panose="020B0604020202020204" pitchFamily="34" charset="0"/>
              </a:rPr>
              <a:t>  </a:t>
            </a:r>
            <a:r>
              <a:rPr lang="es-PE" b="1" dirty="0" err="1">
                <a:solidFill>
                  <a:schemeClr val="bg1"/>
                </a:solidFill>
                <a:latin typeface="Arial" panose="020B0604020202020204" pitchFamily="34" charset="0"/>
                <a:cs typeface="Arial" panose="020B0604020202020204" pitchFamily="34" charset="0"/>
              </a:rPr>
              <a:t>while</a:t>
            </a:r>
            <a:r>
              <a:rPr lang="es-PE" dirty="0">
                <a:solidFill>
                  <a:schemeClr val="bg1"/>
                </a:solidFill>
                <a:latin typeface="Arial" panose="020B0604020202020204" pitchFamily="34" charset="0"/>
                <a:cs typeface="Arial" panose="020B0604020202020204" pitchFamily="34" charset="0"/>
              </a:rPr>
              <a:t>(i &gt;= </a:t>
            </a:r>
            <a:r>
              <a:rPr lang="es-PE" dirty="0">
                <a:solidFill>
                  <a:srgbClr val="FFFF00"/>
                </a:solidFill>
                <a:latin typeface="Arial" panose="020B0604020202020204" pitchFamily="34" charset="0"/>
                <a:cs typeface="Arial" panose="020B0604020202020204" pitchFamily="34" charset="0"/>
              </a:rPr>
              <a:t>1</a:t>
            </a:r>
            <a:r>
              <a:rPr lang="es-PE" dirty="0">
                <a:solidFill>
                  <a:schemeClr val="bg1"/>
                </a:solidFill>
                <a:latin typeface="Arial" panose="020B0604020202020204" pitchFamily="34" charset="0"/>
                <a:cs typeface="Arial" panose="020B0604020202020204" pitchFamily="34" charset="0"/>
              </a:rPr>
              <a:t>){</a:t>
            </a:r>
          </a:p>
          <a:p>
            <a:r>
              <a:rPr lang="es-PE" dirty="0">
                <a:solidFill>
                  <a:schemeClr val="bg1"/>
                </a:solidFill>
                <a:latin typeface="Arial" panose="020B0604020202020204" pitchFamily="34" charset="0"/>
                <a:cs typeface="Arial" panose="020B0604020202020204" pitchFamily="34" charset="0"/>
              </a:rPr>
              <a:t>       </a:t>
            </a:r>
            <a:r>
              <a:rPr lang="es-PE" dirty="0">
                <a:solidFill>
                  <a:srgbClr val="00B0F0"/>
                </a:solidFill>
                <a:latin typeface="Arial" panose="020B0604020202020204" pitchFamily="34" charset="0"/>
                <a:cs typeface="Arial" panose="020B0604020202020204" pitchFamily="34" charset="0"/>
              </a:rPr>
              <a:t>//código de la aplicación</a:t>
            </a:r>
            <a:endParaRPr lang="es-PE" dirty="0">
              <a:solidFill>
                <a:schemeClr val="bg1"/>
              </a:solidFill>
              <a:latin typeface="Arial" panose="020B0604020202020204" pitchFamily="34" charset="0"/>
              <a:cs typeface="Arial" panose="020B0604020202020204" pitchFamily="34" charset="0"/>
            </a:endParaRPr>
          </a:p>
          <a:p>
            <a:pPr algn="just"/>
            <a:r>
              <a:rPr lang="es-PE" dirty="0">
                <a:solidFill>
                  <a:schemeClr val="bg1"/>
                </a:solidFill>
                <a:latin typeface="Arial" panose="020B0604020202020204" pitchFamily="34" charset="0"/>
                <a:cs typeface="Arial" panose="020B0604020202020204" pitchFamily="34" charset="0"/>
              </a:rPr>
              <a:t>       i = i / </a:t>
            </a:r>
            <a:r>
              <a:rPr lang="es-PE" dirty="0">
                <a:solidFill>
                  <a:srgbClr val="FFFF00"/>
                </a:solidFill>
                <a:latin typeface="Arial" panose="020B0604020202020204" pitchFamily="34" charset="0"/>
                <a:cs typeface="Arial" panose="020B0604020202020204" pitchFamily="34" charset="0"/>
              </a:rPr>
              <a:t>2</a:t>
            </a:r>
            <a:r>
              <a:rPr lang="es-PE" dirty="0">
                <a:solidFill>
                  <a:schemeClr val="bg1"/>
                </a:solidFill>
                <a:latin typeface="Arial" panose="020B0604020202020204" pitchFamily="34" charset="0"/>
                <a:cs typeface="Arial" panose="020B0604020202020204" pitchFamily="34" charset="0"/>
              </a:rPr>
              <a:t>;</a:t>
            </a:r>
          </a:p>
          <a:p>
            <a:pPr algn="just"/>
            <a:r>
              <a:rPr lang="es-PE" dirty="0">
                <a:solidFill>
                  <a:schemeClr val="bg1"/>
                </a:solidFill>
                <a:latin typeface="Arial" panose="020B0604020202020204" pitchFamily="34" charset="0"/>
                <a:cs typeface="Arial" panose="020B0604020202020204" pitchFamily="34" charset="0"/>
              </a:rPr>
              <a:t>  } </a:t>
            </a:r>
          </a:p>
          <a:p>
            <a:pPr algn="ctr"/>
            <a:endParaRPr lang="es-PE" dirty="0"/>
          </a:p>
        </p:txBody>
      </p:sp>
      <p:sp>
        <p:nvSpPr>
          <p:cNvPr id="9" name="Rectángulo 8">
            <a:extLst>
              <a:ext uri="{FF2B5EF4-FFF2-40B4-BE49-F238E27FC236}">
                <a16:creationId xmlns:a16="http://schemas.microsoft.com/office/drawing/2014/main" id="{8FDE94DF-E43B-4592-877C-DB0843664FDE}"/>
              </a:ext>
            </a:extLst>
          </p:cNvPr>
          <p:cNvSpPr/>
          <p:nvPr/>
        </p:nvSpPr>
        <p:spPr>
          <a:xfrm>
            <a:off x="513007" y="3616814"/>
            <a:ext cx="4082602" cy="308019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solidFill>
                <a:schemeClr val="bg1"/>
              </a:solidFill>
              <a:latin typeface="Arial" panose="020B0604020202020204" pitchFamily="34" charset="0"/>
              <a:cs typeface="Arial" panose="020B0604020202020204" pitchFamily="34" charset="0"/>
            </a:endParaRPr>
          </a:p>
        </p:txBody>
      </p:sp>
      <p:cxnSp>
        <p:nvCxnSpPr>
          <p:cNvPr id="11" name="Conector recto 10">
            <a:extLst>
              <a:ext uri="{FF2B5EF4-FFF2-40B4-BE49-F238E27FC236}">
                <a16:creationId xmlns:a16="http://schemas.microsoft.com/office/drawing/2014/main" id="{3BBA55C5-8A45-40D4-A5A7-CE1D34DA6A27}"/>
              </a:ext>
            </a:extLst>
          </p:cNvPr>
          <p:cNvCxnSpPr>
            <a:cxnSpLocks/>
          </p:cNvCxnSpPr>
          <p:nvPr/>
        </p:nvCxnSpPr>
        <p:spPr>
          <a:xfrm>
            <a:off x="513007" y="3979569"/>
            <a:ext cx="40826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9835D14A-15B1-4EF9-B37E-65CFDB9E868A}"/>
              </a:ext>
            </a:extLst>
          </p:cNvPr>
          <p:cNvSpPr txBox="1"/>
          <p:nvPr/>
        </p:nvSpPr>
        <p:spPr>
          <a:xfrm>
            <a:off x="510861" y="3631840"/>
            <a:ext cx="4082602"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Bucle de multiplicar</a:t>
            </a:r>
          </a:p>
        </p:txBody>
      </p:sp>
      <p:sp>
        <p:nvSpPr>
          <p:cNvPr id="14" name="Rectángulo 13">
            <a:extLst>
              <a:ext uri="{FF2B5EF4-FFF2-40B4-BE49-F238E27FC236}">
                <a16:creationId xmlns:a16="http://schemas.microsoft.com/office/drawing/2014/main" id="{48A19671-427F-40F9-88D2-C9B1F8D927D2}"/>
              </a:ext>
            </a:extLst>
          </p:cNvPr>
          <p:cNvSpPr/>
          <p:nvPr/>
        </p:nvSpPr>
        <p:spPr>
          <a:xfrm>
            <a:off x="510861" y="3979569"/>
            <a:ext cx="2039156" cy="33855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a:extLst>
              <a:ext uri="{FF2B5EF4-FFF2-40B4-BE49-F238E27FC236}">
                <a16:creationId xmlns:a16="http://schemas.microsoft.com/office/drawing/2014/main" id="{1575F7AB-3295-4A35-A86C-E66B1D4BC6BE}"/>
              </a:ext>
            </a:extLst>
          </p:cNvPr>
          <p:cNvSpPr/>
          <p:nvPr/>
        </p:nvSpPr>
        <p:spPr>
          <a:xfrm>
            <a:off x="2550017" y="3977422"/>
            <a:ext cx="2045595" cy="33855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CuadroTexto 15">
            <a:extLst>
              <a:ext uri="{FF2B5EF4-FFF2-40B4-BE49-F238E27FC236}">
                <a16:creationId xmlns:a16="http://schemas.microsoft.com/office/drawing/2014/main" id="{2374C688-2FAD-494A-BB43-964274AD3C3F}"/>
              </a:ext>
            </a:extLst>
          </p:cNvPr>
          <p:cNvSpPr txBox="1"/>
          <p:nvPr/>
        </p:nvSpPr>
        <p:spPr>
          <a:xfrm>
            <a:off x="515153" y="4003183"/>
            <a:ext cx="2034864"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Iteración</a:t>
            </a:r>
          </a:p>
        </p:txBody>
      </p:sp>
      <p:sp>
        <p:nvSpPr>
          <p:cNvPr id="17" name="CuadroTexto 16">
            <a:extLst>
              <a:ext uri="{FF2B5EF4-FFF2-40B4-BE49-F238E27FC236}">
                <a16:creationId xmlns:a16="http://schemas.microsoft.com/office/drawing/2014/main" id="{85E13664-0347-4C60-BB73-81F954874457}"/>
              </a:ext>
            </a:extLst>
          </p:cNvPr>
          <p:cNvSpPr txBox="1"/>
          <p:nvPr/>
        </p:nvSpPr>
        <p:spPr>
          <a:xfrm>
            <a:off x="2560747" y="4001037"/>
            <a:ext cx="2034864"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Valor de i</a:t>
            </a:r>
          </a:p>
        </p:txBody>
      </p:sp>
      <p:cxnSp>
        <p:nvCxnSpPr>
          <p:cNvPr id="19" name="Conector recto 18">
            <a:extLst>
              <a:ext uri="{FF2B5EF4-FFF2-40B4-BE49-F238E27FC236}">
                <a16:creationId xmlns:a16="http://schemas.microsoft.com/office/drawing/2014/main" id="{D9B82D17-6339-4FFC-A17F-099FBFD37CB4}"/>
              </a:ext>
            </a:extLst>
          </p:cNvPr>
          <p:cNvCxnSpPr>
            <a:cxnSpLocks/>
          </p:cNvCxnSpPr>
          <p:nvPr/>
        </p:nvCxnSpPr>
        <p:spPr>
          <a:xfrm>
            <a:off x="2550017" y="4315975"/>
            <a:ext cx="0" cy="23810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BC0B1BB-5DBF-4EEB-9AA9-83B0B821F72F}"/>
              </a:ext>
            </a:extLst>
          </p:cNvPr>
          <p:cNvSpPr txBox="1"/>
          <p:nvPr/>
        </p:nvSpPr>
        <p:spPr>
          <a:xfrm>
            <a:off x="540912" y="4340178"/>
            <a:ext cx="2015545" cy="2092881"/>
          </a:xfrm>
          <a:prstGeom prst="rect">
            <a:avLst/>
          </a:prstGeom>
          <a:noFill/>
        </p:spPr>
        <p:txBody>
          <a:bodyPr wrap="square" rtlCol="0">
            <a:spAutoFit/>
          </a:bodyPr>
          <a:lstStyle/>
          <a:p>
            <a:pPr algn="ctr"/>
            <a:r>
              <a:rPr lang="es-PE" sz="1300" dirty="0">
                <a:solidFill>
                  <a:schemeClr val="bg1"/>
                </a:solidFill>
                <a:latin typeface="Arial" panose="020B0604020202020204" pitchFamily="34" charset="0"/>
                <a:cs typeface="Arial" panose="020B0604020202020204" pitchFamily="34" charset="0"/>
              </a:rPr>
              <a:t>1</a:t>
            </a:r>
          </a:p>
          <a:p>
            <a:pPr algn="ctr"/>
            <a:r>
              <a:rPr lang="es-PE" sz="1300" dirty="0">
                <a:solidFill>
                  <a:schemeClr val="bg1"/>
                </a:solidFill>
                <a:latin typeface="Arial" panose="020B0604020202020204" pitchFamily="34" charset="0"/>
                <a:cs typeface="Arial" panose="020B0604020202020204" pitchFamily="34" charset="0"/>
              </a:rPr>
              <a:t>2</a:t>
            </a:r>
          </a:p>
          <a:p>
            <a:pPr algn="ctr"/>
            <a:r>
              <a:rPr lang="es-PE" sz="1300" dirty="0">
                <a:solidFill>
                  <a:schemeClr val="bg1"/>
                </a:solidFill>
                <a:latin typeface="Arial" panose="020B0604020202020204" pitchFamily="34" charset="0"/>
                <a:cs typeface="Arial" panose="020B0604020202020204" pitchFamily="34" charset="0"/>
              </a:rPr>
              <a:t>3</a:t>
            </a:r>
          </a:p>
          <a:p>
            <a:pPr algn="ctr"/>
            <a:r>
              <a:rPr lang="es-PE" sz="1300" dirty="0">
                <a:solidFill>
                  <a:schemeClr val="bg1"/>
                </a:solidFill>
                <a:latin typeface="Arial" panose="020B0604020202020204" pitchFamily="34" charset="0"/>
                <a:cs typeface="Arial" panose="020B0604020202020204" pitchFamily="34" charset="0"/>
              </a:rPr>
              <a:t>4</a:t>
            </a:r>
          </a:p>
          <a:p>
            <a:pPr algn="ctr"/>
            <a:r>
              <a:rPr lang="es-PE" sz="1300" dirty="0">
                <a:solidFill>
                  <a:schemeClr val="bg1"/>
                </a:solidFill>
                <a:latin typeface="Arial" panose="020B0604020202020204" pitchFamily="34" charset="0"/>
                <a:cs typeface="Arial" panose="020B0604020202020204" pitchFamily="34" charset="0"/>
              </a:rPr>
              <a:t>5</a:t>
            </a:r>
          </a:p>
          <a:p>
            <a:pPr algn="ctr"/>
            <a:r>
              <a:rPr lang="es-PE" sz="1300" dirty="0">
                <a:solidFill>
                  <a:schemeClr val="bg1"/>
                </a:solidFill>
                <a:latin typeface="Arial" panose="020B0604020202020204" pitchFamily="34" charset="0"/>
                <a:cs typeface="Arial" panose="020B0604020202020204" pitchFamily="34" charset="0"/>
              </a:rPr>
              <a:t>6</a:t>
            </a:r>
          </a:p>
          <a:p>
            <a:pPr algn="ctr"/>
            <a:r>
              <a:rPr lang="es-PE" sz="1300" dirty="0">
                <a:solidFill>
                  <a:schemeClr val="bg1"/>
                </a:solidFill>
                <a:latin typeface="Arial" panose="020B0604020202020204" pitchFamily="34" charset="0"/>
                <a:cs typeface="Arial" panose="020B0604020202020204" pitchFamily="34" charset="0"/>
              </a:rPr>
              <a:t>7</a:t>
            </a:r>
          </a:p>
          <a:p>
            <a:pPr algn="ctr"/>
            <a:r>
              <a:rPr lang="es-PE" sz="1300" dirty="0">
                <a:solidFill>
                  <a:schemeClr val="bg1"/>
                </a:solidFill>
                <a:latin typeface="Arial" panose="020B0604020202020204" pitchFamily="34" charset="0"/>
                <a:cs typeface="Arial" panose="020B0604020202020204" pitchFamily="34" charset="0"/>
              </a:rPr>
              <a:t>8</a:t>
            </a:r>
          </a:p>
          <a:p>
            <a:pPr algn="ctr"/>
            <a:r>
              <a:rPr lang="es-PE" sz="1300" dirty="0">
                <a:solidFill>
                  <a:schemeClr val="bg1"/>
                </a:solidFill>
                <a:latin typeface="Arial" panose="020B0604020202020204" pitchFamily="34" charset="0"/>
                <a:cs typeface="Arial" panose="020B0604020202020204" pitchFamily="34" charset="0"/>
              </a:rPr>
              <a:t>9</a:t>
            </a:r>
          </a:p>
          <a:p>
            <a:pPr algn="ctr"/>
            <a:r>
              <a:rPr lang="es-PE" sz="1300" dirty="0">
                <a:solidFill>
                  <a:schemeClr val="bg1"/>
                </a:solidFill>
                <a:latin typeface="Arial" panose="020B0604020202020204" pitchFamily="34" charset="0"/>
                <a:cs typeface="Arial" panose="020B0604020202020204" pitchFamily="34" charset="0"/>
              </a:rPr>
              <a:t>10</a:t>
            </a:r>
          </a:p>
        </p:txBody>
      </p:sp>
      <p:cxnSp>
        <p:nvCxnSpPr>
          <p:cNvPr id="24" name="Conector recto 23">
            <a:extLst>
              <a:ext uri="{FF2B5EF4-FFF2-40B4-BE49-F238E27FC236}">
                <a16:creationId xmlns:a16="http://schemas.microsoft.com/office/drawing/2014/main" id="{929C1ACA-6EBA-4303-8D34-09A060CBCE37}"/>
              </a:ext>
            </a:extLst>
          </p:cNvPr>
          <p:cNvCxnSpPr/>
          <p:nvPr/>
        </p:nvCxnSpPr>
        <p:spPr>
          <a:xfrm>
            <a:off x="510861" y="6394422"/>
            <a:ext cx="40826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3DE1979-F61F-4954-B510-32C5108FB164}"/>
              </a:ext>
            </a:extLst>
          </p:cNvPr>
          <p:cNvSpPr txBox="1"/>
          <p:nvPr/>
        </p:nvSpPr>
        <p:spPr>
          <a:xfrm>
            <a:off x="538764" y="6383629"/>
            <a:ext cx="2034864" cy="323165"/>
          </a:xfrm>
          <a:prstGeom prst="rect">
            <a:avLst/>
          </a:prstGeom>
          <a:noFill/>
        </p:spPr>
        <p:txBody>
          <a:bodyPr wrap="square" rtlCol="0">
            <a:spAutoFit/>
          </a:bodyPr>
          <a:lstStyle/>
          <a:p>
            <a:pPr algn="ctr"/>
            <a:r>
              <a:rPr lang="es-PE" sz="1500" dirty="0">
                <a:solidFill>
                  <a:schemeClr val="bg1"/>
                </a:solidFill>
                <a:latin typeface="Arial" panose="020B0604020202020204" pitchFamily="34" charset="0"/>
                <a:cs typeface="Arial" panose="020B0604020202020204" pitchFamily="34" charset="0"/>
              </a:rPr>
              <a:t>salida</a:t>
            </a:r>
          </a:p>
        </p:txBody>
      </p:sp>
      <p:sp>
        <p:nvSpPr>
          <p:cNvPr id="26" name="CuadroTexto 25">
            <a:extLst>
              <a:ext uri="{FF2B5EF4-FFF2-40B4-BE49-F238E27FC236}">
                <a16:creationId xmlns:a16="http://schemas.microsoft.com/office/drawing/2014/main" id="{1C129992-B7A9-46E0-8C6C-61598DDE0AB9}"/>
              </a:ext>
            </a:extLst>
          </p:cNvPr>
          <p:cNvSpPr txBox="1"/>
          <p:nvPr/>
        </p:nvSpPr>
        <p:spPr>
          <a:xfrm>
            <a:off x="2573626" y="4338029"/>
            <a:ext cx="2015545" cy="2092881"/>
          </a:xfrm>
          <a:prstGeom prst="rect">
            <a:avLst/>
          </a:prstGeom>
          <a:noFill/>
        </p:spPr>
        <p:txBody>
          <a:bodyPr wrap="square" rtlCol="0">
            <a:spAutoFit/>
          </a:bodyPr>
          <a:lstStyle/>
          <a:p>
            <a:pPr algn="ctr"/>
            <a:r>
              <a:rPr lang="es-PE" sz="1300" dirty="0">
                <a:solidFill>
                  <a:schemeClr val="bg1"/>
                </a:solidFill>
                <a:latin typeface="Arial" panose="020B0604020202020204" pitchFamily="34" charset="0"/>
                <a:cs typeface="Arial" panose="020B0604020202020204" pitchFamily="34" charset="0"/>
              </a:rPr>
              <a:t>1</a:t>
            </a:r>
          </a:p>
          <a:p>
            <a:pPr algn="ctr"/>
            <a:r>
              <a:rPr lang="es-PE" sz="1300" dirty="0">
                <a:solidFill>
                  <a:schemeClr val="bg1"/>
                </a:solidFill>
                <a:latin typeface="Arial" panose="020B0604020202020204" pitchFamily="34" charset="0"/>
                <a:cs typeface="Arial" panose="020B0604020202020204" pitchFamily="34" charset="0"/>
              </a:rPr>
              <a:t>2</a:t>
            </a:r>
          </a:p>
          <a:p>
            <a:pPr algn="ctr"/>
            <a:r>
              <a:rPr lang="es-PE" sz="1300" dirty="0">
                <a:solidFill>
                  <a:schemeClr val="bg1"/>
                </a:solidFill>
                <a:latin typeface="Arial" panose="020B0604020202020204" pitchFamily="34" charset="0"/>
                <a:cs typeface="Arial" panose="020B0604020202020204" pitchFamily="34" charset="0"/>
              </a:rPr>
              <a:t>4</a:t>
            </a:r>
          </a:p>
          <a:p>
            <a:pPr algn="ctr"/>
            <a:r>
              <a:rPr lang="es-PE" sz="1300" dirty="0">
                <a:solidFill>
                  <a:schemeClr val="bg1"/>
                </a:solidFill>
                <a:latin typeface="Arial" panose="020B0604020202020204" pitchFamily="34" charset="0"/>
                <a:cs typeface="Arial" panose="020B0604020202020204" pitchFamily="34" charset="0"/>
              </a:rPr>
              <a:t>8</a:t>
            </a:r>
          </a:p>
          <a:p>
            <a:pPr algn="ctr"/>
            <a:r>
              <a:rPr lang="es-PE" sz="1300" dirty="0">
                <a:solidFill>
                  <a:schemeClr val="bg1"/>
                </a:solidFill>
                <a:latin typeface="Arial" panose="020B0604020202020204" pitchFamily="34" charset="0"/>
                <a:cs typeface="Arial" panose="020B0604020202020204" pitchFamily="34" charset="0"/>
              </a:rPr>
              <a:t>16</a:t>
            </a:r>
          </a:p>
          <a:p>
            <a:pPr algn="ctr"/>
            <a:r>
              <a:rPr lang="es-PE" sz="1300" dirty="0">
                <a:solidFill>
                  <a:schemeClr val="bg1"/>
                </a:solidFill>
                <a:latin typeface="Arial" panose="020B0604020202020204" pitchFamily="34" charset="0"/>
                <a:cs typeface="Arial" panose="020B0604020202020204" pitchFamily="34" charset="0"/>
              </a:rPr>
              <a:t>32</a:t>
            </a:r>
          </a:p>
          <a:p>
            <a:pPr algn="ctr"/>
            <a:r>
              <a:rPr lang="es-PE" sz="1300" dirty="0">
                <a:solidFill>
                  <a:schemeClr val="bg1"/>
                </a:solidFill>
                <a:latin typeface="Arial" panose="020B0604020202020204" pitchFamily="34" charset="0"/>
                <a:cs typeface="Arial" panose="020B0604020202020204" pitchFamily="34" charset="0"/>
              </a:rPr>
              <a:t>64</a:t>
            </a:r>
          </a:p>
          <a:p>
            <a:pPr algn="ctr"/>
            <a:r>
              <a:rPr lang="es-PE" sz="1300" dirty="0">
                <a:solidFill>
                  <a:schemeClr val="bg1"/>
                </a:solidFill>
                <a:latin typeface="Arial" panose="020B0604020202020204" pitchFamily="34" charset="0"/>
                <a:cs typeface="Arial" panose="020B0604020202020204" pitchFamily="34" charset="0"/>
              </a:rPr>
              <a:t>128</a:t>
            </a:r>
          </a:p>
          <a:p>
            <a:pPr algn="ctr"/>
            <a:r>
              <a:rPr lang="es-PE" sz="1300" dirty="0">
                <a:solidFill>
                  <a:schemeClr val="bg1"/>
                </a:solidFill>
                <a:latin typeface="Arial" panose="020B0604020202020204" pitchFamily="34" charset="0"/>
                <a:cs typeface="Arial" panose="020B0604020202020204" pitchFamily="34" charset="0"/>
              </a:rPr>
              <a:t>256</a:t>
            </a:r>
          </a:p>
          <a:p>
            <a:pPr algn="ctr"/>
            <a:r>
              <a:rPr lang="es-PE" sz="1300" dirty="0">
                <a:solidFill>
                  <a:schemeClr val="bg1"/>
                </a:solidFill>
                <a:latin typeface="Arial" panose="020B0604020202020204" pitchFamily="34" charset="0"/>
                <a:cs typeface="Arial" panose="020B0604020202020204" pitchFamily="34" charset="0"/>
              </a:rPr>
              <a:t>512</a:t>
            </a:r>
          </a:p>
        </p:txBody>
      </p:sp>
      <p:sp>
        <p:nvSpPr>
          <p:cNvPr id="27" name="CuadroTexto 26">
            <a:extLst>
              <a:ext uri="{FF2B5EF4-FFF2-40B4-BE49-F238E27FC236}">
                <a16:creationId xmlns:a16="http://schemas.microsoft.com/office/drawing/2014/main" id="{D4365A50-0D48-4EE2-9E62-232A204C6AEB}"/>
              </a:ext>
            </a:extLst>
          </p:cNvPr>
          <p:cNvSpPr txBox="1"/>
          <p:nvPr/>
        </p:nvSpPr>
        <p:spPr>
          <a:xfrm>
            <a:off x="2558603" y="6407240"/>
            <a:ext cx="2034864" cy="323165"/>
          </a:xfrm>
          <a:prstGeom prst="rect">
            <a:avLst/>
          </a:prstGeom>
          <a:noFill/>
        </p:spPr>
        <p:txBody>
          <a:bodyPr wrap="square" rtlCol="0">
            <a:spAutoFit/>
          </a:bodyPr>
          <a:lstStyle/>
          <a:p>
            <a:pPr algn="ctr"/>
            <a:r>
              <a:rPr lang="es-PE" sz="1500" dirty="0">
                <a:solidFill>
                  <a:schemeClr val="bg1"/>
                </a:solidFill>
                <a:latin typeface="Arial" panose="020B0604020202020204" pitchFamily="34" charset="0"/>
                <a:cs typeface="Arial" panose="020B0604020202020204" pitchFamily="34" charset="0"/>
              </a:rPr>
              <a:t>1024</a:t>
            </a:r>
          </a:p>
        </p:txBody>
      </p:sp>
      <p:sp>
        <p:nvSpPr>
          <p:cNvPr id="28" name="Rectángulo 27">
            <a:extLst>
              <a:ext uri="{FF2B5EF4-FFF2-40B4-BE49-F238E27FC236}">
                <a16:creationId xmlns:a16="http://schemas.microsoft.com/office/drawing/2014/main" id="{9352AD0D-597F-460C-87A2-1752C63CFDC7}"/>
              </a:ext>
            </a:extLst>
          </p:cNvPr>
          <p:cNvSpPr/>
          <p:nvPr/>
        </p:nvSpPr>
        <p:spPr>
          <a:xfrm>
            <a:off x="4606344" y="3614666"/>
            <a:ext cx="4082602" cy="3080199"/>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PE" dirty="0">
              <a:solidFill>
                <a:schemeClr val="bg1"/>
              </a:solidFill>
              <a:latin typeface="Arial" panose="020B0604020202020204" pitchFamily="34" charset="0"/>
              <a:cs typeface="Arial" panose="020B0604020202020204" pitchFamily="34" charset="0"/>
            </a:endParaRPr>
          </a:p>
        </p:txBody>
      </p:sp>
      <p:cxnSp>
        <p:nvCxnSpPr>
          <p:cNvPr id="29" name="Conector recto 28">
            <a:extLst>
              <a:ext uri="{FF2B5EF4-FFF2-40B4-BE49-F238E27FC236}">
                <a16:creationId xmlns:a16="http://schemas.microsoft.com/office/drawing/2014/main" id="{84A7793D-ABD0-43DC-9BF2-C9C767779B10}"/>
              </a:ext>
            </a:extLst>
          </p:cNvPr>
          <p:cNvCxnSpPr>
            <a:cxnSpLocks/>
          </p:cNvCxnSpPr>
          <p:nvPr/>
        </p:nvCxnSpPr>
        <p:spPr>
          <a:xfrm>
            <a:off x="4606344" y="3977421"/>
            <a:ext cx="40826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55A19A1C-E7E5-4FCE-839C-890157F87BDA}"/>
              </a:ext>
            </a:extLst>
          </p:cNvPr>
          <p:cNvSpPr txBox="1"/>
          <p:nvPr/>
        </p:nvSpPr>
        <p:spPr>
          <a:xfrm>
            <a:off x="4604198" y="3629692"/>
            <a:ext cx="4078310"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Bucle de dividir</a:t>
            </a:r>
          </a:p>
        </p:txBody>
      </p:sp>
      <p:sp>
        <p:nvSpPr>
          <p:cNvPr id="31" name="Rectángulo 30">
            <a:extLst>
              <a:ext uri="{FF2B5EF4-FFF2-40B4-BE49-F238E27FC236}">
                <a16:creationId xmlns:a16="http://schemas.microsoft.com/office/drawing/2014/main" id="{F7F929D2-BF82-4794-AF37-9AC2ACD06070}"/>
              </a:ext>
            </a:extLst>
          </p:cNvPr>
          <p:cNvSpPr/>
          <p:nvPr/>
        </p:nvSpPr>
        <p:spPr>
          <a:xfrm>
            <a:off x="4604198" y="3977421"/>
            <a:ext cx="2039156" cy="338551"/>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Rectángulo 31">
            <a:extLst>
              <a:ext uri="{FF2B5EF4-FFF2-40B4-BE49-F238E27FC236}">
                <a16:creationId xmlns:a16="http://schemas.microsoft.com/office/drawing/2014/main" id="{7164C128-5B48-4BA2-8DE9-2D93B567AB57}"/>
              </a:ext>
            </a:extLst>
          </p:cNvPr>
          <p:cNvSpPr/>
          <p:nvPr/>
        </p:nvSpPr>
        <p:spPr>
          <a:xfrm>
            <a:off x="6643354" y="3975274"/>
            <a:ext cx="2045595" cy="338553"/>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3" name="CuadroTexto 32">
            <a:extLst>
              <a:ext uri="{FF2B5EF4-FFF2-40B4-BE49-F238E27FC236}">
                <a16:creationId xmlns:a16="http://schemas.microsoft.com/office/drawing/2014/main" id="{BD4A1C6B-CFDF-44DB-B141-19FD14C616B9}"/>
              </a:ext>
            </a:extLst>
          </p:cNvPr>
          <p:cNvSpPr txBox="1"/>
          <p:nvPr/>
        </p:nvSpPr>
        <p:spPr>
          <a:xfrm>
            <a:off x="4608490" y="4001035"/>
            <a:ext cx="2037010"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Iteración</a:t>
            </a:r>
          </a:p>
        </p:txBody>
      </p:sp>
      <p:sp>
        <p:nvSpPr>
          <p:cNvPr id="34" name="CuadroTexto 33">
            <a:extLst>
              <a:ext uri="{FF2B5EF4-FFF2-40B4-BE49-F238E27FC236}">
                <a16:creationId xmlns:a16="http://schemas.microsoft.com/office/drawing/2014/main" id="{7931C2D5-4AF3-4DBC-8DEB-AC53EC235F0A}"/>
              </a:ext>
            </a:extLst>
          </p:cNvPr>
          <p:cNvSpPr txBox="1"/>
          <p:nvPr/>
        </p:nvSpPr>
        <p:spPr>
          <a:xfrm>
            <a:off x="6654083" y="3998889"/>
            <a:ext cx="2043452" cy="338554"/>
          </a:xfrm>
          <a:prstGeom prst="rect">
            <a:avLst/>
          </a:prstGeom>
          <a:noFill/>
        </p:spPr>
        <p:txBody>
          <a:bodyPr wrap="square" rtlCol="0">
            <a:spAutoFit/>
          </a:bodyPr>
          <a:lstStyle/>
          <a:p>
            <a:pPr algn="ctr"/>
            <a:r>
              <a:rPr lang="es-PE" sz="1600" dirty="0">
                <a:solidFill>
                  <a:schemeClr val="bg1"/>
                </a:solidFill>
                <a:latin typeface="Arial" panose="020B0604020202020204" pitchFamily="34" charset="0"/>
                <a:cs typeface="Arial" panose="020B0604020202020204" pitchFamily="34" charset="0"/>
              </a:rPr>
              <a:t>Valor de i</a:t>
            </a:r>
          </a:p>
        </p:txBody>
      </p:sp>
      <p:cxnSp>
        <p:nvCxnSpPr>
          <p:cNvPr id="35" name="Conector recto 34">
            <a:extLst>
              <a:ext uri="{FF2B5EF4-FFF2-40B4-BE49-F238E27FC236}">
                <a16:creationId xmlns:a16="http://schemas.microsoft.com/office/drawing/2014/main" id="{6B26739D-339A-439B-977B-BE416248448A}"/>
              </a:ext>
            </a:extLst>
          </p:cNvPr>
          <p:cNvCxnSpPr>
            <a:cxnSpLocks/>
          </p:cNvCxnSpPr>
          <p:nvPr/>
        </p:nvCxnSpPr>
        <p:spPr>
          <a:xfrm>
            <a:off x="6643354" y="4313827"/>
            <a:ext cx="0" cy="23810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2AA30F63-2496-4C63-BA5A-E49B313884D8}"/>
              </a:ext>
            </a:extLst>
          </p:cNvPr>
          <p:cNvSpPr txBox="1"/>
          <p:nvPr/>
        </p:nvSpPr>
        <p:spPr>
          <a:xfrm>
            <a:off x="4634249" y="4338030"/>
            <a:ext cx="2015545" cy="2092881"/>
          </a:xfrm>
          <a:prstGeom prst="rect">
            <a:avLst/>
          </a:prstGeom>
          <a:noFill/>
        </p:spPr>
        <p:txBody>
          <a:bodyPr wrap="square" rtlCol="0">
            <a:spAutoFit/>
          </a:bodyPr>
          <a:lstStyle/>
          <a:p>
            <a:pPr algn="ctr"/>
            <a:r>
              <a:rPr lang="es-PE" sz="1300" dirty="0">
                <a:solidFill>
                  <a:schemeClr val="bg1"/>
                </a:solidFill>
                <a:latin typeface="Arial" panose="020B0604020202020204" pitchFamily="34" charset="0"/>
                <a:cs typeface="Arial" panose="020B0604020202020204" pitchFamily="34" charset="0"/>
              </a:rPr>
              <a:t>1</a:t>
            </a:r>
          </a:p>
          <a:p>
            <a:pPr algn="ctr"/>
            <a:r>
              <a:rPr lang="es-PE" sz="1300" dirty="0">
                <a:solidFill>
                  <a:schemeClr val="bg1"/>
                </a:solidFill>
                <a:latin typeface="Arial" panose="020B0604020202020204" pitchFamily="34" charset="0"/>
                <a:cs typeface="Arial" panose="020B0604020202020204" pitchFamily="34" charset="0"/>
              </a:rPr>
              <a:t>2</a:t>
            </a:r>
          </a:p>
          <a:p>
            <a:pPr algn="ctr"/>
            <a:r>
              <a:rPr lang="es-PE" sz="1300" dirty="0">
                <a:solidFill>
                  <a:schemeClr val="bg1"/>
                </a:solidFill>
                <a:latin typeface="Arial" panose="020B0604020202020204" pitchFamily="34" charset="0"/>
                <a:cs typeface="Arial" panose="020B0604020202020204" pitchFamily="34" charset="0"/>
              </a:rPr>
              <a:t>3</a:t>
            </a:r>
          </a:p>
          <a:p>
            <a:pPr algn="ctr"/>
            <a:r>
              <a:rPr lang="es-PE" sz="1300" dirty="0">
                <a:solidFill>
                  <a:schemeClr val="bg1"/>
                </a:solidFill>
                <a:latin typeface="Arial" panose="020B0604020202020204" pitchFamily="34" charset="0"/>
                <a:cs typeface="Arial" panose="020B0604020202020204" pitchFamily="34" charset="0"/>
              </a:rPr>
              <a:t>4</a:t>
            </a:r>
          </a:p>
          <a:p>
            <a:pPr algn="ctr"/>
            <a:r>
              <a:rPr lang="es-PE" sz="1300" dirty="0">
                <a:solidFill>
                  <a:schemeClr val="bg1"/>
                </a:solidFill>
                <a:latin typeface="Arial" panose="020B0604020202020204" pitchFamily="34" charset="0"/>
                <a:cs typeface="Arial" panose="020B0604020202020204" pitchFamily="34" charset="0"/>
              </a:rPr>
              <a:t>5</a:t>
            </a:r>
          </a:p>
          <a:p>
            <a:pPr algn="ctr"/>
            <a:r>
              <a:rPr lang="es-PE" sz="1300" dirty="0">
                <a:solidFill>
                  <a:schemeClr val="bg1"/>
                </a:solidFill>
                <a:latin typeface="Arial" panose="020B0604020202020204" pitchFamily="34" charset="0"/>
                <a:cs typeface="Arial" panose="020B0604020202020204" pitchFamily="34" charset="0"/>
              </a:rPr>
              <a:t>6</a:t>
            </a:r>
          </a:p>
          <a:p>
            <a:pPr algn="ctr"/>
            <a:r>
              <a:rPr lang="es-PE" sz="1300" dirty="0">
                <a:solidFill>
                  <a:schemeClr val="bg1"/>
                </a:solidFill>
                <a:latin typeface="Arial" panose="020B0604020202020204" pitchFamily="34" charset="0"/>
                <a:cs typeface="Arial" panose="020B0604020202020204" pitchFamily="34" charset="0"/>
              </a:rPr>
              <a:t>7</a:t>
            </a:r>
          </a:p>
          <a:p>
            <a:pPr algn="ctr"/>
            <a:r>
              <a:rPr lang="es-PE" sz="1300" dirty="0">
                <a:solidFill>
                  <a:schemeClr val="bg1"/>
                </a:solidFill>
                <a:latin typeface="Arial" panose="020B0604020202020204" pitchFamily="34" charset="0"/>
                <a:cs typeface="Arial" panose="020B0604020202020204" pitchFamily="34" charset="0"/>
              </a:rPr>
              <a:t>8</a:t>
            </a:r>
          </a:p>
          <a:p>
            <a:pPr algn="ctr"/>
            <a:r>
              <a:rPr lang="es-PE" sz="1300" dirty="0">
                <a:solidFill>
                  <a:schemeClr val="bg1"/>
                </a:solidFill>
                <a:latin typeface="Arial" panose="020B0604020202020204" pitchFamily="34" charset="0"/>
                <a:cs typeface="Arial" panose="020B0604020202020204" pitchFamily="34" charset="0"/>
              </a:rPr>
              <a:t>9</a:t>
            </a:r>
          </a:p>
          <a:p>
            <a:pPr algn="ctr"/>
            <a:r>
              <a:rPr lang="es-PE" sz="1300" dirty="0">
                <a:solidFill>
                  <a:schemeClr val="bg1"/>
                </a:solidFill>
                <a:latin typeface="Arial" panose="020B0604020202020204" pitchFamily="34" charset="0"/>
                <a:cs typeface="Arial" panose="020B0604020202020204" pitchFamily="34" charset="0"/>
              </a:rPr>
              <a:t>10</a:t>
            </a:r>
          </a:p>
        </p:txBody>
      </p:sp>
      <p:cxnSp>
        <p:nvCxnSpPr>
          <p:cNvPr id="37" name="Conector recto 36">
            <a:extLst>
              <a:ext uri="{FF2B5EF4-FFF2-40B4-BE49-F238E27FC236}">
                <a16:creationId xmlns:a16="http://schemas.microsoft.com/office/drawing/2014/main" id="{86EE9850-8B88-47E3-A100-F4F1EBFC4DF4}"/>
              </a:ext>
            </a:extLst>
          </p:cNvPr>
          <p:cNvCxnSpPr/>
          <p:nvPr/>
        </p:nvCxnSpPr>
        <p:spPr>
          <a:xfrm>
            <a:off x="4604198" y="6392274"/>
            <a:ext cx="408260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AF128B7F-A15C-4E93-979B-18619FA1562D}"/>
              </a:ext>
            </a:extLst>
          </p:cNvPr>
          <p:cNvSpPr txBox="1"/>
          <p:nvPr/>
        </p:nvSpPr>
        <p:spPr>
          <a:xfrm>
            <a:off x="4632101" y="6381481"/>
            <a:ext cx="2034864" cy="323165"/>
          </a:xfrm>
          <a:prstGeom prst="rect">
            <a:avLst/>
          </a:prstGeom>
          <a:noFill/>
        </p:spPr>
        <p:txBody>
          <a:bodyPr wrap="square" rtlCol="0">
            <a:spAutoFit/>
          </a:bodyPr>
          <a:lstStyle/>
          <a:p>
            <a:pPr algn="ctr"/>
            <a:r>
              <a:rPr lang="es-PE" sz="1500" dirty="0">
                <a:solidFill>
                  <a:schemeClr val="bg1"/>
                </a:solidFill>
                <a:latin typeface="Arial" panose="020B0604020202020204" pitchFamily="34" charset="0"/>
                <a:cs typeface="Arial" panose="020B0604020202020204" pitchFamily="34" charset="0"/>
              </a:rPr>
              <a:t>salida</a:t>
            </a:r>
          </a:p>
        </p:txBody>
      </p:sp>
      <p:sp>
        <p:nvSpPr>
          <p:cNvPr id="39" name="CuadroTexto 38">
            <a:extLst>
              <a:ext uri="{FF2B5EF4-FFF2-40B4-BE49-F238E27FC236}">
                <a16:creationId xmlns:a16="http://schemas.microsoft.com/office/drawing/2014/main" id="{78CDA9C2-CE63-43A4-83B9-1A45C44A232E}"/>
              </a:ext>
            </a:extLst>
          </p:cNvPr>
          <p:cNvSpPr txBox="1"/>
          <p:nvPr/>
        </p:nvSpPr>
        <p:spPr>
          <a:xfrm>
            <a:off x="6666963" y="4335881"/>
            <a:ext cx="2015545" cy="2092881"/>
          </a:xfrm>
          <a:prstGeom prst="rect">
            <a:avLst/>
          </a:prstGeom>
          <a:noFill/>
        </p:spPr>
        <p:txBody>
          <a:bodyPr wrap="square" rtlCol="0">
            <a:spAutoFit/>
          </a:bodyPr>
          <a:lstStyle/>
          <a:p>
            <a:pPr algn="ctr"/>
            <a:r>
              <a:rPr lang="es-PE" sz="1300" dirty="0">
                <a:solidFill>
                  <a:schemeClr val="bg1"/>
                </a:solidFill>
                <a:latin typeface="Arial" panose="020B0604020202020204" pitchFamily="34" charset="0"/>
                <a:cs typeface="Arial" panose="020B0604020202020204" pitchFamily="34" charset="0"/>
              </a:rPr>
              <a:t>1000</a:t>
            </a:r>
          </a:p>
          <a:p>
            <a:pPr algn="ctr"/>
            <a:r>
              <a:rPr lang="es-PE" sz="1300" dirty="0">
                <a:solidFill>
                  <a:schemeClr val="bg1"/>
                </a:solidFill>
                <a:latin typeface="Arial" panose="020B0604020202020204" pitchFamily="34" charset="0"/>
                <a:cs typeface="Arial" panose="020B0604020202020204" pitchFamily="34" charset="0"/>
              </a:rPr>
              <a:t>500</a:t>
            </a:r>
          </a:p>
          <a:p>
            <a:pPr algn="ctr"/>
            <a:r>
              <a:rPr lang="es-PE" sz="1300" dirty="0">
                <a:solidFill>
                  <a:schemeClr val="bg1"/>
                </a:solidFill>
                <a:latin typeface="Arial" panose="020B0604020202020204" pitchFamily="34" charset="0"/>
                <a:cs typeface="Arial" panose="020B0604020202020204" pitchFamily="34" charset="0"/>
              </a:rPr>
              <a:t>250</a:t>
            </a:r>
          </a:p>
          <a:p>
            <a:pPr algn="ctr"/>
            <a:r>
              <a:rPr lang="es-PE" sz="1300" dirty="0">
                <a:solidFill>
                  <a:schemeClr val="bg1"/>
                </a:solidFill>
                <a:latin typeface="Arial" panose="020B0604020202020204" pitchFamily="34" charset="0"/>
                <a:cs typeface="Arial" panose="020B0604020202020204" pitchFamily="34" charset="0"/>
              </a:rPr>
              <a:t>125</a:t>
            </a:r>
          </a:p>
          <a:p>
            <a:pPr algn="ctr"/>
            <a:r>
              <a:rPr lang="es-PE" sz="1300" dirty="0">
                <a:solidFill>
                  <a:schemeClr val="bg1"/>
                </a:solidFill>
                <a:latin typeface="Arial" panose="020B0604020202020204" pitchFamily="34" charset="0"/>
                <a:cs typeface="Arial" panose="020B0604020202020204" pitchFamily="34" charset="0"/>
              </a:rPr>
              <a:t>62</a:t>
            </a:r>
          </a:p>
          <a:p>
            <a:pPr algn="ctr"/>
            <a:r>
              <a:rPr lang="es-PE" sz="1300" dirty="0">
                <a:solidFill>
                  <a:schemeClr val="bg1"/>
                </a:solidFill>
                <a:latin typeface="Arial" panose="020B0604020202020204" pitchFamily="34" charset="0"/>
                <a:cs typeface="Arial" panose="020B0604020202020204" pitchFamily="34" charset="0"/>
              </a:rPr>
              <a:t>31</a:t>
            </a:r>
          </a:p>
          <a:p>
            <a:pPr algn="ctr"/>
            <a:r>
              <a:rPr lang="es-PE" sz="1300" dirty="0">
                <a:solidFill>
                  <a:schemeClr val="bg1"/>
                </a:solidFill>
                <a:latin typeface="Arial" panose="020B0604020202020204" pitchFamily="34" charset="0"/>
                <a:cs typeface="Arial" panose="020B0604020202020204" pitchFamily="34" charset="0"/>
              </a:rPr>
              <a:t>15</a:t>
            </a:r>
          </a:p>
          <a:p>
            <a:pPr algn="ctr"/>
            <a:r>
              <a:rPr lang="es-PE" sz="1300" dirty="0">
                <a:solidFill>
                  <a:schemeClr val="bg1"/>
                </a:solidFill>
                <a:latin typeface="Arial" panose="020B0604020202020204" pitchFamily="34" charset="0"/>
                <a:cs typeface="Arial" panose="020B0604020202020204" pitchFamily="34" charset="0"/>
              </a:rPr>
              <a:t>7</a:t>
            </a:r>
          </a:p>
          <a:p>
            <a:pPr algn="ctr"/>
            <a:r>
              <a:rPr lang="es-PE" sz="1300" dirty="0">
                <a:solidFill>
                  <a:schemeClr val="bg1"/>
                </a:solidFill>
                <a:latin typeface="Arial" panose="020B0604020202020204" pitchFamily="34" charset="0"/>
                <a:cs typeface="Arial" panose="020B0604020202020204" pitchFamily="34" charset="0"/>
              </a:rPr>
              <a:t>3</a:t>
            </a:r>
          </a:p>
          <a:p>
            <a:pPr algn="ctr"/>
            <a:r>
              <a:rPr lang="es-PE" sz="1300" dirty="0">
                <a:solidFill>
                  <a:schemeClr val="bg1"/>
                </a:solidFill>
                <a:latin typeface="Arial" panose="020B0604020202020204" pitchFamily="34" charset="0"/>
                <a:cs typeface="Arial" panose="020B0604020202020204" pitchFamily="34" charset="0"/>
              </a:rPr>
              <a:t>1</a:t>
            </a:r>
          </a:p>
        </p:txBody>
      </p:sp>
      <p:sp>
        <p:nvSpPr>
          <p:cNvPr id="40" name="CuadroTexto 39">
            <a:extLst>
              <a:ext uri="{FF2B5EF4-FFF2-40B4-BE49-F238E27FC236}">
                <a16:creationId xmlns:a16="http://schemas.microsoft.com/office/drawing/2014/main" id="{F06F77F7-B2C4-4BDA-A92F-2901FF87C71A}"/>
              </a:ext>
            </a:extLst>
          </p:cNvPr>
          <p:cNvSpPr txBox="1"/>
          <p:nvPr/>
        </p:nvSpPr>
        <p:spPr>
          <a:xfrm>
            <a:off x="6651940" y="6405092"/>
            <a:ext cx="2034864" cy="323165"/>
          </a:xfrm>
          <a:prstGeom prst="rect">
            <a:avLst/>
          </a:prstGeom>
          <a:noFill/>
        </p:spPr>
        <p:txBody>
          <a:bodyPr wrap="square" rtlCol="0">
            <a:spAutoFit/>
          </a:bodyPr>
          <a:lstStyle/>
          <a:p>
            <a:pPr algn="ctr"/>
            <a:r>
              <a:rPr lang="es-PE" sz="1500" dirty="0">
                <a:solidFill>
                  <a:schemeClr val="bg1"/>
                </a:solidFill>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1424160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par>
                                <p:cTn id="64" presetID="22" presetClass="entr" presetSubtype="4"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down)">
                                      <p:cBhvr>
                                        <p:cTn id="66" dur="500"/>
                                        <p:tgtEl>
                                          <p:spTgt spid="2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down)">
                                      <p:cBhvr>
                                        <p:cTn id="69" dur="500"/>
                                        <p:tgtEl>
                                          <p:spTgt spid="3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down)">
                                      <p:cBhvr>
                                        <p:cTn id="78" dur="500"/>
                                        <p:tgtEl>
                                          <p:spTgt spid="3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down)">
                                      <p:cBhvr>
                                        <p:cTn id="81" dur="500"/>
                                        <p:tgtEl>
                                          <p:spTgt spid="34"/>
                                        </p:tgtEl>
                                      </p:cBhvr>
                                    </p:animEffect>
                                  </p:childTnLst>
                                </p:cTn>
                              </p:par>
                              <p:par>
                                <p:cTn id="82" presetID="22" presetClass="entr" presetSubtype="4"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down)">
                                      <p:cBhvr>
                                        <p:cTn id="84" dur="500"/>
                                        <p:tgtEl>
                                          <p:spTgt spid="3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down)">
                                      <p:cBhvr>
                                        <p:cTn id="87" dur="500"/>
                                        <p:tgtEl>
                                          <p:spTgt spid="36"/>
                                        </p:tgtEl>
                                      </p:cBhvr>
                                    </p:animEffect>
                                  </p:childTnLst>
                                </p:cTn>
                              </p:par>
                              <p:par>
                                <p:cTn id="88" presetID="22" presetClass="entr" presetSubtype="4" fill="hold"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down)">
                                      <p:cBhvr>
                                        <p:cTn id="90" dur="500"/>
                                        <p:tgtEl>
                                          <p:spTgt spid="37"/>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down)">
                                      <p:cBhvr>
                                        <p:cTn id="93" dur="500"/>
                                        <p:tgtEl>
                                          <p:spTgt spid="3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down)">
                                      <p:cBhvr>
                                        <p:cTn id="9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p:bldP spid="14" grpId="0" animBg="1"/>
      <p:bldP spid="15" grpId="0" animBg="1"/>
      <p:bldP spid="16" grpId="0"/>
      <p:bldP spid="17" grpId="0"/>
      <p:bldP spid="20" grpId="0"/>
      <p:bldP spid="25" grpId="0"/>
      <p:bldP spid="26" grpId="0"/>
      <p:bldP spid="27" grpId="0"/>
      <p:bldP spid="28" grpId="0" animBg="1"/>
      <p:bldP spid="30" grpId="0"/>
      <p:bldP spid="31" grpId="0" animBg="1"/>
      <p:bldP spid="32" grpId="0" animBg="1"/>
      <p:bldP spid="33" grpId="0"/>
      <p:bldP spid="34" grpId="0"/>
      <p:bldP spid="36" grpId="0"/>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0667528-6167-4BD8-8C22-E7814E6E9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8053CFB2-AB6D-4232-AADF-EFB5CB71FABA}"/>
              </a:ext>
            </a:extLst>
          </p:cNvPr>
          <p:cNvSpPr txBox="1"/>
          <p:nvPr/>
        </p:nvSpPr>
        <p:spPr>
          <a:xfrm>
            <a:off x="418011" y="418931"/>
            <a:ext cx="11456310" cy="5032147"/>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Bucles algorítmicos:</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En ambos bucles se ejecutan 10 iteraciones. La razón es que en cada iteración el valor i se dobla en el bucle de multiplicar y se divide por la mitad en el bucle de división. Por consiguiente, el número de iteraciones es una función de multiplicador o divisor, en este caso 2.</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Bucle de multiplicar:                 2               &lt;  1000 </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Bucle de dividir:                       1000           &gt;= 1</a:t>
            </a:r>
          </a:p>
          <a:p>
            <a:pPr algn="just"/>
            <a:r>
              <a:rPr lang="es-PE" sz="2500" dirty="0">
                <a:solidFill>
                  <a:schemeClr val="bg1"/>
                </a:solidFill>
                <a:latin typeface="Arial" panose="020B0604020202020204" pitchFamily="34" charset="0"/>
                <a:cs typeface="Arial" panose="020B0604020202020204" pitchFamily="34" charset="0"/>
              </a:rPr>
              <a:t>				   2</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Generalizando, el análisis se puede decir que las iteraciones de los bucles especificados se determinan por la siguiente fórmula: </a:t>
            </a:r>
          </a:p>
        </p:txBody>
      </p:sp>
      <p:sp>
        <p:nvSpPr>
          <p:cNvPr id="10" name="CuadroTexto 9">
            <a:extLst>
              <a:ext uri="{FF2B5EF4-FFF2-40B4-BE49-F238E27FC236}">
                <a16:creationId xmlns:a16="http://schemas.microsoft.com/office/drawing/2014/main" id="{D1464DFA-3D0E-4FB4-BB98-8751C66ACE2F}"/>
              </a:ext>
            </a:extLst>
          </p:cNvPr>
          <p:cNvSpPr txBox="1"/>
          <p:nvPr/>
        </p:nvSpPr>
        <p:spPr>
          <a:xfrm>
            <a:off x="4430332" y="2756080"/>
            <a:ext cx="1056067" cy="307777"/>
          </a:xfrm>
          <a:prstGeom prst="rect">
            <a:avLst/>
          </a:prstGeom>
          <a:noFill/>
        </p:spPr>
        <p:txBody>
          <a:bodyPr wrap="square" rtlCol="0">
            <a:spAutoFit/>
          </a:bodyPr>
          <a:lstStyle/>
          <a:p>
            <a:r>
              <a:rPr lang="es-PE" sz="1400" dirty="0">
                <a:solidFill>
                  <a:schemeClr val="bg1"/>
                </a:solidFill>
                <a:latin typeface="Arial" panose="020B0604020202020204" pitchFamily="34" charset="0"/>
                <a:cs typeface="Arial" panose="020B0604020202020204" pitchFamily="34" charset="0"/>
              </a:rPr>
              <a:t>iteraciones</a:t>
            </a:r>
          </a:p>
        </p:txBody>
      </p:sp>
      <p:cxnSp>
        <p:nvCxnSpPr>
          <p:cNvPr id="12" name="Conector recto 11">
            <a:extLst>
              <a:ext uri="{FF2B5EF4-FFF2-40B4-BE49-F238E27FC236}">
                <a16:creationId xmlns:a16="http://schemas.microsoft.com/office/drawing/2014/main" id="{F54B43F3-8227-4690-A55A-8A73C7E0B30F}"/>
              </a:ext>
            </a:extLst>
          </p:cNvPr>
          <p:cNvCxnSpPr/>
          <p:nvPr/>
        </p:nvCxnSpPr>
        <p:spPr>
          <a:xfrm>
            <a:off x="4275786" y="3915181"/>
            <a:ext cx="65682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B179F778-1066-4854-9982-CDDFDD60E0AD}"/>
              </a:ext>
            </a:extLst>
          </p:cNvPr>
          <p:cNvSpPr txBox="1"/>
          <p:nvPr/>
        </p:nvSpPr>
        <p:spPr>
          <a:xfrm>
            <a:off x="4544096" y="3913032"/>
            <a:ext cx="1056067" cy="307777"/>
          </a:xfrm>
          <a:prstGeom prst="rect">
            <a:avLst/>
          </a:prstGeom>
          <a:noFill/>
        </p:spPr>
        <p:txBody>
          <a:bodyPr wrap="square" rtlCol="0">
            <a:spAutoFit/>
          </a:bodyPr>
          <a:lstStyle/>
          <a:p>
            <a:r>
              <a:rPr lang="es-PE" sz="1400" dirty="0">
                <a:solidFill>
                  <a:schemeClr val="bg1"/>
                </a:solidFill>
                <a:latin typeface="Arial" panose="020B0604020202020204" pitchFamily="34" charset="0"/>
                <a:cs typeface="Arial" panose="020B0604020202020204" pitchFamily="34" charset="0"/>
              </a:rPr>
              <a:t>iteraciones</a:t>
            </a:r>
          </a:p>
        </p:txBody>
      </p:sp>
      <p:sp>
        <p:nvSpPr>
          <p:cNvPr id="14" name="Rectángulo 13">
            <a:extLst>
              <a:ext uri="{FF2B5EF4-FFF2-40B4-BE49-F238E27FC236}">
                <a16:creationId xmlns:a16="http://schemas.microsoft.com/office/drawing/2014/main" id="{1B88B00D-4F37-4D4D-929A-9BAA3F19701F}"/>
              </a:ext>
            </a:extLst>
          </p:cNvPr>
          <p:cNvSpPr/>
          <p:nvPr/>
        </p:nvSpPr>
        <p:spPr>
          <a:xfrm>
            <a:off x="3200400" y="5733951"/>
            <a:ext cx="2459864" cy="705118"/>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dirty="0">
                <a:latin typeface="Arial" panose="020B0604020202020204" pitchFamily="34" charset="0"/>
                <a:cs typeface="Arial" panose="020B0604020202020204" pitchFamily="34" charset="0"/>
              </a:rPr>
              <a:t>f(n) = log  n</a:t>
            </a:r>
          </a:p>
        </p:txBody>
      </p:sp>
      <p:sp>
        <p:nvSpPr>
          <p:cNvPr id="15" name="CuadroTexto 14">
            <a:extLst>
              <a:ext uri="{FF2B5EF4-FFF2-40B4-BE49-F238E27FC236}">
                <a16:creationId xmlns:a16="http://schemas.microsoft.com/office/drawing/2014/main" id="{E3C35EF5-3B74-41B2-8E7F-BFE4DAC977EA}"/>
              </a:ext>
            </a:extLst>
          </p:cNvPr>
          <p:cNvSpPr txBox="1"/>
          <p:nvPr/>
        </p:nvSpPr>
        <p:spPr>
          <a:xfrm>
            <a:off x="4893970" y="6132421"/>
            <a:ext cx="339143" cy="369332"/>
          </a:xfrm>
          <a:prstGeom prst="rect">
            <a:avLst/>
          </a:prstGeom>
          <a:noFill/>
        </p:spPr>
        <p:txBody>
          <a:bodyPr wrap="square" rtlCol="0">
            <a:spAutoFit/>
          </a:bodyPr>
          <a:lstStyle/>
          <a:p>
            <a:r>
              <a:rPr lang="es-PE"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991904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down)">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down)">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EDDC956-2119-4B56-81C9-5A4DD986A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86BA333-92AF-426C-9D25-E4B1422DF34B}"/>
              </a:ext>
            </a:extLst>
          </p:cNvPr>
          <p:cNvSpPr txBox="1"/>
          <p:nvPr/>
        </p:nvSpPr>
        <p:spPr>
          <a:xfrm>
            <a:off x="418011" y="418931"/>
            <a:ext cx="11456310" cy="4001095"/>
          </a:xfrm>
          <a:prstGeom prst="rect">
            <a:avLst/>
          </a:prstGeom>
          <a:noFill/>
        </p:spPr>
        <p:txBody>
          <a:bodyPr wrap="square" rtlCol="0">
            <a:spAutoFit/>
          </a:bodyPr>
          <a:lstStyle/>
          <a:p>
            <a:pPr algn="just"/>
            <a:r>
              <a:rPr lang="es-PE" sz="2500" dirty="0">
                <a:solidFill>
                  <a:schemeClr val="bg1"/>
                </a:solidFill>
                <a:latin typeface="Arial" panose="020B0604020202020204" pitchFamily="34" charset="0"/>
                <a:cs typeface="Arial" panose="020B0604020202020204" pitchFamily="34" charset="0"/>
              </a:rPr>
              <a:t>Bucles anidados: </a:t>
            </a:r>
          </a:p>
          <a:p>
            <a:pPr algn="just"/>
            <a:endParaRPr lang="es-PE" sz="25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El total de iteraciones de bucles anidados (bucles que contienen a otros bucles) se determina multiplicando el número de iteraciones del bucle interno por el número de iteraciones del bucle externo. </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iteraciones = iteraciones del bucle externo * iteraciones del bucle interno</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a:solidFill>
                  <a:schemeClr val="bg1"/>
                </a:solidFill>
                <a:latin typeface="Arial" panose="020B0604020202020204" pitchFamily="34" charset="0"/>
                <a:cs typeface="Arial" panose="020B0604020202020204" pitchFamily="34" charset="0"/>
              </a:rPr>
              <a:t>Existen tres tipos de bucles anidados: </a:t>
            </a:r>
            <a:r>
              <a:rPr lang="es-PE" sz="2200" b="1" dirty="0">
                <a:solidFill>
                  <a:schemeClr val="bg1"/>
                </a:solidFill>
                <a:latin typeface="Arial" panose="020B0604020202020204" pitchFamily="34" charset="0"/>
                <a:cs typeface="Arial" panose="020B0604020202020204" pitchFamily="34" charset="0"/>
              </a:rPr>
              <a:t>lineal logarítmico</a:t>
            </a:r>
            <a:r>
              <a:rPr lang="es-PE" sz="2200" dirty="0">
                <a:solidFill>
                  <a:schemeClr val="bg1"/>
                </a:solidFill>
                <a:latin typeface="Arial" panose="020B0604020202020204" pitchFamily="34" charset="0"/>
                <a:cs typeface="Arial" panose="020B0604020202020204" pitchFamily="34" charset="0"/>
              </a:rPr>
              <a:t>, </a:t>
            </a:r>
            <a:r>
              <a:rPr lang="es-PE" sz="2200" b="1" dirty="0">
                <a:solidFill>
                  <a:schemeClr val="bg1"/>
                </a:solidFill>
                <a:latin typeface="Arial" panose="020B0604020202020204" pitchFamily="34" charset="0"/>
                <a:cs typeface="Arial" panose="020B0604020202020204" pitchFamily="34" charset="0"/>
              </a:rPr>
              <a:t>cuadráticos dependi</a:t>
            </a:r>
            <a:r>
              <a:rPr lang="es-PE" sz="2200" dirty="0">
                <a:solidFill>
                  <a:schemeClr val="bg1"/>
                </a:solidFill>
                <a:latin typeface="Arial" panose="020B0604020202020204" pitchFamily="34" charset="0"/>
                <a:cs typeface="Arial" panose="020B0604020202020204" pitchFamily="34" charset="0"/>
              </a:rPr>
              <a:t>entes y </a:t>
            </a:r>
            <a:r>
              <a:rPr lang="es-PE" sz="2200" b="1" dirty="0">
                <a:solidFill>
                  <a:schemeClr val="bg1"/>
                </a:solidFill>
                <a:latin typeface="Arial" panose="020B0604020202020204" pitchFamily="34" charset="0"/>
                <a:cs typeface="Arial" panose="020B0604020202020204" pitchFamily="34" charset="0"/>
              </a:rPr>
              <a:t>cuadráticos</a:t>
            </a:r>
            <a:r>
              <a:rPr lang="es-PE" sz="2200" dirty="0">
                <a:solidFill>
                  <a:schemeClr val="bg1"/>
                </a:solidFill>
                <a:latin typeface="Arial" panose="020B0604020202020204" pitchFamily="34" charset="0"/>
                <a:cs typeface="Arial" panose="020B0604020202020204" pitchFamily="34" charset="0"/>
              </a:rPr>
              <a:t> que con análisis similares a los anteriores nos conducen a las siguientes ecuaciones de eficiencia:  </a:t>
            </a:r>
          </a:p>
        </p:txBody>
      </p:sp>
      <p:graphicFrame>
        <p:nvGraphicFramePr>
          <p:cNvPr id="7" name="Tabla 6">
            <a:extLst>
              <a:ext uri="{FF2B5EF4-FFF2-40B4-BE49-F238E27FC236}">
                <a16:creationId xmlns:a16="http://schemas.microsoft.com/office/drawing/2014/main" id="{AE9B25A6-D2E0-4012-B1AF-6EED6D5E087C}"/>
              </a:ext>
            </a:extLst>
          </p:cNvPr>
          <p:cNvGraphicFramePr>
            <a:graphicFrameLocks noGrp="1"/>
          </p:cNvGraphicFramePr>
          <p:nvPr>
            <p:extLst>
              <p:ext uri="{D42A27DB-BD31-4B8C-83A1-F6EECF244321}">
                <p14:modId xmlns:p14="http://schemas.microsoft.com/office/powerpoint/2010/main" val="2348842995"/>
              </p:ext>
            </p:extLst>
          </p:nvPr>
        </p:nvGraphicFramePr>
        <p:xfrm>
          <a:off x="795629" y="4692600"/>
          <a:ext cx="5733960" cy="1816689"/>
        </p:xfrm>
        <a:graphic>
          <a:graphicData uri="http://schemas.openxmlformats.org/drawingml/2006/table">
            <a:tbl>
              <a:tblPr firstRow="1" bandRow="1">
                <a:tableStyleId>{5C22544A-7EE6-4342-B048-85BDC9FD1C3A}</a:tableStyleId>
              </a:tblPr>
              <a:tblGrid>
                <a:gridCol w="2866980">
                  <a:extLst>
                    <a:ext uri="{9D8B030D-6E8A-4147-A177-3AD203B41FA5}">
                      <a16:colId xmlns:a16="http://schemas.microsoft.com/office/drawing/2014/main" val="1872859864"/>
                    </a:ext>
                  </a:extLst>
                </a:gridCol>
                <a:gridCol w="2866980">
                  <a:extLst>
                    <a:ext uri="{9D8B030D-6E8A-4147-A177-3AD203B41FA5}">
                      <a16:colId xmlns:a16="http://schemas.microsoft.com/office/drawing/2014/main" val="954812139"/>
                    </a:ext>
                  </a:extLst>
                </a:gridCol>
              </a:tblGrid>
              <a:tr h="484707">
                <a:tc>
                  <a:txBody>
                    <a:bodyPr/>
                    <a:lstStyle/>
                    <a:p>
                      <a:pPr algn="ctr"/>
                      <a:r>
                        <a:rPr lang="es-PE" dirty="0">
                          <a:solidFill>
                            <a:schemeClr val="tx1"/>
                          </a:solidFill>
                          <a:latin typeface="Arial" panose="020B0604020202020204" pitchFamily="34" charset="0"/>
                          <a:cs typeface="Arial" panose="020B0604020202020204" pitchFamily="34" charset="0"/>
                        </a:rPr>
                        <a:t>Lineal logarítmica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2000" b="0" dirty="0">
                          <a:solidFill>
                            <a:schemeClr val="tx1"/>
                          </a:solidFill>
                          <a:latin typeface="Arial" panose="020B0604020202020204" pitchFamily="34" charset="0"/>
                          <a:cs typeface="Arial" panose="020B0604020202020204" pitchFamily="34" charset="0"/>
                        </a:rPr>
                        <a:t>f(n) = [n log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1054491"/>
                  </a:ext>
                </a:extLst>
              </a:tr>
              <a:tr h="630942">
                <a:tc>
                  <a:txBody>
                    <a:bodyPr/>
                    <a:lstStyle/>
                    <a:p>
                      <a:pPr algn="ctr"/>
                      <a:r>
                        <a:rPr lang="es-PE" b="1" dirty="0">
                          <a:latin typeface="Arial" panose="020B0604020202020204" pitchFamily="34" charset="0"/>
                          <a:cs typeface="Arial" panose="020B0604020202020204" pitchFamily="34" charset="0"/>
                        </a:rPr>
                        <a:t>Dependiente cuadrática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2000" dirty="0">
                          <a:latin typeface="Arial" panose="020B0604020202020204" pitchFamily="34" charset="0"/>
                          <a:cs typeface="Arial" panose="020B0604020202020204" pitchFamily="34" charset="0"/>
                        </a:rPr>
                        <a:t>f(n) = n (n+1)</a:t>
                      </a:r>
                    </a:p>
                    <a:p>
                      <a:pPr algn="ctr"/>
                      <a:r>
                        <a:rPr lang="es-PE" sz="2000" dirty="0">
                          <a:latin typeface="Arial" panose="020B0604020202020204" pitchFamily="34" charset="0"/>
                          <a:cs typeface="Arial" panose="020B0604020202020204" pitchFamily="34"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1629081"/>
                  </a:ext>
                </a:extLst>
              </a:tr>
              <a:tr h="630942">
                <a:tc>
                  <a:txBody>
                    <a:bodyPr/>
                    <a:lstStyle/>
                    <a:p>
                      <a:pPr algn="ctr"/>
                      <a:r>
                        <a:rPr lang="es-PE" b="1" dirty="0">
                          <a:latin typeface="Arial" panose="020B0604020202020204" pitchFamily="34" charset="0"/>
                          <a:cs typeface="Arial" panose="020B0604020202020204" pitchFamily="34" charset="0"/>
                        </a:rPr>
                        <a:t>Cuadrática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PE" sz="2000" dirty="0">
                          <a:latin typeface="Arial" panose="020B0604020202020204" pitchFamily="34" charset="0"/>
                          <a:cs typeface="Arial" panose="020B0604020202020204" pitchFamily="34" charset="0"/>
                        </a:rPr>
                        <a:t>f(n) =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0396347"/>
                  </a:ext>
                </a:extLst>
              </a:tr>
            </a:tbl>
          </a:graphicData>
        </a:graphic>
      </p:graphicFrame>
      <p:sp>
        <p:nvSpPr>
          <p:cNvPr id="8" name="CuadroTexto 7">
            <a:extLst>
              <a:ext uri="{FF2B5EF4-FFF2-40B4-BE49-F238E27FC236}">
                <a16:creationId xmlns:a16="http://schemas.microsoft.com/office/drawing/2014/main" id="{7CCB6C86-EE18-4BE8-B58D-AE174E828D85}"/>
              </a:ext>
            </a:extLst>
          </p:cNvPr>
          <p:cNvSpPr txBox="1"/>
          <p:nvPr/>
        </p:nvSpPr>
        <p:spPr>
          <a:xfrm>
            <a:off x="5473518" y="4838956"/>
            <a:ext cx="270458" cy="338554"/>
          </a:xfrm>
          <a:prstGeom prst="rect">
            <a:avLst/>
          </a:prstGeom>
          <a:noFill/>
        </p:spPr>
        <p:txBody>
          <a:bodyPr wrap="square" rtlCol="0">
            <a:spAutoFit/>
          </a:bodyPr>
          <a:lstStyle/>
          <a:p>
            <a:r>
              <a:rPr lang="es-PE" sz="1600" dirty="0">
                <a:latin typeface="Arial" panose="020B0604020202020204" pitchFamily="34" charset="0"/>
                <a:cs typeface="Arial" panose="020B0604020202020204" pitchFamily="34" charset="0"/>
              </a:rPr>
              <a:t>2</a:t>
            </a:r>
          </a:p>
        </p:txBody>
      </p:sp>
      <p:cxnSp>
        <p:nvCxnSpPr>
          <p:cNvPr id="12" name="Conector recto 11">
            <a:extLst>
              <a:ext uri="{FF2B5EF4-FFF2-40B4-BE49-F238E27FC236}">
                <a16:creationId xmlns:a16="http://schemas.microsoft.com/office/drawing/2014/main" id="{6509F400-4C22-4A70-8DBE-DE77F5BBB70B}"/>
              </a:ext>
            </a:extLst>
          </p:cNvPr>
          <p:cNvCxnSpPr>
            <a:cxnSpLocks/>
          </p:cNvCxnSpPr>
          <p:nvPr/>
        </p:nvCxnSpPr>
        <p:spPr>
          <a:xfrm>
            <a:off x="5228822" y="5549428"/>
            <a:ext cx="6053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05A4D3B-6146-4730-9CB4-A6FAAA2084A1}"/>
              </a:ext>
            </a:extLst>
          </p:cNvPr>
          <p:cNvSpPr txBox="1"/>
          <p:nvPr/>
        </p:nvSpPr>
        <p:spPr>
          <a:xfrm>
            <a:off x="5419855" y="5854238"/>
            <a:ext cx="270458" cy="338554"/>
          </a:xfrm>
          <a:prstGeom prst="rect">
            <a:avLst/>
          </a:prstGeom>
          <a:noFill/>
        </p:spPr>
        <p:txBody>
          <a:bodyPr wrap="square" rtlCol="0">
            <a:spAutoFit/>
          </a:bodyPr>
          <a:lstStyle/>
          <a:p>
            <a:r>
              <a:rPr lang="es-PE" sz="1600"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054348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561</Words>
  <Application>Microsoft Office PowerPoint</Application>
  <PresentationFormat>Panorámica</PresentationFormat>
  <Paragraphs>130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10</cp:revision>
  <dcterms:created xsi:type="dcterms:W3CDTF">2018-02-20T15:20:16Z</dcterms:created>
  <dcterms:modified xsi:type="dcterms:W3CDTF">2018-02-20T17:06:35Z</dcterms:modified>
</cp:coreProperties>
</file>