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117D2-7740-40BD-AF7C-A5BEE03DE1F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44DE0737-7C4C-42DA-AC6F-415027DF5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EB4BC4C7-B683-4149-8101-B8560B2C86D7}"/>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5" name="Marcador de pie de página 4">
            <a:extLst>
              <a:ext uri="{FF2B5EF4-FFF2-40B4-BE49-F238E27FC236}">
                <a16:creationId xmlns:a16="http://schemas.microsoft.com/office/drawing/2014/main" id="{B818EE74-14D4-4FF2-AA20-0F561041128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82474C5-52B7-494E-820E-993B6E657F8E}"/>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53654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95223-A4E8-4CB2-BAA0-0517DDF7B22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2A18A7E-E5D7-4005-82C7-6566A674C97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07013D-5757-4C4A-A91C-0F97F052F23C}"/>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5" name="Marcador de pie de página 4">
            <a:extLst>
              <a:ext uri="{FF2B5EF4-FFF2-40B4-BE49-F238E27FC236}">
                <a16:creationId xmlns:a16="http://schemas.microsoft.com/office/drawing/2014/main" id="{40597777-D221-4F3E-A921-DB7B466AE5E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4133C2C-6B8D-4C20-B51C-063C0F2A9DCE}"/>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211911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DF6B663-C88A-4D09-AA3E-0D5CE5DB2F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0771EC1-EAB8-4C41-BF94-003FAFDD951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C1A9B32-A097-4981-97DF-BBF75D10F329}"/>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5" name="Marcador de pie de página 4">
            <a:extLst>
              <a:ext uri="{FF2B5EF4-FFF2-40B4-BE49-F238E27FC236}">
                <a16:creationId xmlns:a16="http://schemas.microsoft.com/office/drawing/2014/main" id="{A015B757-8A89-4E31-B15C-0862DC3B57E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8B36EC8-99B7-44B4-BCE1-C31A061A9BFD}"/>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251857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5B925-26D6-4F76-8E78-25AD3FAFA38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6F5FEA2-ABE5-4420-A3DE-07E0D950883B}"/>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E08E54-185B-438E-9ABE-94E29B2FC162}"/>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5" name="Marcador de pie de página 4">
            <a:extLst>
              <a:ext uri="{FF2B5EF4-FFF2-40B4-BE49-F238E27FC236}">
                <a16:creationId xmlns:a16="http://schemas.microsoft.com/office/drawing/2014/main" id="{DED71667-CA78-4AC3-8913-6D6E532E1E7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9430ACB-9ECB-4FE1-A18C-3ACD64F128CA}"/>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286643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009E3-112D-4348-8B3C-01FAB09B34B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22B859C-D717-4D9E-AD6B-F8D11A237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152B4B9A-C8E5-40E4-BBDE-7424E16B3763}"/>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5" name="Marcador de pie de página 4">
            <a:extLst>
              <a:ext uri="{FF2B5EF4-FFF2-40B4-BE49-F238E27FC236}">
                <a16:creationId xmlns:a16="http://schemas.microsoft.com/office/drawing/2014/main" id="{2B4AF7CE-702F-475A-A570-F7E9095550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AFB545F-BE50-4096-858C-CFF14C16F489}"/>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176138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E3648-0884-4FBB-812C-B2BD9304686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6520172-2635-4D48-9758-3A02D6E9E8FF}"/>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447345A5-AD99-4A64-B019-8135D9ECEA1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B430333-2CAA-4E21-8C07-C66BA49BD08A}"/>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6" name="Marcador de pie de página 5">
            <a:extLst>
              <a:ext uri="{FF2B5EF4-FFF2-40B4-BE49-F238E27FC236}">
                <a16:creationId xmlns:a16="http://schemas.microsoft.com/office/drawing/2014/main" id="{4E68073A-79A0-4E50-AEE8-0E5C68BC637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0A0CEEF-7C39-4073-B6AE-1685A7274091}"/>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352517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C843F-97DE-4491-BDA4-3BE89F5B6EF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EED287E-2462-4778-8E8C-742F74CEB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31F9D1A-B475-4D8E-ADA0-B442C9A6524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14845CF5-9E36-4DD7-B5CB-213D54B8A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0642AFE-6E01-4545-9239-5F4B12A69C4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F9C20FE3-6FCC-4EB8-B28C-A9B3A47CE30E}"/>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8" name="Marcador de pie de página 7">
            <a:extLst>
              <a:ext uri="{FF2B5EF4-FFF2-40B4-BE49-F238E27FC236}">
                <a16:creationId xmlns:a16="http://schemas.microsoft.com/office/drawing/2014/main" id="{F082C289-F111-4125-8D98-E10710292991}"/>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AFB746CD-4757-40AB-AD9D-71FC45C24E5B}"/>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37836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3E803-9092-4055-9DC4-93D6725ACF4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D8C66E25-FA23-4AB0-B578-5A7759C25AAE}"/>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4" name="Marcador de pie de página 3">
            <a:extLst>
              <a:ext uri="{FF2B5EF4-FFF2-40B4-BE49-F238E27FC236}">
                <a16:creationId xmlns:a16="http://schemas.microsoft.com/office/drawing/2014/main" id="{BA5A1D45-102F-4574-A03F-DFF4B97D631E}"/>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157BA8FB-35D1-4212-8AED-2365EAA99E18}"/>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25986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CA9690-106E-40B3-85DB-BE933C191DBD}"/>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3" name="Marcador de pie de página 2">
            <a:extLst>
              <a:ext uri="{FF2B5EF4-FFF2-40B4-BE49-F238E27FC236}">
                <a16:creationId xmlns:a16="http://schemas.microsoft.com/office/drawing/2014/main" id="{B1A4F371-B135-476E-B34B-BAE57B5D5E5A}"/>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A95D1422-159B-422F-A3DD-F0AA6197A16A}"/>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77464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630CD-3D5B-4AD4-B46E-3C4082CAF4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672C281-8782-476B-AC7F-4924FA575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528EE5E-2618-458D-AC0C-C00494830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D44EB11-E76F-4A82-98EC-BFBAF742501E}"/>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6" name="Marcador de pie de página 5">
            <a:extLst>
              <a:ext uri="{FF2B5EF4-FFF2-40B4-BE49-F238E27FC236}">
                <a16:creationId xmlns:a16="http://schemas.microsoft.com/office/drawing/2014/main" id="{97AA61DD-CB3B-4BF2-B7E8-DE1DCBC6237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83C9658-ECF5-40C8-A40D-579EAB36204C}"/>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229547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CA3F2-27E1-4132-A6F9-8A28D6FEA3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55FF22C2-0168-42F4-82F7-08841D670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2891537-0D16-45AB-8AEA-FDBFBB70F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E9603B8-EF51-4447-BE6B-2016F5A37C9B}"/>
              </a:ext>
            </a:extLst>
          </p:cNvPr>
          <p:cNvSpPr>
            <a:spLocks noGrp="1"/>
          </p:cNvSpPr>
          <p:nvPr>
            <p:ph type="dt" sz="half" idx="10"/>
          </p:nvPr>
        </p:nvSpPr>
        <p:spPr/>
        <p:txBody>
          <a:bodyPr/>
          <a:lstStyle/>
          <a:p>
            <a:fld id="{19B6C761-BC2F-4DF1-BAD3-B18BB878E922}" type="datetimeFigureOut">
              <a:rPr lang="es-PE" smtClean="0"/>
              <a:t>19/02/2018</a:t>
            </a:fld>
            <a:endParaRPr lang="es-PE"/>
          </a:p>
        </p:txBody>
      </p:sp>
      <p:sp>
        <p:nvSpPr>
          <p:cNvPr id="6" name="Marcador de pie de página 5">
            <a:extLst>
              <a:ext uri="{FF2B5EF4-FFF2-40B4-BE49-F238E27FC236}">
                <a16:creationId xmlns:a16="http://schemas.microsoft.com/office/drawing/2014/main" id="{4097DD86-7DB6-4756-8805-D3D31DC45DA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C1A0407-7AF6-464D-B165-E49AA4F2C7D1}"/>
              </a:ext>
            </a:extLst>
          </p:cNvPr>
          <p:cNvSpPr>
            <a:spLocks noGrp="1"/>
          </p:cNvSpPr>
          <p:nvPr>
            <p:ph type="sldNum" sz="quarter" idx="12"/>
          </p:nvPr>
        </p:nvSpPr>
        <p:spPr/>
        <p:txBody>
          <a:bodyPr/>
          <a:lstStyle/>
          <a:p>
            <a:fld id="{739A8D6F-7C07-44B8-B6FE-40EF56883263}" type="slidenum">
              <a:rPr lang="es-PE" smtClean="0"/>
              <a:t>‹Nº›</a:t>
            </a:fld>
            <a:endParaRPr lang="es-PE"/>
          </a:p>
        </p:txBody>
      </p:sp>
    </p:spTree>
    <p:extLst>
      <p:ext uri="{BB962C8B-B14F-4D97-AF65-F5344CB8AC3E}">
        <p14:creationId xmlns:p14="http://schemas.microsoft.com/office/powerpoint/2010/main" val="184469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7DBE139-E2D3-403E-B407-8871C7F45E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BBD3740-FC28-45E3-9305-24DC6B532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1056335-556A-4265-8325-4CE0A2AA6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6C761-BC2F-4DF1-BAD3-B18BB878E922}" type="datetimeFigureOut">
              <a:rPr lang="es-PE" smtClean="0"/>
              <a:t>19/02/2018</a:t>
            </a:fld>
            <a:endParaRPr lang="es-PE"/>
          </a:p>
        </p:txBody>
      </p:sp>
      <p:sp>
        <p:nvSpPr>
          <p:cNvPr id="5" name="Marcador de pie de página 4">
            <a:extLst>
              <a:ext uri="{FF2B5EF4-FFF2-40B4-BE49-F238E27FC236}">
                <a16:creationId xmlns:a16="http://schemas.microsoft.com/office/drawing/2014/main" id="{23400232-6145-4E9D-8C5A-297DF91B7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F089248-02E9-4196-8A00-D02113721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A8D6F-7C07-44B8-B6FE-40EF56883263}" type="slidenum">
              <a:rPr lang="es-PE" smtClean="0"/>
              <a:t>‹Nº›</a:t>
            </a:fld>
            <a:endParaRPr lang="es-PE"/>
          </a:p>
        </p:txBody>
      </p:sp>
    </p:spTree>
    <p:extLst>
      <p:ext uri="{BB962C8B-B14F-4D97-AF65-F5344CB8AC3E}">
        <p14:creationId xmlns:p14="http://schemas.microsoft.com/office/powerpoint/2010/main" val="35579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13063" y="1649789"/>
            <a:ext cx="12258261" cy="2862322"/>
          </a:xfrm>
          <a:prstGeom prst="rect">
            <a:avLst/>
          </a:prstGeom>
          <a:noFill/>
        </p:spPr>
        <p:txBody>
          <a:bodyPr wrap="square" rtlCol="0">
            <a:spAutoFit/>
          </a:bodyPr>
          <a:lstStyle/>
          <a:p>
            <a:pPr algn="ctr"/>
            <a:r>
              <a:rPr lang="es-PE" sz="9000" dirty="0">
                <a:solidFill>
                  <a:schemeClr val="bg1"/>
                </a:solidFill>
                <a:latin typeface="Arial Rounded MT Bold" panose="020F0704030504030204" pitchFamily="34" charset="0"/>
                <a:cs typeface="Arial" panose="020B0604020202020204" pitchFamily="34" charset="0"/>
              </a:rPr>
              <a:t>Eficiencia y</a:t>
            </a:r>
          </a:p>
          <a:p>
            <a:pPr algn="ctr"/>
            <a:r>
              <a:rPr lang="es-PE" sz="9000" dirty="0">
                <a:solidFill>
                  <a:schemeClr val="bg1"/>
                </a:solidFill>
                <a:latin typeface="Arial Rounded MT Bold" panose="020F0704030504030204" pitchFamily="34" charset="0"/>
                <a:cs typeface="Arial" panose="020B0604020202020204" pitchFamily="34" charset="0"/>
              </a:rPr>
              <a:t>Exactitud</a:t>
            </a:r>
          </a:p>
        </p:txBody>
      </p:sp>
    </p:spTree>
    <p:extLst>
      <p:ext uri="{BB962C8B-B14F-4D97-AF65-F5344CB8AC3E}">
        <p14:creationId xmlns:p14="http://schemas.microsoft.com/office/powerpoint/2010/main" val="1855583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4447371"/>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Eficiencia y Exactitud: </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De las características, antes analizadas, que deben cumplir los algoritmos destacan dos por su importancia en el desarrollo de algoritmos y en la construcción de programas: </a:t>
            </a:r>
            <a:r>
              <a:rPr lang="es-PE" sz="2300" b="1" dirty="0">
                <a:solidFill>
                  <a:schemeClr val="bg1"/>
                </a:solidFill>
                <a:latin typeface="Arial" panose="020B0604020202020204" pitchFamily="34" charset="0"/>
                <a:cs typeface="Arial" panose="020B0604020202020204" pitchFamily="34" charset="0"/>
              </a:rPr>
              <a:t>eficiencia </a:t>
            </a:r>
            <a:r>
              <a:rPr lang="es-PE" sz="2300" dirty="0">
                <a:solidFill>
                  <a:schemeClr val="bg1"/>
                </a:solidFill>
                <a:latin typeface="Arial" panose="020B0604020202020204" pitchFamily="34" charset="0"/>
                <a:cs typeface="Arial" panose="020B0604020202020204" pitchFamily="34" charset="0"/>
              </a:rPr>
              <a:t>y</a:t>
            </a:r>
            <a:r>
              <a:rPr lang="es-PE" sz="2300" b="1" dirty="0">
                <a:solidFill>
                  <a:schemeClr val="bg1"/>
                </a:solidFill>
                <a:latin typeface="Arial" panose="020B0604020202020204" pitchFamily="34" charset="0"/>
                <a:cs typeface="Arial" panose="020B0604020202020204" pitchFamily="34" charset="0"/>
              </a:rPr>
              <a:t> exactitud.</a:t>
            </a:r>
          </a:p>
          <a:p>
            <a:pPr algn="just"/>
            <a:endParaRPr lang="es-PE" sz="2300" dirty="0">
              <a:solidFill>
                <a:schemeClr val="bg1"/>
              </a:solidFill>
              <a:latin typeface="Arial" panose="020B0604020202020204" pitchFamily="34" charset="0"/>
              <a:cs typeface="Arial" panose="020B0604020202020204" pitchFamily="34" charset="0"/>
            </a:endParaRPr>
          </a:p>
          <a:p>
            <a:pPr marL="457200" indent="-457200" algn="just">
              <a:buAutoNum type="arabicPeriod"/>
            </a:pPr>
            <a:r>
              <a:rPr lang="es-PE" sz="2300" dirty="0">
                <a:solidFill>
                  <a:schemeClr val="bg1"/>
                </a:solidFill>
                <a:latin typeface="Arial" panose="020B0604020202020204" pitchFamily="34" charset="0"/>
                <a:cs typeface="Arial" panose="020B0604020202020204" pitchFamily="34" charset="0"/>
              </a:rPr>
              <a:t>Diseñar un algoritmo que sea fácil de entender, codificar y depurar. </a:t>
            </a:r>
          </a:p>
          <a:p>
            <a:pPr marL="457200" indent="-457200" algn="just">
              <a:buAutoNum type="arabicPeriod"/>
            </a:pPr>
            <a:r>
              <a:rPr lang="es-PE" sz="2300" dirty="0">
                <a:solidFill>
                  <a:schemeClr val="bg1"/>
                </a:solidFill>
                <a:latin typeface="Arial" panose="020B0604020202020204" pitchFamily="34" charset="0"/>
                <a:cs typeface="Arial" panose="020B0604020202020204" pitchFamily="34" charset="0"/>
              </a:rPr>
              <a:t>Diseñar un algoritmo que haga un uso eficiente de los recursos de la computadora. </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Idealmente, el programa resultante debe cumplir ambos objetivos. En estos casos, se suele decir que tal programa es “elegante”. </a:t>
            </a:r>
          </a:p>
        </p:txBody>
      </p:sp>
    </p:spTree>
    <p:extLst>
      <p:ext uri="{BB962C8B-B14F-4D97-AF65-F5344CB8AC3E}">
        <p14:creationId xmlns:p14="http://schemas.microsoft.com/office/powerpoint/2010/main" val="101102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wipe(down)">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wipe(down)">
                                      <p:cBhvr>
                                        <p:cTn id="2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D9C5DD-6ADD-47B6-B98F-101D3ED38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4A119C2B-BE68-4260-9435-B764A940750F}"/>
              </a:ext>
            </a:extLst>
          </p:cNvPr>
          <p:cNvSpPr txBox="1"/>
          <p:nvPr/>
        </p:nvSpPr>
        <p:spPr>
          <a:xfrm>
            <a:off x="418011" y="483326"/>
            <a:ext cx="11051178" cy="332398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Eficiencia de un Algoritmo:</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Raramente existe un único algoritmo para resolver un problema determinado. Cuando se comparan dos algoritmos diferentes que resuelven el mismo problema, normalmente, se encontrará que un algoritmo es un orden de magnitud más eficiente que el otro. En este sentido lo importante, es que el programador sea capaz de reconocer y elegir el algoritmo más eficiente.</a:t>
            </a:r>
          </a:p>
        </p:txBody>
      </p:sp>
    </p:spTree>
    <p:extLst>
      <p:ext uri="{BB962C8B-B14F-4D97-AF65-F5344CB8AC3E}">
        <p14:creationId xmlns:p14="http://schemas.microsoft.com/office/powerpoint/2010/main" val="658304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817CEF0-4008-4B1F-ABFA-FAAD36C3D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98C50BEF-B88C-4773-8042-61BC5FFF34F1}"/>
              </a:ext>
            </a:extLst>
          </p:cNvPr>
          <p:cNvSpPr txBox="1"/>
          <p:nvPr/>
        </p:nvSpPr>
        <p:spPr>
          <a:xfrm>
            <a:off x="418011" y="483326"/>
            <a:ext cx="11051178" cy="2015936"/>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¿Qué es Eficiencia?</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La </a:t>
            </a:r>
            <a:r>
              <a:rPr lang="es-PE" sz="2500" b="1" dirty="0">
                <a:solidFill>
                  <a:schemeClr val="bg1"/>
                </a:solidFill>
                <a:latin typeface="Arial" panose="020B0604020202020204" pitchFamily="34" charset="0"/>
                <a:cs typeface="Arial" panose="020B0604020202020204" pitchFamily="34" charset="0"/>
              </a:rPr>
              <a:t>eficiencia</a:t>
            </a:r>
            <a:r>
              <a:rPr lang="es-PE" sz="2500" dirty="0">
                <a:solidFill>
                  <a:schemeClr val="bg1"/>
                </a:solidFill>
                <a:latin typeface="Arial" panose="020B0604020202020204" pitchFamily="34" charset="0"/>
                <a:cs typeface="Arial" panose="020B0604020202020204" pitchFamily="34" charset="0"/>
              </a:rPr>
              <a:t> de un algoritmo es la propiedad mediante la cual un algoritmo debe alcanzar la solución al problema en el tiempo más corto posible y/o utilizando la cantidad más pequeña posible de recursos físicos.</a:t>
            </a:r>
          </a:p>
        </p:txBody>
      </p:sp>
    </p:spTree>
    <p:extLst>
      <p:ext uri="{BB962C8B-B14F-4D97-AF65-F5344CB8AC3E}">
        <p14:creationId xmlns:p14="http://schemas.microsoft.com/office/powerpoint/2010/main" val="2806128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817CEF0-4008-4B1F-ABFA-FAAD36C3D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98C50BEF-B88C-4773-8042-61BC5FFF34F1}"/>
              </a:ext>
            </a:extLst>
          </p:cNvPr>
          <p:cNvSpPr txBox="1"/>
          <p:nvPr/>
        </p:nvSpPr>
        <p:spPr>
          <a:xfrm>
            <a:off x="418011" y="483326"/>
            <a:ext cx="11051178" cy="1631216"/>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¿Cómo medir la eficiencia de un algoritmo o programa informático?</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Uno de los métodos más sobresalientes es el </a:t>
            </a:r>
            <a:r>
              <a:rPr lang="es-PE" sz="2500" b="1" dirty="0">
                <a:solidFill>
                  <a:schemeClr val="bg1"/>
                </a:solidFill>
                <a:latin typeface="Arial" panose="020B0604020202020204" pitchFamily="34" charset="0"/>
                <a:cs typeface="Arial" panose="020B0604020202020204" pitchFamily="34" charset="0"/>
              </a:rPr>
              <a:t>análisis de algoritmos</a:t>
            </a:r>
            <a:r>
              <a:rPr lang="es-PE" sz="2500" dirty="0">
                <a:solidFill>
                  <a:schemeClr val="bg1"/>
                </a:solidFill>
                <a:latin typeface="Arial" panose="020B0604020202020204" pitchFamily="34" charset="0"/>
                <a:cs typeface="Arial" panose="020B0604020202020204" pitchFamily="34" charset="0"/>
              </a:rPr>
              <a:t>. El análisis de algoritmos permite medir la dificultad inherente de un problema. </a:t>
            </a:r>
          </a:p>
        </p:txBody>
      </p:sp>
      <p:pic>
        <p:nvPicPr>
          <p:cNvPr id="1026" name="Picture 2" descr="Resultado de imagen para computadora antigua año sesenta">
            <a:extLst>
              <a:ext uri="{FF2B5EF4-FFF2-40B4-BE49-F238E27FC236}">
                <a16:creationId xmlns:a16="http://schemas.microsoft.com/office/drawing/2014/main" id="{9A6AB651-FA12-40C2-A586-1A02789FE9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02" r="14230"/>
          <a:stretch/>
        </p:blipFill>
        <p:spPr bwMode="auto">
          <a:xfrm>
            <a:off x="525217" y="2854040"/>
            <a:ext cx="3116362" cy="24916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descr="Resultado de imagen para computadora moderna">
            <a:extLst>
              <a:ext uri="{FF2B5EF4-FFF2-40B4-BE49-F238E27FC236}">
                <a16:creationId xmlns:a16="http://schemas.microsoft.com/office/drawing/2014/main" id="{5D588DC4-97C9-4BB5-B09D-B4F380D3C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657" y="2854040"/>
            <a:ext cx="3725886" cy="24916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658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239</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Arial Rounded MT Bold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5</cp:revision>
  <dcterms:created xsi:type="dcterms:W3CDTF">2018-02-19T21:12:07Z</dcterms:created>
  <dcterms:modified xsi:type="dcterms:W3CDTF">2018-02-19T21:52:44Z</dcterms:modified>
</cp:coreProperties>
</file>