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68F2A-823A-4A78-9920-2516A04E84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177A29B3-5C8E-4C85-A21B-12A73220F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00C1B43F-23D1-47FB-872D-7698C5A5CC22}"/>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274C3FA6-AC61-41E0-AF5F-833B7FC46A0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C27BB3A-B622-4931-AED9-37120784E8A0}"/>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126641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D6474-C79C-4C61-929F-1415D1F1C8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33FE8CA-F99D-4651-ADDC-0593F2E4FD2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05EC543-F8B5-4D6C-8C83-6D5D8A5C9798}"/>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34E4E349-2307-4DE9-BD1D-3DDE333EA0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69D1676-D36C-4F4B-BADC-C3A836B06845}"/>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26966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AAB462E-2B5F-4330-99FE-2C4BAC201A2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41A9E86-E360-48EC-A1B6-B42443F71D6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BCCC7B3-AA5E-4FE4-B046-BA6C1E2783AA}"/>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C18CD73B-80B5-485D-9F2D-6D64CFCD144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F975B65-1E68-4869-8411-53FE691A70AD}"/>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359121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AC949-886E-4AD8-B18F-FE659C59B47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686D2E1-E5AD-47DD-BF07-4A4FD1D38FF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9E1C19B-8278-47F9-B4DB-8EC80957CBCB}"/>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574DD35D-5DB3-4FA8-A1A6-1E06809E8A9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ECA021-8057-4C9F-B6B0-0EDAF5571787}"/>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211101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DAE6F-8625-40D4-8BFD-B060AADFDD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697BF9D-FE5A-4C66-AC2D-98066643C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09C7275-1FA2-4CFF-955C-F20514B3F440}"/>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4C23E836-76FA-4936-B7E8-62C666CB0CD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055552B-6FE1-410A-8BB0-6B6CDC35B58D}"/>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393154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B248-F0D7-40E0-84CB-3F3C78D27A2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73A4A80-DFEF-45C6-92D9-4108F834DEB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60488E7-E1BE-4662-9804-ACCCC7D1D9E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0D25DBA-8513-4A7B-A360-A0EC2234F639}"/>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6" name="Marcador de pie de página 5">
            <a:extLst>
              <a:ext uri="{FF2B5EF4-FFF2-40B4-BE49-F238E27FC236}">
                <a16:creationId xmlns:a16="http://schemas.microsoft.com/office/drawing/2014/main" id="{7F046912-1D44-4F6B-8E9E-621315E0796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E6BD28E-B7A0-4D65-8FC2-A678402B27C1}"/>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201274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7423C-9F6E-4948-87E2-71B0CE49106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4EFB51B-9495-40C8-A1DA-B3C03A703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2463A79-5176-4D15-884C-ECCA056BE3E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EE6AD50-C0FE-4479-8B5C-6791ABDA5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786F9C3-E17B-4A61-9F21-9B6F9942135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0F6685F-BAD7-49B4-9E80-A85CFE3AE493}"/>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8" name="Marcador de pie de página 7">
            <a:extLst>
              <a:ext uri="{FF2B5EF4-FFF2-40B4-BE49-F238E27FC236}">
                <a16:creationId xmlns:a16="http://schemas.microsoft.com/office/drawing/2014/main" id="{6FEF3FA1-F406-4C0F-AF4B-0433DD57B46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E0D07EA-0229-49D3-BDCC-FB1FE7F79602}"/>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193865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B016F-6160-4E6E-A73D-B438FF07DF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7BA9DB93-FA16-49E0-BA8D-D86008147B26}"/>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4" name="Marcador de pie de página 3">
            <a:extLst>
              <a:ext uri="{FF2B5EF4-FFF2-40B4-BE49-F238E27FC236}">
                <a16:creationId xmlns:a16="http://schemas.microsoft.com/office/drawing/2014/main" id="{2CD8BEF9-8F92-4514-8FED-B12411FFF82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F63E692-B68A-4A39-87B9-8BF89CF1B09D}"/>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5479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0618BEE-4A10-4015-9EEA-C39C1E0B3B3A}"/>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3" name="Marcador de pie de página 2">
            <a:extLst>
              <a:ext uri="{FF2B5EF4-FFF2-40B4-BE49-F238E27FC236}">
                <a16:creationId xmlns:a16="http://schemas.microsoft.com/office/drawing/2014/main" id="{0B8FF93C-5E91-4CEF-B13D-460D259C58A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AF1A087-5740-4D85-ACF2-4B33958065B6}"/>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41480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2FBA4-047D-4B3D-9DD7-D63A8827EC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04BF577-D6C9-4F1B-812E-A22A34DA1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A74B52C-54AD-46EF-88AB-7BF1B37AB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C0DA318-4E47-4265-B010-C179F0E66F98}"/>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6" name="Marcador de pie de página 5">
            <a:extLst>
              <a:ext uri="{FF2B5EF4-FFF2-40B4-BE49-F238E27FC236}">
                <a16:creationId xmlns:a16="http://schemas.microsoft.com/office/drawing/2014/main" id="{A2B90160-6CA0-49EC-80E7-5566CAFBE32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3EC8336-F443-47A4-9D64-0DB5BAB4354C}"/>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343661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F6EC-092B-4A66-A66E-CE233B4422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B6507AD-9A9F-4FA4-9F21-02F8D5645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B0438B5-1A1D-4BBC-8DFA-8E1EDFC15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50899B3-3B58-439D-97DD-9701ED69B015}"/>
              </a:ext>
            </a:extLst>
          </p:cNvPr>
          <p:cNvSpPr>
            <a:spLocks noGrp="1"/>
          </p:cNvSpPr>
          <p:nvPr>
            <p:ph type="dt" sz="half" idx="10"/>
          </p:nvPr>
        </p:nvSpPr>
        <p:spPr/>
        <p:txBody>
          <a:bodyPr/>
          <a:lstStyle/>
          <a:p>
            <a:fld id="{79A629F8-76B5-4E71-B4DF-88BCF227694A}" type="datetimeFigureOut">
              <a:rPr lang="es-PE" smtClean="0"/>
              <a:t>22/02/2018</a:t>
            </a:fld>
            <a:endParaRPr lang="es-PE"/>
          </a:p>
        </p:txBody>
      </p:sp>
      <p:sp>
        <p:nvSpPr>
          <p:cNvPr id="6" name="Marcador de pie de página 5">
            <a:extLst>
              <a:ext uri="{FF2B5EF4-FFF2-40B4-BE49-F238E27FC236}">
                <a16:creationId xmlns:a16="http://schemas.microsoft.com/office/drawing/2014/main" id="{3404F36B-76D4-4A00-ACE5-AF656AF32EB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2AAA6D3-FC1D-4DA5-B783-261FA08276CB}"/>
              </a:ext>
            </a:extLst>
          </p:cNvPr>
          <p:cNvSpPr>
            <a:spLocks noGrp="1"/>
          </p:cNvSpPr>
          <p:nvPr>
            <p:ph type="sldNum" sz="quarter" idx="12"/>
          </p:nvPr>
        </p:nvSpPr>
        <p:spPr/>
        <p:txBody>
          <a:bodyPr/>
          <a:lstStyle/>
          <a:p>
            <a:fld id="{3897F7EC-C8B5-4EB9-BFDC-F68A7A18595E}" type="slidenum">
              <a:rPr lang="es-PE" smtClean="0"/>
              <a:t>‹Nº›</a:t>
            </a:fld>
            <a:endParaRPr lang="es-PE"/>
          </a:p>
        </p:txBody>
      </p:sp>
    </p:spTree>
    <p:extLst>
      <p:ext uri="{BB962C8B-B14F-4D97-AF65-F5344CB8AC3E}">
        <p14:creationId xmlns:p14="http://schemas.microsoft.com/office/powerpoint/2010/main" val="287337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4FB942-A800-431F-BA4B-B4DC86BB4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2B0EC6E-2DFF-4CEE-A298-74EA3D6FB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2DC24E-B960-49B6-8B29-1FB5F370B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629F8-76B5-4E71-B4DF-88BCF227694A}" type="datetimeFigureOut">
              <a:rPr lang="es-PE" smtClean="0"/>
              <a:t>22/02/2018</a:t>
            </a:fld>
            <a:endParaRPr lang="es-PE"/>
          </a:p>
        </p:txBody>
      </p:sp>
      <p:sp>
        <p:nvSpPr>
          <p:cNvPr id="5" name="Marcador de pie de página 4">
            <a:extLst>
              <a:ext uri="{FF2B5EF4-FFF2-40B4-BE49-F238E27FC236}">
                <a16:creationId xmlns:a16="http://schemas.microsoft.com/office/drawing/2014/main" id="{A15102CA-D63B-4017-980C-2533CA1B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5555DFB7-2D7B-4E4D-85EE-8D5B62EDD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7F7EC-C8B5-4EB9-BFDC-F68A7A18595E}" type="slidenum">
              <a:rPr lang="es-PE" smtClean="0"/>
              <a:t>‹Nº›</a:t>
            </a:fld>
            <a:endParaRPr lang="es-PE"/>
          </a:p>
        </p:txBody>
      </p:sp>
    </p:spTree>
    <p:extLst>
      <p:ext uri="{BB962C8B-B14F-4D97-AF65-F5344CB8AC3E}">
        <p14:creationId xmlns:p14="http://schemas.microsoft.com/office/powerpoint/2010/main" val="35558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4339650"/>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Notación O-Grande</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La alta velocidad de las computadoras actuales hace que la medida exacta de la eficiencia de un algoritmo no sea una preocupación vital en el diseño pero si el orden general de magnitud de la misma.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Si el análisis de dos algoritmos muestra que uno ejecuta 25 iteraciones mientras que otro ejecuta 40, la práctica muestra que ambos son muy rápidos, entonces ¿cómo valorar las diferencias? Ahora bien, si un algoritmo realiza 25 iteraciones y otro 25000 iteraciones, entonces debemos estar preocupados por la rapidez o la lentitud de uno y otro. </a:t>
            </a:r>
          </a:p>
        </p:txBody>
      </p:sp>
    </p:spTree>
    <p:extLst>
      <p:ext uri="{BB962C8B-B14F-4D97-AF65-F5344CB8AC3E}">
        <p14:creationId xmlns:p14="http://schemas.microsoft.com/office/powerpoint/2010/main" val="10110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C1CB6CF-0D78-4145-B2A5-2D0179E8E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7695BF11-080F-4358-BA2D-54AD36B7EFF5}"/>
              </a:ext>
            </a:extLst>
          </p:cNvPr>
          <p:cNvSpPr txBox="1"/>
          <p:nvPr/>
        </p:nvSpPr>
        <p:spPr>
          <a:xfrm>
            <a:off x="418011" y="483326"/>
            <a:ext cx="11051178" cy="4201150"/>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Notación O-Grande</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Anteriormente, se ha expresado mediante la fórmula f(n) el número de sentencias ejecutadas para n datos. El factor dominante que se debe considerar para determinar el orden de magnitud de la fórmula es el denominado </a:t>
            </a:r>
            <a:r>
              <a:rPr lang="es-PE" sz="2300" b="1" dirty="0">
                <a:solidFill>
                  <a:schemeClr val="bg1"/>
                </a:solidFill>
                <a:latin typeface="Arial" panose="020B0604020202020204" pitchFamily="34" charset="0"/>
                <a:cs typeface="Arial" panose="020B0604020202020204" pitchFamily="34" charset="0"/>
              </a:rPr>
              <a:t>factor de eficiencia</a:t>
            </a:r>
            <a:r>
              <a:rPr lang="es-PE" sz="2300" dirty="0">
                <a:solidFill>
                  <a:schemeClr val="bg1"/>
                </a:solidFill>
                <a:latin typeface="Arial" panose="020B0604020202020204" pitchFamily="34" charset="0"/>
                <a:cs typeface="Arial" panose="020B0604020202020204" pitchFamily="34" charset="0"/>
              </a:rPr>
              <a:t>.</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Por consiguiente, no se necesita determinar la medida completa de la eficiencia, basta con calcular el factor que determina la magnitud. Este factor se define como </a:t>
            </a:r>
            <a:r>
              <a:rPr lang="es-PE" sz="2300" i="1" dirty="0">
                <a:solidFill>
                  <a:schemeClr val="bg1"/>
                </a:solidFill>
                <a:latin typeface="Arial" panose="020B0604020202020204" pitchFamily="34" charset="0"/>
                <a:cs typeface="Arial" panose="020B0604020202020204" pitchFamily="34" charset="0"/>
              </a:rPr>
              <a:t>“O grande”, </a:t>
            </a:r>
            <a:r>
              <a:rPr lang="es-PE" sz="2300" dirty="0">
                <a:solidFill>
                  <a:schemeClr val="bg1"/>
                </a:solidFill>
                <a:latin typeface="Arial" panose="020B0604020202020204" pitchFamily="34" charset="0"/>
                <a:cs typeface="Arial" panose="020B0604020202020204" pitchFamily="34" charset="0"/>
              </a:rPr>
              <a:t>que representa </a:t>
            </a:r>
            <a:r>
              <a:rPr lang="es-PE" sz="2300" i="1" dirty="0">
                <a:solidFill>
                  <a:schemeClr val="bg1"/>
                </a:solidFill>
                <a:latin typeface="Arial" panose="020B0604020202020204" pitchFamily="34" charset="0"/>
                <a:cs typeface="Arial" panose="020B0604020202020204" pitchFamily="34" charset="0"/>
              </a:rPr>
              <a:t>“está en el orden de” </a:t>
            </a:r>
            <a:r>
              <a:rPr lang="es-PE" sz="2300" dirty="0">
                <a:solidFill>
                  <a:schemeClr val="bg1"/>
                </a:solidFill>
                <a:latin typeface="Arial" panose="020B0604020202020204" pitchFamily="34" charset="0"/>
                <a:cs typeface="Arial" panose="020B0604020202020204" pitchFamily="34" charset="0"/>
              </a:rPr>
              <a:t>y se expresa como </a:t>
            </a:r>
            <a:r>
              <a:rPr lang="es-PE" sz="2300" b="1" dirty="0">
                <a:solidFill>
                  <a:schemeClr val="bg1"/>
                </a:solidFill>
                <a:latin typeface="Arial" panose="020B0604020202020204" pitchFamily="34" charset="0"/>
                <a:cs typeface="Arial" panose="020B0604020202020204" pitchFamily="34" charset="0"/>
              </a:rPr>
              <a:t>O(n)</a:t>
            </a:r>
            <a:r>
              <a:rPr lang="es-PE" sz="2300" dirty="0">
                <a:solidFill>
                  <a:schemeClr val="bg1"/>
                </a:solidFill>
                <a:latin typeface="Arial" panose="020B0604020202020204" pitchFamily="34" charset="0"/>
                <a:cs typeface="Arial" panose="020B0604020202020204" pitchFamily="34" charset="0"/>
              </a:rPr>
              <a:t> , es decir, “en el orden de n”.</a:t>
            </a:r>
          </a:p>
        </p:txBody>
      </p:sp>
    </p:spTree>
    <p:extLst>
      <p:ext uri="{BB962C8B-B14F-4D97-AF65-F5344CB8AC3E}">
        <p14:creationId xmlns:p14="http://schemas.microsoft.com/office/powerpoint/2010/main" val="8402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01ECDC4-E8B9-459A-A52D-D9BFAF87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954C14BB-9EB4-46BA-A9B1-59B5267EEB5E}"/>
              </a:ext>
            </a:extLst>
          </p:cNvPr>
          <p:cNvSpPr txBox="1"/>
          <p:nvPr/>
        </p:nvSpPr>
        <p:spPr>
          <a:xfrm>
            <a:off x="418011" y="483326"/>
            <a:ext cx="11051178" cy="278537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Notación O-Grande</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La notación O indica la cota superior del tiempo de ejecución de un algoritmo o programa. Así, en lugar de decir que un algoritmo emplea un tiempo de 4n-1 en procesar un array de longitud n, se dirá que emplea un tiempo </a:t>
            </a:r>
            <a:r>
              <a:rPr lang="es-PE" sz="2300" b="1" dirty="0">
                <a:solidFill>
                  <a:schemeClr val="bg1"/>
                </a:solidFill>
                <a:latin typeface="Arial" panose="020B0604020202020204" pitchFamily="34" charset="0"/>
                <a:cs typeface="Arial" panose="020B0604020202020204" pitchFamily="34" charset="0"/>
              </a:rPr>
              <a:t>O(n)</a:t>
            </a:r>
            <a:r>
              <a:rPr lang="es-PE" sz="2300" dirty="0">
                <a:solidFill>
                  <a:schemeClr val="bg1"/>
                </a:solidFill>
                <a:latin typeface="Arial" panose="020B0604020202020204" pitchFamily="34" charset="0"/>
                <a:cs typeface="Arial" panose="020B0604020202020204" pitchFamily="34" charset="0"/>
              </a:rPr>
              <a:t> que se lee </a:t>
            </a:r>
            <a:r>
              <a:rPr lang="es-PE" sz="2300" i="1" dirty="0">
                <a:solidFill>
                  <a:schemeClr val="bg1"/>
                </a:solidFill>
                <a:latin typeface="Arial" panose="020B0604020202020204" pitchFamily="34" charset="0"/>
                <a:cs typeface="Arial" panose="020B0604020202020204" pitchFamily="34" charset="0"/>
              </a:rPr>
              <a:t>“O grande de n”</a:t>
            </a:r>
            <a:r>
              <a:rPr lang="es-PE" sz="2300" dirty="0">
                <a:solidFill>
                  <a:schemeClr val="bg1"/>
                </a:solidFill>
                <a:latin typeface="Arial" panose="020B0604020202020204" pitchFamily="34" charset="0"/>
                <a:cs typeface="Arial" panose="020B0604020202020204" pitchFamily="34" charset="0"/>
              </a:rPr>
              <a:t>, o bien </a:t>
            </a:r>
            <a:r>
              <a:rPr lang="es-PE" sz="2300" i="1" dirty="0">
                <a:solidFill>
                  <a:schemeClr val="bg1"/>
                </a:solidFill>
                <a:latin typeface="Arial" panose="020B0604020202020204" pitchFamily="34" charset="0"/>
                <a:cs typeface="Arial" panose="020B0604020202020204" pitchFamily="34" charset="0"/>
              </a:rPr>
              <a:t>“O de n”</a:t>
            </a:r>
            <a:r>
              <a:rPr lang="es-PE" sz="2300" dirty="0">
                <a:solidFill>
                  <a:schemeClr val="bg1"/>
                </a:solidFill>
                <a:latin typeface="Arial" panose="020B0604020202020204" pitchFamily="34" charset="0"/>
                <a:cs typeface="Arial" panose="020B0604020202020204" pitchFamily="34" charset="0"/>
              </a:rPr>
              <a:t> y que informalmente significa </a:t>
            </a:r>
            <a:r>
              <a:rPr lang="es-PE" sz="2300" i="1" dirty="0">
                <a:solidFill>
                  <a:schemeClr val="bg1"/>
                </a:solidFill>
                <a:latin typeface="Arial" panose="020B0604020202020204" pitchFamily="34" charset="0"/>
                <a:cs typeface="Arial" panose="020B0604020202020204" pitchFamily="34" charset="0"/>
              </a:rPr>
              <a:t>“algunos tiempos constantes n”. </a:t>
            </a:r>
          </a:p>
        </p:txBody>
      </p:sp>
    </p:spTree>
    <p:extLst>
      <p:ext uri="{BB962C8B-B14F-4D97-AF65-F5344CB8AC3E}">
        <p14:creationId xmlns:p14="http://schemas.microsoft.com/office/powerpoint/2010/main" val="26425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99B3177-4FC3-4B65-87EE-57C07ACAD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1EB74B15-E943-40C5-9407-9F783A483960}"/>
              </a:ext>
            </a:extLst>
          </p:cNvPr>
          <p:cNvSpPr txBox="1"/>
          <p:nvPr/>
        </p:nvSpPr>
        <p:spPr>
          <a:xfrm>
            <a:off x="418011" y="483326"/>
            <a:ext cx="11051178" cy="293926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Determinar la notación O</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La notación </a:t>
            </a:r>
            <a:r>
              <a:rPr lang="es-PE" sz="2200" i="1" dirty="0">
                <a:solidFill>
                  <a:schemeClr val="bg1"/>
                </a:solidFill>
                <a:latin typeface="Arial" panose="020B0604020202020204" pitchFamily="34" charset="0"/>
                <a:cs typeface="Arial" panose="020B0604020202020204" pitchFamily="34" charset="0"/>
              </a:rPr>
              <a:t>O grande </a:t>
            </a:r>
            <a:r>
              <a:rPr lang="es-PE" sz="2200" dirty="0">
                <a:solidFill>
                  <a:schemeClr val="bg1"/>
                </a:solidFill>
                <a:latin typeface="Arial" panose="020B0604020202020204" pitchFamily="34" charset="0"/>
                <a:cs typeface="Arial" panose="020B0604020202020204" pitchFamily="34" charset="0"/>
              </a:rPr>
              <a:t>se puede obtener a partir de f(n) utilizando los siguientes pasos: </a:t>
            </a:r>
          </a:p>
          <a:p>
            <a:pPr algn="just"/>
            <a:endParaRPr lang="es-PE" sz="2200" dirty="0">
              <a:solidFill>
                <a:schemeClr val="bg1"/>
              </a:solidFill>
              <a:latin typeface="Arial" panose="020B0604020202020204" pitchFamily="34" charset="0"/>
              <a:cs typeface="Arial" panose="020B0604020202020204" pitchFamily="34" charset="0"/>
            </a:endParaRPr>
          </a:p>
          <a:p>
            <a:pPr marL="514350" indent="-514350" algn="just">
              <a:buAutoNum type="arabicPeriod"/>
            </a:pPr>
            <a:r>
              <a:rPr lang="es-PE" sz="2200" dirty="0">
                <a:solidFill>
                  <a:schemeClr val="bg1"/>
                </a:solidFill>
                <a:latin typeface="Arial" panose="020B0604020202020204" pitchFamily="34" charset="0"/>
                <a:cs typeface="Arial" panose="020B0604020202020204" pitchFamily="34" charset="0"/>
              </a:rPr>
              <a:t>En cada término, establecer el coeficiente del término en 1. </a:t>
            </a:r>
          </a:p>
          <a:p>
            <a:pPr marL="514350" indent="-514350" algn="just">
              <a:buAutoNum type="arabicPeriod"/>
            </a:pPr>
            <a:r>
              <a:rPr lang="es-PE" sz="2200" dirty="0">
                <a:solidFill>
                  <a:schemeClr val="bg1"/>
                </a:solidFill>
                <a:latin typeface="Arial" panose="020B0604020202020204" pitchFamily="34" charset="0"/>
                <a:cs typeface="Arial" panose="020B0604020202020204" pitchFamily="34" charset="0"/>
              </a:rPr>
              <a:t>Mantener el término mayor de la función y descartar los restantes. Los términos se ordenan de menor a mayor: </a:t>
            </a:r>
          </a:p>
          <a:p>
            <a:pPr algn="just"/>
            <a:endParaRPr lang="es-PE" sz="2500" dirty="0">
              <a:solidFill>
                <a:schemeClr val="bg1"/>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1975F087-A7B0-4FF2-A7C2-5A8A3FAE5C03}"/>
              </a:ext>
            </a:extLst>
          </p:cNvPr>
          <p:cNvSpPr txBox="1"/>
          <p:nvPr/>
        </p:nvSpPr>
        <p:spPr>
          <a:xfrm>
            <a:off x="963832" y="6054812"/>
            <a:ext cx="109975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log   n</a:t>
            </a:r>
          </a:p>
        </p:txBody>
      </p:sp>
      <p:sp>
        <p:nvSpPr>
          <p:cNvPr id="7" name="CuadroTexto 6">
            <a:extLst>
              <a:ext uri="{FF2B5EF4-FFF2-40B4-BE49-F238E27FC236}">
                <a16:creationId xmlns:a16="http://schemas.microsoft.com/office/drawing/2014/main" id="{21D7E01C-8235-4A85-8DB5-5A1E64AEE590}"/>
              </a:ext>
            </a:extLst>
          </p:cNvPr>
          <p:cNvSpPr txBox="1"/>
          <p:nvPr/>
        </p:nvSpPr>
        <p:spPr>
          <a:xfrm>
            <a:off x="1375723" y="6269713"/>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2</a:t>
            </a:r>
          </a:p>
        </p:txBody>
      </p:sp>
      <p:sp>
        <p:nvSpPr>
          <p:cNvPr id="8" name="CuadroTexto 7">
            <a:extLst>
              <a:ext uri="{FF2B5EF4-FFF2-40B4-BE49-F238E27FC236}">
                <a16:creationId xmlns:a16="http://schemas.microsoft.com/office/drawing/2014/main" id="{FAA0EBA5-20A1-4515-8961-7C9A962BC9BC}"/>
              </a:ext>
            </a:extLst>
          </p:cNvPr>
          <p:cNvSpPr txBox="1"/>
          <p:nvPr/>
        </p:nvSpPr>
        <p:spPr>
          <a:xfrm>
            <a:off x="2063584" y="5608536"/>
            <a:ext cx="42836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n</a:t>
            </a:r>
          </a:p>
        </p:txBody>
      </p:sp>
      <p:cxnSp>
        <p:nvCxnSpPr>
          <p:cNvPr id="12" name="Conector recto 11">
            <a:extLst>
              <a:ext uri="{FF2B5EF4-FFF2-40B4-BE49-F238E27FC236}">
                <a16:creationId xmlns:a16="http://schemas.microsoft.com/office/drawing/2014/main" id="{847EAFFA-D076-403B-9BA8-86AD3996E35A}"/>
              </a:ext>
            </a:extLst>
          </p:cNvPr>
          <p:cNvCxnSpPr>
            <a:cxnSpLocks/>
          </p:cNvCxnSpPr>
          <p:nvPr/>
        </p:nvCxnSpPr>
        <p:spPr>
          <a:xfrm flipV="1">
            <a:off x="1513708" y="5831674"/>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0E2C3FCB-1359-42D6-895B-D335EB5BE3BE}"/>
              </a:ext>
            </a:extLst>
          </p:cNvPr>
          <p:cNvCxnSpPr>
            <a:cxnSpLocks/>
          </p:cNvCxnSpPr>
          <p:nvPr/>
        </p:nvCxnSpPr>
        <p:spPr>
          <a:xfrm>
            <a:off x="1513708" y="5831674"/>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109F2C98-8D54-439B-A880-53D606833ED3}"/>
              </a:ext>
            </a:extLst>
          </p:cNvPr>
          <p:cNvSpPr txBox="1"/>
          <p:nvPr/>
        </p:nvSpPr>
        <p:spPr>
          <a:xfrm>
            <a:off x="2772042" y="5156884"/>
            <a:ext cx="138431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n log   n</a:t>
            </a:r>
          </a:p>
        </p:txBody>
      </p:sp>
      <p:sp>
        <p:nvSpPr>
          <p:cNvPr id="18" name="CuadroTexto 17">
            <a:extLst>
              <a:ext uri="{FF2B5EF4-FFF2-40B4-BE49-F238E27FC236}">
                <a16:creationId xmlns:a16="http://schemas.microsoft.com/office/drawing/2014/main" id="{C89D4F9B-A557-4C31-9B6E-B2A1E41234FE}"/>
              </a:ext>
            </a:extLst>
          </p:cNvPr>
          <p:cNvSpPr txBox="1"/>
          <p:nvPr/>
        </p:nvSpPr>
        <p:spPr>
          <a:xfrm>
            <a:off x="3418716" y="5371785"/>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2</a:t>
            </a:r>
          </a:p>
        </p:txBody>
      </p:sp>
      <p:cxnSp>
        <p:nvCxnSpPr>
          <p:cNvPr id="19" name="Conector recto 18">
            <a:extLst>
              <a:ext uri="{FF2B5EF4-FFF2-40B4-BE49-F238E27FC236}">
                <a16:creationId xmlns:a16="http://schemas.microsoft.com/office/drawing/2014/main" id="{A553D5A9-47AE-4830-BC0F-B76A96D7EA96}"/>
              </a:ext>
            </a:extLst>
          </p:cNvPr>
          <p:cNvCxnSpPr>
            <a:cxnSpLocks/>
          </p:cNvCxnSpPr>
          <p:nvPr/>
        </p:nvCxnSpPr>
        <p:spPr>
          <a:xfrm flipV="1">
            <a:off x="2259235" y="5428016"/>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46031541-1037-40F8-BDCE-56C81242438F}"/>
              </a:ext>
            </a:extLst>
          </p:cNvPr>
          <p:cNvCxnSpPr>
            <a:cxnSpLocks/>
          </p:cNvCxnSpPr>
          <p:nvPr/>
        </p:nvCxnSpPr>
        <p:spPr>
          <a:xfrm>
            <a:off x="2259235" y="5428016"/>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1CF08029-AE52-4964-940A-D2347E38510D}"/>
              </a:ext>
            </a:extLst>
          </p:cNvPr>
          <p:cNvSpPr txBox="1"/>
          <p:nvPr/>
        </p:nvSpPr>
        <p:spPr>
          <a:xfrm>
            <a:off x="4180712" y="4698254"/>
            <a:ext cx="42836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n</a:t>
            </a:r>
          </a:p>
        </p:txBody>
      </p:sp>
      <p:cxnSp>
        <p:nvCxnSpPr>
          <p:cNvPr id="22" name="Conector recto 21">
            <a:extLst>
              <a:ext uri="{FF2B5EF4-FFF2-40B4-BE49-F238E27FC236}">
                <a16:creationId xmlns:a16="http://schemas.microsoft.com/office/drawing/2014/main" id="{25B3C3EB-F895-48C8-B371-94F46972C830}"/>
              </a:ext>
            </a:extLst>
          </p:cNvPr>
          <p:cNvCxnSpPr>
            <a:cxnSpLocks/>
          </p:cNvCxnSpPr>
          <p:nvPr/>
        </p:nvCxnSpPr>
        <p:spPr>
          <a:xfrm flipV="1">
            <a:off x="3610246" y="4937862"/>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79212596-8DC5-4849-AEE1-D3E32DAB8A15}"/>
              </a:ext>
            </a:extLst>
          </p:cNvPr>
          <p:cNvCxnSpPr>
            <a:cxnSpLocks/>
          </p:cNvCxnSpPr>
          <p:nvPr/>
        </p:nvCxnSpPr>
        <p:spPr>
          <a:xfrm>
            <a:off x="3610246" y="4937862"/>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31178582-955E-4920-A9A4-EFEBA9B3A3E7}"/>
              </a:ext>
            </a:extLst>
          </p:cNvPr>
          <p:cNvSpPr txBox="1"/>
          <p:nvPr/>
        </p:nvSpPr>
        <p:spPr>
          <a:xfrm>
            <a:off x="4382541" y="4655095"/>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2</a:t>
            </a:r>
          </a:p>
        </p:txBody>
      </p:sp>
      <p:sp>
        <p:nvSpPr>
          <p:cNvPr id="25" name="CuadroTexto 24">
            <a:extLst>
              <a:ext uri="{FF2B5EF4-FFF2-40B4-BE49-F238E27FC236}">
                <a16:creationId xmlns:a16="http://schemas.microsoft.com/office/drawing/2014/main" id="{C2513D5A-3002-46B9-8252-70EADC4AC4EB}"/>
              </a:ext>
            </a:extLst>
          </p:cNvPr>
          <p:cNvSpPr txBox="1"/>
          <p:nvPr/>
        </p:nvSpPr>
        <p:spPr>
          <a:xfrm>
            <a:off x="4938595" y="4220459"/>
            <a:ext cx="42836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n</a:t>
            </a:r>
          </a:p>
        </p:txBody>
      </p:sp>
      <p:cxnSp>
        <p:nvCxnSpPr>
          <p:cNvPr id="26" name="Conector recto 25">
            <a:extLst>
              <a:ext uri="{FF2B5EF4-FFF2-40B4-BE49-F238E27FC236}">
                <a16:creationId xmlns:a16="http://schemas.microsoft.com/office/drawing/2014/main" id="{E7EB679B-3B4A-4571-8842-2259C951F3E5}"/>
              </a:ext>
            </a:extLst>
          </p:cNvPr>
          <p:cNvCxnSpPr>
            <a:cxnSpLocks/>
          </p:cNvCxnSpPr>
          <p:nvPr/>
        </p:nvCxnSpPr>
        <p:spPr>
          <a:xfrm flipV="1">
            <a:off x="4368129" y="4460067"/>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124BC268-FE5B-416F-896C-EFDFDCCF4218}"/>
              </a:ext>
            </a:extLst>
          </p:cNvPr>
          <p:cNvCxnSpPr>
            <a:cxnSpLocks/>
          </p:cNvCxnSpPr>
          <p:nvPr/>
        </p:nvCxnSpPr>
        <p:spPr>
          <a:xfrm>
            <a:off x="4368129" y="4460067"/>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EEF46B09-45D2-4FD3-A93C-186608872B25}"/>
              </a:ext>
            </a:extLst>
          </p:cNvPr>
          <p:cNvSpPr txBox="1"/>
          <p:nvPr/>
        </p:nvSpPr>
        <p:spPr>
          <a:xfrm>
            <a:off x="5140424" y="4177300"/>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3</a:t>
            </a:r>
          </a:p>
        </p:txBody>
      </p:sp>
      <p:sp>
        <p:nvSpPr>
          <p:cNvPr id="29" name="CuadroTexto 28">
            <a:extLst>
              <a:ext uri="{FF2B5EF4-FFF2-40B4-BE49-F238E27FC236}">
                <a16:creationId xmlns:a16="http://schemas.microsoft.com/office/drawing/2014/main" id="{4B4154DA-8C9D-4B23-9136-CFB8E10CF296}"/>
              </a:ext>
            </a:extLst>
          </p:cNvPr>
          <p:cNvSpPr txBox="1"/>
          <p:nvPr/>
        </p:nvSpPr>
        <p:spPr>
          <a:xfrm>
            <a:off x="5671756" y="3755020"/>
            <a:ext cx="749647"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 n</a:t>
            </a:r>
          </a:p>
        </p:txBody>
      </p:sp>
      <p:cxnSp>
        <p:nvCxnSpPr>
          <p:cNvPr id="30" name="Conector recto 29">
            <a:extLst>
              <a:ext uri="{FF2B5EF4-FFF2-40B4-BE49-F238E27FC236}">
                <a16:creationId xmlns:a16="http://schemas.microsoft.com/office/drawing/2014/main" id="{4400977F-9BB1-40C2-8309-9B6DB0B0CD4C}"/>
              </a:ext>
            </a:extLst>
          </p:cNvPr>
          <p:cNvCxnSpPr>
            <a:cxnSpLocks/>
          </p:cNvCxnSpPr>
          <p:nvPr/>
        </p:nvCxnSpPr>
        <p:spPr>
          <a:xfrm flipV="1">
            <a:off x="5138368" y="3994628"/>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1E4BBAF1-CEA7-4971-87BE-C285EC3F7330}"/>
              </a:ext>
            </a:extLst>
          </p:cNvPr>
          <p:cNvCxnSpPr>
            <a:cxnSpLocks/>
          </p:cNvCxnSpPr>
          <p:nvPr/>
        </p:nvCxnSpPr>
        <p:spPr>
          <a:xfrm>
            <a:off x="5138368" y="3994628"/>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7724A6F1-D54A-4E97-84F7-4D0CD3630466}"/>
              </a:ext>
            </a:extLst>
          </p:cNvPr>
          <p:cNvSpPr txBox="1"/>
          <p:nvPr/>
        </p:nvSpPr>
        <p:spPr>
          <a:xfrm>
            <a:off x="6244298" y="3687147"/>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k</a:t>
            </a:r>
          </a:p>
        </p:txBody>
      </p:sp>
      <p:sp>
        <p:nvSpPr>
          <p:cNvPr id="33" name="CuadroTexto 32">
            <a:extLst>
              <a:ext uri="{FF2B5EF4-FFF2-40B4-BE49-F238E27FC236}">
                <a16:creationId xmlns:a16="http://schemas.microsoft.com/office/drawing/2014/main" id="{857280D6-4242-4DEB-9687-88ED823A5977}"/>
              </a:ext>
            </a:extLst>
          </p:cNvPr>
          <p:cNvSpPr txBox="1"/>
          <p:nvPr/>
        </p:nvSpPr>
        <p:spPr>
          <a:xfrm>
            <a:off x="6771518" y="3334890"/>
            <a:ext cx="428362"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2</a:t>
            </a:r>
          </a:p>
        </p:txBody>
      </p:sp>
      <p:cxnSp>
        <p:nvCxnSpPr>
          <p:cNvPr id="34" name="Conector recto 33">
            <a:extLst>
              <a:ext uri="{FF2B5EF4-FFF2-40B4-BE49-F238E27FC236}">
                <a16:creationId xmlns:a16="http://schemas.microsoft.com/office/drawing/2014/main" id="{038B9E6F-071F-40E7-B08C-A570797931A4}"/>
              </a:ext>
            </a:extLst>
          </p:cNvPr>
          <p:cNvCxnSpPr>
            <a:cxnSpLocks/>
          </p:cNvCxnSpPr>
          <p:nvPr/>
        </p:nvCxnSpPr>
        <p:spPr>
          <a:xfrm flipV="1">
            <a:off x="6201052" y="3574498"/>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3D5BA193-FB63-4830-BB8C-E99B66146396}"/>
              </a:ext>
            </a:extLst>
          </p:cNvPr>
          <p:cNvCxnSpPr>
            <a:cxnSpLocks/>
          </p:cNvCxnSpPr>
          <p:nvPr/>
        </p:nvCxnSpPr>
        <p:spPr>
          <a:xfrm>
            <a:off x="6201052" y="3574498"/>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D8AD645E-5609-4457-B3A6-D8629C0F1A8B}"/>
              </a:ext>
            </a:extLst>
          </p:cNvPr>
          <p:cNvSpPr txBox="1"/>
          <p:nvPr/>
        </p:nvSpPr>
        <p:spPr>
          <a:xfrm>
            <a:off x="6973347" y="3291731"/>
            <a:ext cx="428367"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n</a:t>
            </a:r>
          </a:p>
        </p:txBody>
      </p:sp>
      <p:sp>
        <p:nvSpPr>
          <p:cNvPr id="37" name="CuadroTexto 36">
            <a:extLst>
              <a:ext uri="{FF2B5EF4-FFF2-40B4-BE49-F238E27FC236}">
                <a16:creationId xmlns:a16="http://schemas.microsoft.com/office/drawing/2014/main" id="{2D8B4EEE-4EB0-41FA-BD7B-97AAF77AC7E7}"/>
              </a:ext>
            </a:extLst>
          </p:cNvPr>
          <p:cNvSpPr txBox="1"/>
          <p:nvPr/>
        </p:nvSpPr>
        <p:spPr>
          <a:xfrm>
            <a:off x="7521158" y="2873572"/>
            <a:ext cx="523087" cy="446276"/>
          </a:xfrm>
          <a:prstGeom prst="rect">
            <a:avLst/>
          </a:prstGeom>
          <a:noFill/>
        </p:spPr>
        <p:txBody>
          <a:bodyPr wrap="square" rtlCol="0">
            <a:spAutoFit/>
          </a:bodyPr>
          <a:lstStyle/>
          <a:p>
            <a:r>
              <a:rPr lang="es-PE" sz="2300" dirty="0">
                <a:solidFill>
                  <a:schemeClr val="bg1"/>
                </a:solidFill>
                <a:latin typeface="Arial" panose="020B0604020202020204" pitchFamily="34" charset="0"/>
                <a:cs typeface="Arial" panose="020B0604020202020204" pitchFamily="34" charset="0"/>
              </a:rPr>
              <a:t>n!</a:t>
            </a:r>
          </a:p>
        </p:txBody>
      </p:sp>
      <p:cxnSp>
        <p:nvCxnSpPr>
          <p:cNvPr id="38" name="Conector recto 37">
            <a:extLst>
              <a:ext uri="{FF2B5EF4-FFF2-40B4-BE49-F238E27FC236}">
                <a16:creationId xmlns:a16="http://schemas.microsoft.com/office/drawing/2014/main" id="{4F724D31-20EE-4FB1-896D-F539AF480B23}"/>
              </a:ext>
            </a:extLst>
          </p:cNvPr>
          <p:cNvCxnSpPr>
            <a:cxnSpLocks/>
          </p:cNvCxnSpPr>
          <p:nvPr/>
        </p:nvCxnSpPr>
        <p:spPr>
          <a:xfrm flipV="1">
            <a:off x="6950693" y="3113180"/>
            <a:ext cx="0" cy="2231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CC326A0C-E84F-4EF8-9A33-D53220B73E3F}"/>
              </a:ext>
            </a:extLst>
          </p:cNvPr>
          <p:cNvCxnSpPr>
            <a:cxnSpLocks/>
          </p:cNvCxnSpPr>
          <p:nvPr/>
        </p:nvCxnSpPr>
        <p:spPr>
          <a:xfrm>
            <a:off x="6950693" y="3113180"/>
            <a:ext cx="42630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95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down)">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down)">
                                      <p:cBhvr>
                                        <p:cTn id="83" dur="500"/>
                                        <p:tgtEl>
                                          <p:spTgt spid="31"/>
                                        </p:tgtEl>
                                      </p:cBhvr>
                                    </p:animEffect>
                                  </p:childTnLst>
                                </p:cTn>
                              </p:par>
                              <p:par>
                                <p:cTn id="84" presetID="22" presetClass="entr" presetSubtype="4"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down)">
                                      <p:cBhvr>
                                        <p:cTn id="86" dur="500"/>
                                        <p:tgtEl>
                                          <p:spTgt spid="3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down)">
                                      <p:cBhvr>
                                        <p:cTn id="89" dur="500"/>
                                        <p:tgtEl>
                                          <p:spTgt spid="32"/>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par>
                                <p:cTn id="98" presetID="22" presetClass="entr" presetSubtype="4"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down)">
                                      <p:cBhvr>
                                        <p:cTn id="100" dur="500"/>
                                        <p:tgtEl>
                                          <p:spTgt spid="3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down)">
                                      <p:cBhvr>
                                        <p:cTn id="103" dur="500"/>
                                        <p:tgtEl>
                                          <p:spTgt spid="36"/>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down)">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down)">
                                      <p:cBhvr>
                                        <p:cTn id="111" dur="500"/>
                                        <p:tgtEl>
                                          <p:spTgt spid="39"/>
                                        </p:tgtEl>
                                      </p:cBhvr>
                                    </p:animEffect>
                                  </p:childTnLst>
                                </p:cTn>
                              </p:par>
                              <p:par>
                                <p:cTn id="112" presetID="22" presetClass="entr" presetSubtype="4" fill="hold"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wipe(down)">
                                      <p:cBhvr>
                                        <p:cTn id="1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7" grpId="0"/>
      <p:bldP spid="18" grpId="0"/>
      <p:bldP spid="21" grpId="0"/>
      <p:bldP spid="24" grpId="0"/>
      <p:bldP spid="25" grpId="0"/>
      <p:bldP spid="28" grpId="0"/>
      <p:bldP spid="29" grpId="0"/>
      <p:bldP spid="32" grpId="0"/>
      <p:bldP spid="33"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6B0EEC1-A32F-475C-ACF2-5B8628BE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E9B250A-403A-40FF-91D2-9ABECBCD5172}"/>
              </a:ext>
            </a:extLst>
          </p:cNvPr>
          <p:cNvSpPr txBox="1"/>
          <p:nvPr/>
        </p:nvSpPr>
        <p:spPr>
          <a:xfrm>
            <a:off x="418011" y="483326"/>
            <a:ext cx="11051178" cy="1200329"/>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Ejemplo 1: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Calcular la función O grande de la siguiente función de eficiencia: </a:t>
            </a:r>
            <a:endParaRPr lang="es-PE" sz="2500" dirty="0">
              <a:solidFill>
                <a:schemeClr val="bg1"/>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C9EF1E49-E516-482C-A69E-15C7681E9F9D}"/>
              </a:ext>
            </a:extLst>
          </p:cNvPr>
          <p:cNvSpPr txBox="1"/>
          <p:nvPr/>
        </p:nvSpPr>
        <p:spPr>
          <a:xfrm>
            <a:off x="617835" y="2384854"/>
            <a:ext cx="2928552"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f(n) = n (n+1)</a:t>
            </a:r>
          </a:p>
          <a:p>
            <a:r>
              <a:rPr lang="es-PE" sz="2500" dirty="0">
                <a:solidFill>
                  <a:schemeClr val="bg1"/>
                </a:solidFill>
                <a:latin typeface="Arial" panose="020B0604020202020204" pitchFamily="34" charset="0"/>
                <a:cs typeface="Arial" panose="020B0604020202020204" pitchFamily="34" charset="0"/>
              </a:rPr>
              <a:t>              2 </a:t>
            </a:r>
          </a:p>
        </p:txBody>
      </p:sp>
      <p:cxnSp>
        <p:nvCxnSpPr>
          <p:cNvPr id="8" name="Conector recto 7">
            <a:extLst>
              <a:ext uri="{FF2B5EF4-FFF2-40B4-BE49-F238E27FC236}">
                <a16:creationId xmlns:a16="http://schemas.microsoft.com/office/drawing/2014/main" id="{0736F97C-4055-4990-A0E9-A0B607CE84E2}"/>
              </a:ext>
            </a:extLst>
          </p:cNvPr>
          <p:cNvCxnSpPr/>
          <p:nvPr/>
        </p:nvCxnSpPr>
        <p:spPr>
          <a:xfrm>
            <a:off x="1458095" y="2842054"/>
            <a:ext cx="12233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95A21D8C-01D6-479C-A457-6A0AA94E7435}"/>
              </a:ext>
            </a:extLst>
          </p:cNvPr>
          <p:cNvSpPr txBox="1"/>
          <p:nvPr/>
        </p:nvSpPr>
        <p:spPr>
          <a:xfrm>
            <a:off x="3439305" y="2438400"/>
            <a:ext cx="2047097"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n  + n</a:t>
            </a:r>
          </a:p>
          <a:p>
            <a:r>
              <a:rPr lang="es-PE" sz="2500" dirty="0">
                <a:solidFill>
                  <a:schemeClr val="bg1"/>
                </a:solidFill>
                <a:latin typeface="Arial" panose="020B0604020202020204" pitchFamily="34" charset="0"/>
                <a:cs typeface="Arial" panose="020B0604020202020204" pitchFamily="34" charset="0"/>
              </a:rPr>
              <a:t>   2 </a:t>
            </a:r>
          </a:p>
        </p:txBody>
      </p:sp>
      <p:sp>
        <p:nvSpPr>
          <p:cNvPr id="10" name="CuadroTexto 9">
            <a:extLst>
              <a:ext uri="{FF2B5EF4-FFF2-40B4-BE49-F238E27FC236}">
                <a16:creationId xmlns:a16="http://schemas.microsoft.com/office/drawing/2014/main" id="{E345C6CC-ED9A-4A39-A053-50DC16D55312}"/>
              </a:ext>
            </a:extLst>
          </p:cNvPr>
          <p:cNvSpPr txBox="1"/>
          <p:nvPr/>
        </p:nvSpPr>
        <p:spPr>
          <a:xfrm>
            <a:off x="2895952" y="2577214"/>
            <a:ext cx="420129"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a:t>
            </a:r>
          </a:p>
        </p:txBody>
      </p:sp>
      <p:cxnSp>
        <p:nvCxnSpPr>
          <p:cNvPr id="11" name="Conector recto 10">
            <a:extLst>
              <a:ext uri="{FF2B5EF4-FFF2-40B4-BE49-F238E27FC236}">
                <a16:creationId xmlns:a16="http://schemas.microsoft.com/office/drawing/2014/main" id="{FC44E82E-1CCD-46C5-BD7C-F00271CFA055}"/>
              </a:ext>
            </a:extLst>
          </p:cNvPr>
          <p:cNvCxnSpPr>
            <a:cxnSpLocks/>
          </p:cNvCxnSpPr>
          <p:nvPr/>
        </p:nvCxnSpPr>
        <p:spPr>
          <a:xfrm>
            <a:off x="3476370" y="2858529"/>
            <a:ext cx="8855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8F138E37-07E3-4072-92BE-723AD7010C9E}"/>
              </a:ext>
            </a:extLst>
          </p:cNvPr>
          <p:cNvSpPr txBox="1"/>
          <p:nvPr/>
        </p:nvSpPr>
        <p:spPr>
          <a:xfrm>
            <a:off x="3616769" y="2350982"/>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16" name="CuadroTexto 15">
            <a:extLst>
              <a:ext uri="{FF2B5EF4-FFF2-40B4-BE49-F238E27FC236}">
                <a16:creationId xmlns:a16="http://schemas.microsoft.com/office/drawing/2014/main" id="{36989376-359D-4177-950D-FA5231DEBAF5}"/>
              </a:ext>
            </a:extLst>
          </p:cNvPr>
          <p:cNvSpPr txBox="1"/>
          <p:nvPr/>
        </p:nvSpPr>
        <p:spPr>
          <a:xfrm>
            <a:off x="5148661" y="2430162"/>
            <a:ext cx="2047097"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n  + n</a:t>
            </a:r>
          </a:p>
          <a:p>
            <a:r>
              <a:rPr lang="es-PE" sz="2500" dirty="0">
                <a:solidFill>
                  <a:schemeClr val="bg1"/>
                </a:solidFill>
                <a:latin typeface="Arial" panose="020B0604020202020204" pitchFamily="34" charset="0"/>
                <a:cs typeface="Arial" panose="020B0604020202020204" pitchFamily="34" charset="0"/>
              </a:rPr>
              <a:t>2     2</a:t>
            </a:r>
          </a:p>
        </p:txBody>
      </p:sp>
      <p:sp>
        <p:nvSpPr>
          <p:cNvPr id="17" name="CuadroTexto 16">
            <a:extLst>
              <a:ext uri="{FF2B5EF4-FFF2-40B4-BE49-F238E27FC236}">
                <a16:creationId xmlns:a16="http://schemas.microsoft.com/office/drawing/2014/main" id="{99E1E992-9BBA-4DC9-83A9-873F048A6447}"/>
              </a:ext>
            </a:extLst>
          </p:cNvPr>
          <p:cNvSpPr txBox="1"/>
          <p:nvPr/>
        </p:nvSpPr>
        <p:spPr>
          <a:xfrm>
            <a:off x="4605308" y="2568976"/>
            <a:ext cx="420129"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a:t>
            </a:r>
          </a:p>
        </p:txBody>
      </p:sp>
      <p:sp>
        <p:nvSpPr>
          <p:cNvPr id="19" name="CuadroTexto 18">
            <a:extLst>
              <a:ext uri="{FF2B5EF4-FFF2-40B4-BE49-F238E27FC236}">
                <a16:creationId xmlns:a16="http://schemas.microsoft.com/office/drawing/2014/main" id="{71F28B07-1CD5-4B32-8842-350F36D7B48F}"/>
              </a:ext>
            </a:extLst>
          </p:cNvPr>
          <p:cNvSpPr txBox="1"/>
          <p:nvPr/>
        </p:nvSpPr>
        <p:spPr>
          <a:xfrm>
            <a:off x="5326125" y="2342744"/>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cxnSp>
        <p:nvCxnSpPr>
          <p:cNvPr id="20" name="Conector recto 19">
            <a:extLst>
              <a:ext uri="{FF2B5EF4-FFF2-40B4-BE49-F238E27FC236}">
                <a16:creationId xmlns:a16="http://schemas.microsoft.com/office/drawing/2014/main" id="{FA1B362E-D2A4-477F-9EE6-4610B7D9AECA}"/>
              </a:ext>
            </a:extLst>
          </p:cNvPr>
          <p:cNvCxnSpPr>
            <a:cxnSpLocks/>
          </p:cNvCxnSpPr>
          <p:nvPr/>
        </p:nvCxnSpPr>
        <p:spPr>
          <a:xfrm>
            <a:off x="5152779" y="2866766"/>
            <a:ext cx="345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4FB8F4E6-BE89-485B-8206-949BD1AC7491}"/>
              </a:ext>
            </a:extLst>
          </p:cNvPr>
          <p:cNvCxnSpPr>
            <a:cxnSpLocks/>
          </p:cNvCxnSpPr>
          <p:nvPr/>
        </p:nvCxnSpPr>
        <p:spPr>
          <a:xfrm>
            <a:off x="5787097" y="2870883"/>
            <a:ext cx="345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4E6ACD1A-79EB-48C0-9106-59FF2AC82D56}"/>
              </a:ext>
            </a:extLst>
          </p:cNvPr>
          <p:cNvSpPr txBox="1"/>
          <p:nvPr/>
        </p:nvSpPr>
        <p:spPr>
          <a:xfrm>
            <a:off x="6845658" y="2446637"/>
            <a:ext cx="2047097"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1  n  + 1  n</a:t>
            </a:r>
          </a:p>
          <a:p>
            <a:r>
              <a:rPr lang="es-PE" sz="2500" dirty="0">
                <a:solidFill>
                  <a:schemeClr val="bg1"/>
                </a:solidFill>
                <a:latin typeface="Arial" panose="020B0604020202020204" pitchFamily="34" charset="0"/>
                <a:cs typeface="Arial" panose="020B0604020202020204" pitchFamily="34" charset="0"/>
              </a:rPr>
              <a:t>2         2</a:t>
            </a:r>
          </a:p>
        </p:txBody>
      </p:sp>
      <p:sp>
        <p:nvSpPr>
          <p:cNvPr id="27" name="CuadroTexto 26">
            <a:extLst>
              <a:ext uri="{FF2B5EF4-FFF2-40B4-BE49-F238E27FC236}">
                <a16:creationId xmlns:a16="http://schemas.microsoft.com/office/drawing/2014/main" id="{DBEC05AD-739F-4AAE-A0CB-F8962AA4706C}"/>
              </a:ext>
            </a:extLst>
          </p:cNvPr>
          <p:cNvSpPr txBox="1"/>
          <p:nvPr/>
        </p:nvSpPr>
        <p:spPr>
          <a:xfrm>
            <a:off x="6302305" y="2585451"/>
            <a:ext cx="420129"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a:t>
            </a:r>
          </a:p>
        </p:txBody>
      </p:sp>
      <p:sp>
        <p:nvSpPr>
          <p:cNvPr id="28" name="CuadroTexto 27">
            <a:extLst>
              <a:ext uri="{FF2B5EF4-FFF2-40B4-BE49-F238E27FC236}">
                <a16:creationId xmlns:a16="http://schemas.microsoft.com/office/drawing/2014/main" id="{BC302F6D-8B18-4C56-A682-29F303A03310}"/>
              </a:ext>
            </a:extLst>
          </p:cNvPr>
          <p:cNvSpPr txBox="1"/>
          <p:nvPr/>
        </p:nvSpPr>
        <p:spPr>
          <a:xfrm>
            <a:off x="7381474" y="2383933"/>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cxnSp>
        <p:nvCxnSpPr>
          <p:cNvPr id="29" name="Conector recto 28">
            <a:extLst>
              <a:ext uri="{FF2B5EF4-FFF2-40B4-BE49-F238E27FC236}">
                <a16:creationId xmlns:a16="http://schemas.microsoft.com/office/drawing/2014/main" id="{67291D31-BBD2-498E-B45C-5B0C9E34681D}"/>
              </a:ext>
            </a:extLst>
          </p:cNvPr>
          <p:cNvCxnSpPr>
            <a:cxnSpLocks/>
          </p:cNvCxnSpPr>
          <p:nvPr/>
        </p:nvCxnSpPr>
        <p:spPr>
          <a:xfrm>
            <a:off x="6849776" y="2883241"/>
            <a:ext cx="345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8C6B1648-B3A5-4CB0-A6E8-0BA724A82250}"/>
              </a:ext>
            </a:extLst>
          </p:cNvPr>
          <p:cNvCxnSpPr>
            <a:cxnSpLocks/>
          </p:cNvCxnSpPr>
          <p:nvPr/>
        </p:nvCxnSpPr>
        <p:spPr>
          <a:xfrm>
            <a:off x="7854801" y="2875001"/>
            <a:ext cx="345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A205B8A7-74E9-47EA-B9A0-D0A9C8CE21C6}"/>
              </a:ext>
            </a:extLst>
          </p:cNvPr>
          <p:cNvSpPr txBox="1"/>
          <p:nvPr/>
        </p:nvSpPr>
        <p:spPr>
          <a:xfrm>
            <a:off x="8987498" y="2561968"/>
            <a:ext cx="2047097"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n  + n</a:t>
            </a:r>
          </a:p>
          <a:p>
            <a:r>
              <a:rPr lang="es-PE" sz="2500" dirty="0">
                <a:solidFill>
                  <a:schemeClr val="bg1"/>
                </a:solidFill>
                <a:latin typeface="Arial" panose="020B0604020202020204" pitchFamily="34" charset="0"/>
                <a:cs typeface="Arial" panose="020B0604020202020204" pitchFamily="34" charset="0"/>
              </a:rPr>
              <a:t>         </a:t>
            </a:r>
          </a:p>
        </p:txBody>
      </p:sp>
      <p:sp>
        <p:nvSpPr>
          <p:cNvPr id="32" name="CuadroTexto 31">
            <a:extLst>
              <a:ext uri="{FF2B5EF4-FFF2-40B4-BE49-F238E27FC236}">
                <a16:creationId xmlns:a16="http://schemas.microsoft.com/office/drawing/2014/main" id="{ED155935-EDB4-4206-9678-653F7A05A218}"/>
              </a:ext>
            </a:extLst>
          </p:cNvPr>
          <p:cNvSpPr txBox="1"/>
          <p:nvPr/>
        </p:nvSpPr>
        <p:spPr>
          <a:xfrm>
            <a:off x="8555358" y="2601926"/>
            <a:ext cx="420129"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a:t>
            </a:r>
          </a:p>
        </p:txBody>
      </p:sp>
      <p:sp>
        <p:nvSpPr>
          <p:cNvPr id="33" name="CuadroTexto 32">
            <a:extLst>
              <a:ext uri="{FF2B5EF4-FFF2-40B4-BE49-F238E27FC236}">
                <a16:creationId xmlns:a16="http://schemas.microsoft.com/office/drawing/2014/main" id="{26630AC1-8036-4FFD-B5BC-AA8FBA18445C}"/>
              </a:ext>
            </a:extLst>
          </p:cNvPr>
          <p:cNvSpPr txBox="1"/>
          <p:nvPr/>
        </p:nvSpPr>
        <p:spPr>
          <a:xfrm>
            <a:off x="9202035" y="2511619"/>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36" name="CuadroTexto 35">
            <a:extLst>
              <a:ext uri="{FF2B5EF4-FFF2-40B4-BE49-F238E27FC236}">
                <a16:creationId xmlns:a16="http://schemas.microsoft.com/office/drawing/2014/main" id="{5CE70106-50B3-4F4D-966A-7FAAD0D321C8}"/>
              </a:ext>
            </a:extLst>
          </p:cNvPr>
          <p:cNvSpPr txBox="1"/>
          <p:nvPr/>
        </p:nvSpPr>
        <p:spPr>
          <a:xfrm>
            <a:off x="10486794" y="2566084"/>
            <a:ext cx="2047097" cy="86177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n  </a:t>
            </a:r>
          </a:p>
          <a:p>
            <a:r>
              <a:rPr lang="es-PE" sz="2500" dirty="0">
                <a:solidFill>
                  <a:schemeClr val="bg1"/>
                </a:solidFill>
                <a:latin typeface="Arial" panose="020B0604020202020204" pitchFamily="34" charset="0"/>
                <a:cs typeface="Arial" panose="020B0604020202020204" pitchFamily="34" charset="0"/>
              </a:rPr>
              <a:t>         </a:t>
            </a:r>
          </a:p>
        </p:txBody>
      </p:sp>
      <p:sp>
        <p:nvSpPr>
          <p:cNvPr id="37" name="CuadroTexto 36">
            <a:extLst>
              <a:ext uri="{FF2B5EF4-FFF2-40B4-BE49-F238E27FC236}">
                <a16:creationId xmlns:a16="http://schemas.microsoft.com/office/drawing/2014/main" id="{31B4FA91-B5E6-46F9-98A7-CA794DEA0A57}"/>
              </a:ext>
            </a:extLst>
          </p:cNvPr>
          <p:cNvSpPr txBox="1"/>
          <p:nvPr/>
        </p:nvSpPr>
        <p:spPr>
          <a:xfrm>
            <a:off x="10054654" y="2606042"/>
            <a:ext cx="420129"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a:t>
            </a:r>
          </a:p>
        </p:txBody>
      </p:sp>
      <p:sp>
        <p:nvSpPr>
          <p:cNvPr id="38" name="CuadroTexto 37">
            <a:extLst>
              <a:ext uri="{FF2B5EF4-FFF2-40B4-BE49-F238E27FC236}">
                <a16:creationId xmlns:a16="http://schemas.microsoft.com/office/drawing/2014/main" id="{C958AA51-0849-453F-B584-98E63B502E47}"/>
              </a:ext>
            </a:extLst>
          </p:cNvPr>
          <p:cNvSpPr txBox="1"/>
          <p:nvPr/>
        </p:nvSpPr>
        <p:spPr>
          <a:xfrm>
            <a:off x="10701331" y="2515735"/>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39" name="CuadroTexto 38">
            <a:extLst>
              <a:ext uri="{FF2B5EF4-FFF2-40B4-BE49-F238E27FC236}">
                <a16:creationId xmlns:a16="http://schemas.microsoft.com/office/drawing/2014/main" id="{E3F5A471-21EB-4840-B4D4-BFC56AFAD16E}"/>
              </a:ext>
            </a:extLst>
          </p:cNvPr>
          <p:cNvSpPr txBox="1"/>
          <p:nvPr/>
        </p:nvSpPr>
        <p:spPr>
          <a:xfrm>
            <a:off x="695747" y="4241192"/>
            <a:ext cx="7706848"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La notación O correspondiente es:  O(f(n)) = O(n  )  </a:t>
            </a:r>
          </a:p>
        </p:txBody>
      </p:sp>
      <p:sp>
        <p:nvSpPr>
          <p:cNvPr id="40" name="CuadroTexto 39">
            <a:extLst>
              <a:ext uri="{FF2B5EF4-FFF2-40B4-BE49-F238E27FC236}">
                <a16:creationId xmlns:a16="http://schemas.microsoft.com/office/drawing/2014/main" id="{1A114311-2A50-4B3D-BB37-6DEFFC8CE444}"/>
              </a:ext>
            </a:extLst>
          </p:cNvPr>
          <p:cNvSpPr txBox="1"/>
          <p:nvPr/>
        </p:nvSpPr>
        <p:spPr>
          <a:xfrm>
            <a:off x="7579183" y="4188024"/>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7360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22" presetClass="entr" presetSubtype="4"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down)">
                                      <p:cBhvr>
                                        <p:cTn id="66" dur="500"/>
                                        <p:tgtEl>
                                          <p:spTgt spid="3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500"/>
                                        <p:tgtEl>
                                          <p:spTgt spid="3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3" grpId="0"/>
      <p:bldP spid="16" grpId="0"/>
      <p:bldP spid="17" grpId="0"/>
      <p:bldP spid="19" grpId="0"/>
      <p:bldP spid="26" grpId="0"/>
      <p:bldP spid="27" grpId="0"/>
      <p:bldP spid="28" grpId="0"/>
      <p:bldP spid="31" grpId="0"/>
      <p:bldP spid="32" grpId="0"/>
      <p:bldP spid="33"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7A715DA-D9FE-42C4-B079-C9B78B65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79FF1732-210D-49BE-9C12-17D568A9E5BE}"/>
              </a:ext>
            </a:extLst>
          </p:cNvPr>
          <p:cNvSpPr txBox="1"/>
          <p:nvPr/>
        </p:nvSpPr>
        <p:spPr>
          <a:xfrm>
            <a:off x="418011" y="483326"/>
            <a:ext cx="11051178" cy="1200329"/>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Ejemplo 2: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Calcular la función O grande de la siguiente función de eficiencia: </a:t>
            </a:r>
            <a:endParaRPr lang="es-PE" sz="2500" dirty="0">
              <a:solidFill>
                <a:schemeClr val="bg1"/>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0F8DB35-959F-48C6-A17E-2CC7920FFC69}"/>
              </a:ext>
            </a:extLst>
          </p:cNvPr>
          <p:cNvSpPr txBox="1"/>
          <p:nvPr/>
        </p:nvSpPr>
        <p:spPr>
          <a:xfrm>
            <a:off x="556053" y="2310714"/>
            <a:ext cx="8303741"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f(n) =  a  n  + a    n    + a    n     + … + a   n   + a  n + a</a:t>
            </a:r>
          </a:p>
        </p:txBody>
      </p:sp>
      <p:sp>
        <p:nvSpPr>
          <p:cNvPr id="7" name="CuadroTexto 6">
            <a:extLst>
              <a:ext uri="{FF2B5EF4-FFF2-40B4-BE49-F238E27FC236}">
                <a16:creationId xmlns:a16="http://schemas.microsoft.com/office/drawing/2014/main" id="{56554920-A8BE-4EE9-B924-3AF6B4533F5C}"/>
              </a:ext>
            </a:extLst>
          </p:cNvPr>
          <p:cNvSpPr txBox="1"/>
          <p:nvPr/>
        </p:nvSpPr>
        <p:spPr>
          <a:xfrm>
            <a:off x="1705235" y="2496061"/>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j</a:t>
            </a:r>
          </a:p>
        </p:txBody>
      </p:sp>
      <p:sp>
        <p:nvSpPr>
          <p:cNvPr id="8" name="CuadroTexto 7">
            <a:extLst>
              <a:ext uri="{FF2B5EF4-FFF2-40B4-BE49-F238E27FC236}">
                <a16:creationId xmlns:a16="http://schemas.microsoft.com/office/drawing/2014/main" id="{B6D8B4C0-F21A-48B4-AD39-6DB3E37460E0}"/>
              </a:ext>
            </a:extLst>
          </p:cNvPr>
          <p:cNvSpPr txBox="1"/>
          <p:nvPr/>
        </p:nvSpPr>
        <p:spPr>
          <a:xfrm>
            <a:off x="2042984" y="2240691"/>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a:t>
            </a:r>
          </a:p>
        </p:txBody>
      </p:sp>
      <p:sp>
        <p:nvSpPr>
          <p:cNvPr id="9" name="CuadroTexto 8">
            <a:extLst>
              <a:ext uri="{FF2B5EF4-FFF2-40B4-BE49-F238E27FC236}">
                <a16:creationId xmlns:a16="http://schemas.microsoft.com/office/drawing/2014/main" id="{0F0E94AB-E9EB-4D9A-A59F-8E0C064356FF}"/>
              </a:ext>
            </a:extLst>
          </p:cNvPr>
          <p:cNvSpPr txBox="1"/>
          <p:nvPr/>
        </p:nvSpPr>
        <p:spPr>
          <a:xfrm>
            <a:off x="2685541" y="2524893"/>
            <a:ext cx="428368"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j-1</a:t>
            </a:r>
          </a:p>
        </p:txBody>
      </p:sp>
      <p:sp>
        <p:nvSpPr>
          <p:cNvPr id="10" name="CuadroTexto 9">
            <a:extLst>
              <a:ext uri="{FF2B5EF4-FFF2-40B4-BE49-F238E27FC236}">
                <a16:creationId xmlns:a16="http://schemas.microsoft.com/office/drawing/2014/main" id="{2D87E23E-7B63-4670-B7C9-4A1EECAD8A73}"/>
              </a:ext>
            </a:extLst>
          </p:cNvPr>
          <p:cNvSpPr txBox="1"/>
          <p:nvPr/>
        </p:nvSpPr>
        <p:spPr>
          <a:xfrm>
            <a:off x="3208640" y="2257166"/>
            <a:ext cx="5399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k-1</a:t>
            </a:r>
          </a:p>
        </p:txBody>
      </p:sp>
      <p:sp>
        <p:nvSpPr>
          <p:cNvPr id="11" name="CuadroTexto 10">
            <a:extLst>
              <a:ext uri="{FF2B5EF4-FFF2-40B4-BE49-F238E27FC236}">
                <a16:creationId xmlns:a16="http://schemas.microsoft.com/office/drawing/2014/main" id="{68442D90-CFFC-47CF-AF93-B6A6A3423B5A}"/>
              </a:ext>
            </a:extLst>
          </p:cNvPr>
          <p:cNvSpPr txBox="1"/>
          <p:nvPr/>
        </p:nvSpPr>
        <p:spPr>
          <a:xfrm>
            <a:off x="4011839" y="2541368"/>
            <a:ext cx="428368"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j-2</a:t>
            </a:r>
          </a:p>
        </p:txBody>
      </p:sp>
      <p:sp>
        <p:nvSpPr>
          <p:cNvPr id="12" name="CuadroTexto 11">
            <a:extLst>
              <a:ext uri="{FF2B5EF4-FFF2-40B4-BE49-F238E27FC236}">
                <a16:creationId xmlns:a16="http://schemas.microsoft.com/office/drawing/2014/main" id="{14BD3318-A9AF-473B-B932-1B2362ECC47E}"/>
              </a:ext>
            </a:extLst>
          </p:cNvPr>
          <p:cNvSpPr txBox="1"/>
          <p:nvPr/>
        </p:nvSpPr>
        <p:spPr>
          <a:xfrm>
            <a:off x="4547290" y="2248927"/>
            <a:ext cx="5399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k-2</a:t>
            </a:r>
          </a:p>
        </p:txBody>
      </p:sp>
      <p:sp>
        <p:nvSpPr>
          <p:cNvPr id="13" name="CuadroTexto 12">
            <a:extLst>
              <a:ext uri="{FF2B5EF4-FFF2-40B4-BE49-F238E27FC236}">
                <a16:creationId xmlns:a16="http://schemas.microsoft.com/office/drawing/2014/main" id="{EF697780-B09C-46A1-9AA4-FC3F9A27B334}"/>
              </a:ext>
            </a:extLst>
          </p:cNvPr>
          <p:cNvSpPr txBox="1"/>
          <p:nvPr/>
        </p:nvSpPr>
        <p:spPr>
          <a:xfrm>
            <a:off x="6133083" y="2537250"/>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14" name="CuadroTexto 13">
            <a:extLst>
              <a:ext uri="{FF2B5EF4-FFF2-40B4-BE49-F238E27FC236}">
                <a16:creationId xmlns:a16="http://schemas.microsoft.com/office/drawing/2014/main" id="{90C92E31-7FA5-4138-B298-44B6AAF00DCC}"/>
              </a:ext>
            </a:extLst>
          </p:cNvPr>
          <p:cNvSpPr txBox="1"/>
          <p:nvPr/>
        </p:nvSpPr>
        <p:spPr>
          <a:xfrm>
            <a:off x="6557332" y="2244803"/>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15" name="CuadroTexto 14">
            <a:extLst>
              <a:ext uri="{FF2B5EF4-FFF2-40B4-BE49-F238E27FC236}">
                <a16:creationId xmlns:a16="http://schemas.microsoft.com/office/drawing/2014/main" id="{C2B25E56-DE7F-42F0-9EB1-4DA56F9AD778}"/>
              </a:ext>
            </a:extLst>
          </p:cNvPr>
          <p:cNvSpPr txBox="1"/>
          <p:nvPr/>
        </p:nvSpPr>
        <p:spPr>
          <a:xfrm>
            <a:off x="7274024" y="2529012"/>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1</a:t>
            </a:r>
          </a:p>
        </p:txBody>
      </p:sp>
      <p:sp>
        <p:nvSpPr>
          <p:cNvPr id="16" name="CuadroTexto 15">
            <a:extLst>
              <a:ext uri="{FF2B5EF4-FFF2-40B4-BE49-F238E27FC236}">
                <a16:creationId xmlns:a16="http://schemas.microsoft.com/office/drawing/2014/main" id="{FFF8CAF6-93EA-4481-A2A0-8B3D18823831}"/>
              </a:ext>
            </a:extLst>
          </p:cNvPr>
          <p:cNvSpPr txBox="1"/>
          <p:nvPr/>
        </p:nvSpPr>
        <p:spPr>
          <a:xfrm>
            <a:off x="8155474" y="2520774"/>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0</a:t>
            </a:r>
          </a:p>
        </p:txBody>
      </p:sp>
      <p:sp>
        <p:nvSpPr>
          <p:cNvPr id="17" name="CuadroTexto 16">
            <a:extLst>
              <a:ext uri="{FF2B5EF4-FFF2-40B4-BE49-F238E27FC236}">
                <a16:creationId xmlns:a16="http://schemas.microsoft.com/office/drawing/2014/main" id="{AC62B92F-8C27-4918-9517-93C7B7E4BCDD}"/>
              </a:ext>
            </a:extLst>
          </p:cNvPr>
          <p:cNvSpPr txBox="1"/>
          <p:nvPr/>
        </p:nvSpPr>
        <p:spPr>
          <a:xfrm>
            <a:off x="547818" y="3019171"/>
            <a:ext cx="6009514"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f(n) =  n   +  n     +  n     + … + n   + n + 1</a:t>
            </a:r>
          </a:p>
        </p:txBody>
      </p:sp>
      <p:sp>
        <p:nvSpPr>
          <p:cNvPr id="19" name="CuadroTexto 18">
            <a:extLst>
              <a:ext uri="{FF2B5EF4-FFF2-40B4-BE49-F238E27FC236}">
                <a16:creationId xmlns:a16="http://schemas.microsoft.com/office/drawing/2014/main" id="{8B853E83-7510-43C0-A15B-459F7184C198}"/>
              </a:ext>
            </a:extLst>
          </p:cNvPr>
          <p:cNvSpPr txBox="1"/>
          <p:nvPr/>
        </p:nvSpPr>
        <p:spPr>
          <a:xfrm>
            <a:off x="1664044" y="2949148"/>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a:t>
            </a:r>
          </a:p>
        </p:txBody>
      </p:sp>
      <p:sp>
        <p:nvSpPr>
          <p:cNvPr id="21" name="CuadroTexto 20">
            <a:extLst>
              <a:ext uri="{FF2B5EF4-FFF2-40B4-BE49-F238E27FC236}">
                <a16:creationId xmlns:a16="http://schemas.microsoft.com/office/drawing/2014/main" id="{FFB0A126-9875-4B0D-92F5-209F8C552F07}"/>
              </a:ext>
            </a:extLst>
          </p:cNvPr>
          <p:cNvSpPr txBox="1"/>
          <p:nvPr/>
        </p:nvSpPr>
        <p:spPr>
          <a:xfrm>
            <a:off x="2471354" y="2965623"/>
            <a:ext cx="5399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k-1</a:t>
            </a:r>
          </a:p>
        </p:txBody>
      </p:sp>
      <p:sp>
        <p:nvSpPr>
          <p:cNvPr id="23" name="CuadroTexto 22">
            <a:extLst>
              <a:ext uri="{FF2B5EF4-FFF2-40B4-BE49-F238E27FC236}">
                <a16:creationId xmlns:a16="http://schemas.microsoft.com/office/drawing/2014/main" id="{7CC0DD2A-8788-499D-B951-C1A55BF9DD3C}"/>
              </a:ext>
            </a:extLst>
          </p:cNvPr>
          <p:cNvSpPr txBox="1"/>
          <p:nvPr/>
        </p:nvSpPr>
        <p:spPr>
          <a:xfrm>
            <a:off x="3451656" y="2957384"/>
            <a:ext cx="5399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k-2</a:t>
            </a:r>
          </a:p>
        </p:txBody>
      </p:sp>
      <p:sp>
        <p:nvSpPr>
          <p:cNvPr id="25" name="CuadroTexto 24">
            <a:extLst>
              <a:ext uri="{FF2B5EF4-FFF2-40B4-BE49-F238E27FC236}">
                <a16:creationId xmlns:a16="http://schemas.microsoft.com/office/drawing/2014/main" id="{9EADBB90-BB0D-4C93-9386-7910C87F24C8}"/>
              </a:ext>
            </a:extLst>
          </p:cNvPr>
          <p:cNvSpPr txBox="1"/>
          <p:nvPr/>
        </p:nvSpPr>
        <p:spPr>
          <a:xfrm>
            <a:off x="5053926" y="2953260"/>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2</a:t>
            </a:r>
          </a:p>
        </p:txBody>
      </p:sp>
      <p:sp>
        <p:nvSpPr>
          <p:cNvPr id="28" name="CuadroTexto 27">
            <a:extLst>
              <a:ext uri="{FF2B5EF4-FFF2-40B4-BE49-F238E27FC236}">
                <a16:creationId xmlns:a16="http://schemas.microsoft.com/office/drawing/2014/main" id="{1DB786F3-0BDE-4E45-981B-E396D29F82DE}"/>
              </a:ext>
            </a:extLst>
          </p:cNvPr>
          <p:cNvSpPr txBox="1"/>
          <p:nvPr/>
        </p:nvSpPr>
        <p:spPr>
          <a:xfrm>
            <a:off x="576649" y="3653487"/>
            <a:ext cx="1573427"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f(n) =  n   </a:t>
            </a:r>
          </a:p>
        </p:txBody>
      </p:sp>
      <p:sp>
        <p:nvSpPr>
          <p:cNvPr id="29" name="CuadroTexto 28">
            <a:extLst>
              <a:ext uri="{FF2B5EF4-FFF2-40B4-BE49-F238E27FC236}">
                <a16:creationId xmlns:a16="http://schemas.microsoft.com/office/drawing/2014/main" id="{4022AF1F-28D9-471C-ABD7-B779AC889500}"/>
              </a:ext>
            </a:extLst>
          </p:cNvPr>
          <p:cNvSpPr txBox="1"/>
          <p:nvPr/>
        </p:nvSpPr>
        <p:spPr>
          <a:xfrm>
            <a:off x="1717589" y="3583464"/>
            <a:ext cx="271849"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a:t>
            </a:r>
          </a:p>
        </p:txBody>
      </p:sp>
      <p:sp>
        <p:nvSpPr>
          <p:cNvPr id="30" name="CuadroTexto 29">
            <a:extLst>
              <a:ext uri="{FF2B5EF4-FFF2-40B4-BE49-F238E27FC236}">
                <a16:creationId xmlns:a16="http://schemas.microsoft.com/office/drawing/2014/main" id="{E1AF2118-9511-47D6-845C-1B548DC12768}"/>
              </a:ext>
            </a:extLst>
          </p:cNvPr>
          <p:cNvSpPr txBox="1"/>
          <p:nvPr/>
        </p:nvSpPr>
        <p:spPr>
          <a:xfrm>
            <a:off x="535107" y="4784893"/>
            <a:ext cx="7706848" cy="477054"/>
          </a:xfrm>
          <a:prstGeom prst="rect">
            <a:avLst/>
          </a:prstGeom>
          <a:noFill/>
        </p:spPr>
        <p:txBody>
          <a:bodyPr wrap="square" rtlCol="0">
            <a:spAutoFit/>
          </a:bodyPr>
          <a:lstStyle/>
          <a:p>
            <a:r>
              <a:rPr lang="es-PE" sz="2500" dirty="0">
                <a:solidFill>
                  <a:schemeClr val="bg1"/>
                </a:solidFill>
                <a:latin typeface="Arial" panose="020B0604020202020204" pitchFamily="34" charset="0"/>
                <a:cs typeface="Arial" panose="020B0604020202020204" pitchFamily="34" charset="0"/>
              </a:rPr>
              <a:t>La notación O correspondiente es:  O(f(n)) = O(n  )  </a:t>
            </a:r>
          </a:p>
        </p:txBody>
      </p:sp>
      <p:sp>
        <p:nvSpPr>
          <p:cNvPr id="31" name="CuadroTexto 30">
            <a:extLst>
              <a:ext uri="{FF2B5EF4-FFF2-40B4-BE49-F238E27FC236}">
                <a16:creationId xmlns:a16="http://schemas.microsoft.com/office/drawing/2014/main" id="{AE9DBA40-CA46-4E0E-BA0A-B65E8E9593A1}"/>
              </a:ext>
            </a:extLst>
          </p:cNvPr>
          <p:cNvSpPr txBox="1"/>
          <p:nvPr/>
        </p:nvSpPr>
        <p:spPr>
          <a:xfrm>
            <a:off x="7418543" y="4731725"/>
            <a:ext cx="337740" cy="353943"/>
          </a:xfrm>
          <a:prstGeom prst="rect">
            <a:avLst/>
          </a:prstGeom>
          <a:noFill/>
        </p:spPr>
        <p:txBody>
          <a:bodyPr wrap="square" rtlCol="0">
            <a:spAutoFit/>
          </a:bodyPr>
          <a:lstStyle/>
          <a:p>
            <a:r>
              <a:rPr lang="es-PE" sz="1700" dirty="0">
                <a:solidFill>
                  <a:schemeClr val="bg1"/>
                </a:solidFill>
                <a:latin typeface="Arial" panose="020B0604020202020204" pitchFamily="34" charset="0"/>
                <a:cs typeface="Arial" panose="020B0604020202020204" pitchFamily="34" charset="0"/>
              </a:rPr>
              <a:t>k</a:t>
            </a:r>
          </a:p>
        </p:txBody>
      </p:sp>
    </p:spTree>
    <p:extLst>
      <p:ext uri="{BB962C8B-B14F-4D97-AF65-F5344CB8AC3E}">
        <p14:creationId xmlns:p14="http://schemas.microsoft.com/office/powerpoint/2010/main" val="12308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down)">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down)">
                                      <p:cBhvr>
                                        <p:cTn id="67" dur="500"/>
                                        <p:tgtEl>
                                          <p:spTgt spid="30"/>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1" grpId="0"/>
      <p:bldP spid="23" grpId="0"/>
      <p:bldP spid="25" grpId="0"/>
      <p:bldP spid="28" grpId="0"/>
      <p:bldP spid="29" grpId="0"/>
      <p:bldP spid="30" grpId="0"/>
      <p:bldP spid="3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535</Words>
  <Application>Microsoft Office PowerPoint</Application>
  <PresentationFormat>Panorámica</PresentationFormat>
  <Paragraphs>83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8</cp:revision>
  <dcterms:created xsi:type="dcterms:W3CDTF">2018-02-22T14:27:58Z</dcterms:created>
  <dcterms:modified xsi:type="dcterms:W3CDTF">2018-02-22T15:39:01Z</dcterms:modified>
</cp:coreProperties>
</file>