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1FE5F7B-FCDE-44B7-8B3E-DAA233CF1E1E}" type="datetimeFigureOut">
              <a:rPr lang="es-PE" smtClean="0"/>
              <a:t>9/03/2018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188831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1FE5F7B-FCDE-44B7-8B3E-DAA233CF1E1E}" type="datetimeFigureOut">
              <a:rPr lang="es-PE" smtClean="0"/>
              <a:t>9/03/2018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223927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1FE5F7B-FCDE-44B7-8B3E-DAA233CF1E1E}" type="datetimeFigureOut">
              <a:rPr lang="es-PE" smtClean="0"/>
              <a:t>9/03/2018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86988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1FE5F7B-FCDE-44B7-8B3E-DAA233CF1E1E}" type="datetimeFigureOut">
              <a:rPr lang="es-PE" smtClean="0"/>
              <a:t>9/03/2018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176858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1FE5F7B-FCDE-44B7-8B3E-DAA233CF1E1E}" type="datetimeFigureOut">
              <a:rPr lang="es-PE" smtClean="0"/>
              <a:t>9/03/2018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60449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1FE5F7B-FCDE-44B7-8B3E-DAA233CF1E1E}" type="datetimeFigureOut">
              <a:rPr lang="es-PE" smtClean="0"/>
              <a:t>9/03/2018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64768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1FE5F7B-FCDE-44B7-8B3E-DAA233CF1E1E}" type="datetimeFigureOut">
              <a:rPr lang="es-PE" smtClean="0"/>
              <a:t>9/03/2018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256872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1FE5F7B-FCDE-44B7-8B3E-DAA233CF1E1E}" type="datetimeFigureOut">
              <a:rPr lang="es-PE" smtClean="0"/>
              <a:t>9/03/2018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336782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1FE5F7B-FCDE-44B7-8B3E-DAA233CF1E1E}" type="datetimeFigureOut">
              <a:rPr lang="es-PE" smtClean="0"/>
              <a:t>9/03/2018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291277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1FE5F7B-FCDE-44B7-8B3E-DAA233CF1E1E}" type="datetimeFigureOut">
              <a:rPr lang="es-PE" smtClean="0"/>
              <a:t>9/03/2018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260963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1FE5F7B-FCDE-44B7-8B3E-DAA233CF1E1E}" type="datetimeFigureOut">
              <a:rPr lang="es-PE" smtClean="0"/>
              <a:t>9/03/2018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8373D99-209E-4ACD-880D-E5BDAC51AE1D}" type="slidenum">
              <a:rPr lang="es-PE" smtClean="0"/>
              <a:t>‹Nº›</a:t>
            </a:fld>
            <a:endParaRPr lang="es-PE"/>
          </a:p>
        </p:txBody>
      </p:sp>
    </p:spTree>
    <p:extLst>
      <p:ext uri="{BB962C8B-B14F-4D97-AF65-F5344CB8AC3E}">
        <p14:creationId xmlns:p14="http://schemas.microsoft.com/office/powerpoint/2010/main" val="134191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E5F7B-FCDE-44B7-8B3E-DAA233CF1E1E}" type="datetimeFigureOut">
              <a:rPr lang="es-PE" smtClean="0"/>
              <a:t>9/03/2018</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73D99-209E-4ACD-880D-E5BDAC51AE1D}" type="slidenum">
              <a:rPr lang="es-PE" smtClean="0"/>
              <a:t>‹Nº›</a:t>
            </a:fld>
            <a:endParaRPr lang="es-PE"/>
          </a:p>
        </p:txBody>
      </p:sp>
    </p:spTree>
    <p:extLst>
      <p:ext uri="{BB962C8B-B14F-4D97-AF65-F5344CB8AC3E}">
        <p14:creationId xmlns:p14="http://schemas.microsoft.com/office/powerpoint/2010/main" val="234375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sp>
        <p:nvSpPr>
          <p:cNvPr id="3" name="Subtítulo 2"/>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5">
            <a:extLst>
              <a:ext uri="{FF2B5EF4-FFF2-40B4-BE49-F238E27FC236}">
                <a16:creationId xmlns:a16="http://schemas.microsoft.com/office/drawing/2014/main" id="{671C2509-3FF2-42A4-AE21-676A6C4BC553}"/>
              </a:ext>
            </a:extLst>
          </p:cNvPr>
          <p:cNvSpPr txBox="1"/>
          <p:nvPr/>
        </p:nvSpPr>
        <p:spPr>
          <a:xfrm>
            <a:off x="418010" y="483326"/>
            <a:ext cx="11286309" cy="2246769"/>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PE" sz="3000" dirty="0" smtClean="0">
                <a:solidFill>
                  <a:schemeClr val="bg1"/>
                </a:solidFill>
                <a:latin typeface="Arial" panose="020B0604020202020204" pitchFamily="34" charset="0"/>
                <a:cs typeface="Arial" panose="020B0604020202020204" pitchFamily="34" charset="0"/>
              </a:rPr>
              <a:t>Problema del salto del caballo</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En un tablero de ajedrez de n x n casillas, se tiene un caballo situado en la posición inicial de coordenadas (x</a:t>
            </a:r>
            <a:r>
              <a:rPr lang="es-PE" sz="1050" dirty="0">
                <a:solidFill>
                  <a:schemeClr val="bg1"/>
                </a:solidFill>
                <a:latin typeface="Arial" panose="020B0604020202020204" pitchFamily="34" charset="0"/>
                <a:cs typeface="Arial" panose="020B0604020202020204" pitchFamily="34" charset="0"/>
              </a:rPr>
              <a:t>0</a:t>
            </a:r>
            <a:r>
              <a:rPr lang="es-PE" sz="2200" dirty="0">
                <a:solidFill>
                  <a:schemeClr val="bg1"/>
                </a:solidFill>
                <a:latin typeface="Arial" panose="020B0604020202020204" pitchFamily="34" charset="0"/>
                <a:cs typeface="Arial" panose="020B0604020202020204" pitchFamily="34" charset="0"/>
              </a:rPr>
              <a:t>,y</a:t>
            </a:r>
            <a:r>
              <a:rPr lang="es-PE" sz="1050" dirty="0">
                <a:solidFill>
                  <a:schemeClr val="bg1"/>
                </a:solidFill>
                <a:latin typeface="Arial" panose="020B0604020202020204" pitchFamily="34" charset="0"/>
                <a:cs typeface="Arial" panose="020B0604020202020204" pitchFamily="34" charset="0"/>
              </a:rPr>
              <a:t>0</a:t>
            </a:r>
            <a:r>
              <a:rPr lang="es-PE" sz="2200" dirty="0">
                <a:solidFill>
                  <a:schemeClr val="bg1"/>
                </a:solidFill>
                <a:latin typeface="Arial" panose="020B0604020202020204" pitchFamily="34" charset="0"/>
                <a:cs typeface="Arial" panose="020B0604020202020204" pitchFamily="34" charset="0"/>
              </a:rPr>
              <a:t>). El problema consiste en encontrar, si existe, un camino que permita al caballo pasar exactamente una vez por cada una de las casillas de tablero, teniendo en cuenta los movimientos (saltos) permitidos a un caballo de ajedrez.</a:t>
            </a:r>
            <a:endParaRPr lang="es-PE" sz="2200" dirty="0" smtClean="0">
              <a:solidFill>
                <a:schemeClr val="bg1"/>
              </a:solidFill>
              <a:latin typeface="Arial" panose="020B0604020202020204" pitchFamily="34" charset="0"/>
              <a:cs typeface="Arial" panose="020B0604020202020204" pitchFamily="34" charset="0"/>
            </a:endParaRPr>
          </a:p>
        </p:txBody>
      </p:sp>
      <p:pic>
        <p:nvPicPr>
          <p:cNvPr id="1028" name="Picture 4" descr="https://upload.wikimedia.org/wikipedia/commons/d/da/Knight's_tour_anim_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6795" y="3369132"/>
            <a:ext cx="3176630" cy="317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61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5">
            <a:extLst>
              <a:ext uri="{FF2B5EF4-FFF2-40B4-BE49-F238E27FC236}">
                <a16:creationId xmlns:a16="http://schemas.microsoft.com/office/drawing/2014/main" id="{671C2509-3FF2-42A4-AE21-676A6C4BC553}"/>
              </a:ext>
            </a:extLst>
          </p:cNvPr>
          <p:cNvSpPr txBox="1"/>
          <p:nvPr/>
        </p:nvSpPr>
        <p:spPr>
          <a:xfrm>
            <a:off x="418010" y="483326"/>
            <a:ext cx="11286309" cy="2123658"/>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PE" sz="2200" dirty="0">
                <a:solidFill>
                  <a:schemeClr val="bg1"/>
                </a:solidFill>
                <a:latin typeface="Arial" panose="020B0604020202020204" pitchFamily="34" charset="0"/>
                <a:cs typeface="Arial" panose="020B0604020202020204" pitchFamily="34" charset="0"/>
              </a:rPr>
              <a:t>Éste es un ejemplo clásico de problema que se resuelve con el esquema del algoritmo de vuelta atrás. El problema consiste en buscar la secuencia de saltos que tiene que dar el caballo, partiendo de una casilla cualquiera, para pasar por cada una de las casillas del tablero. Se da por supuesto que el tablero está vacío, no hay figuras excepto el caballo. Lo primero que hay que tener en cuenta es que el caballo, desde una casilla, puede realizar hasta 8 </a:t>
            </a:r>
            <a:r>
              <a:rPr lang="es-PE" sz="2200" dirty="0" smtClean="0">
                <a:solidFill>
                  <a:schemeClr val="bg1"/>
                </a:solidFill>
                <a:latin typeface="Arial" panose="020B0604020202020204" pitchFamily="34" charset="0"/>
                <a:cs typeface="Arial" panose="020B0604020202020204" pitchFamily="34" charset="0"/>
              </a:rPr>
              <a:t>movimientos:</a:t>
            </a:r>
            <a:endParaRPr lang="es-PE" sz="2200" dirty="0" smtClean="0">
              <a:solidFill>
                <a:schemeClr val="bg1"/>
              </a:solidFill>
              <a:latin typeface="Arial" panose="020B0604020202020204" pitchFamily="34" charset="0"/>
              <a:cs typeface="Arial" panose="020B0604020202020204" pitchFamily="34" charset="0"/>
            </a:endParaRPr>
          </a:p>
        </p:txBody>
      </p:sp>
      <p:pic>
        <p:nvPicPr>
          <p:cNvPr id="8"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78" y="3090310"/>
            <a:ext cx="3249930" cy="3287431"/>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4620768" y="3090310"/>
            <a:ext cx="3474720" cy="3170099"/>
          </a:xfrm>
          <a:prstGeom prst="rect">
            <a:avLst/>
          </a:prstGeom>
          <a:noFill/>
        </p:spPr>
        <p:txBody>
          <a:bodyPr wrap="square" rtlCol="0">
            <a:spAutoFit/>
          </a:bodyPr>
          <a:lstStyle/>
          <a:p>
            <a:r>
              <a:rPr lang="es-PE" sz="2000" dirty="0" smtClean="0">
                <a:solidFill>
                  <a:schemeClr val="bg1"/>
                </a:solidFill>
                <a:latin typeface="Arial" panose="020B0604020202020204" pitchFamily="34" charset="0"/>
                <a:cs typeface="Arial" panose="020B0604020202020204" pitchFamily="34" charset="0"/>
              </a:rPr>
              <a:t>Desplazamientos posibles: </a:t>
            </a:r>
          </a:p>
          <a:p>
            <a:endParaRPr lang="es-PE" sz="2000" dirty="0">
              <a:solidFill>
                <a:schemeClr val="bg1"/>
              </a:solidFill>
              <a:latin typeface="Arial" panose="020B0604020202020204" pitchFamily="34" charset="0"/>
              <a:cs typeface="Arial" panose="020B0604020202020204" pitchFamily="34" charset="0"/>
            </a:endParaRPr>
          </a:p>
          <a:p>
            <a:r>
              <a:rPr lang="es-PE" sz="2000" dirty="0" smtClean="0">
                <a:solidFill>
                  <a:schemeClr val="bg1"/>
                </a:solidFill>
                <a:latin typeface="Arial" panose="020B0604020202020204" pitchFamily="34" charset="0"/>
                <a:cs typeface="Arial" panose="020B0604020202020204" pitchFamily="34" charset="0"/>
              </a:rPr>
              <a:t>(2,1)</a:t>
            </a:r>
          </a:p>
          <a:p>
            <a:r>
              <a:rPr lang="es-PE" sz="2000" dirty="0" smtClean="0">
                <a:solidFill>
                  <a:schemeClr val="bg1"/>
                </a:solidFill>
                <a:latin typeface="Arial" panose="020B0604020202020204" pitchFamily="34" charset="0"/>
                <a:cs typeface="Arial" panose="020B0604020202020204" pitchFamily="34" charset="0"/>
              </a:rPr>
              <a:t>(1,2)</a:t>
            </a:r>
          </a:p>
          <a:p>
            <a:r>
              <a:rPr lang="es-PE" sz="2000" dirty="0" smtClean="0">
                <a:solidFill>
                  <a:schemeClr val="bg1"/>
                </a:solidFill>
                <a:latin typeface="Arial" panose="020B0604020202020204" pitchFamily="34" charset="0"/>
                <a:cs typeface="Arial" panose="020B0604020202020204" pitchFamily="34" charset="0"/>
              </a:rPr>
              <a:t>(-1,2)</a:t>
            </a:r>
          </a:p>
          <a:p>
            <a:r>
              <a:rPr lang="es-PE" sz="2000" dirty="0" smtClean="0">
                <a:solidFill>
                  <a:schemeClr val="bg1"/>
                </a:solidFill>
                <a:latin typeface="Arial" panose="020B0604020202020204" pitchFamily="34" charset="0"/>
                <a:cs typeface="Arial" panose="020B0604020202020204" pitchFamily="34" charset="0"/>
              </a:rPr>
              <a:t>(-2,1)</a:t>
            </a:r>
          </a:p>
          <a:p>
            <a:r>
              <a:rPr lang="es-PE" sz="2000" dirty="0" smtClean="0">
                <a:solidFill>
                  <a:schemeClr val="bg1"/>
                </a:solidFill>
                <a:latin typeface="Arial" panose="020B0604020202020204" pitchFamily="34" charset="0"/>
                <a:cs typeface="Arial" panose="020B0604020202020204" pitchFamily="34" charset="0"/>
              </a:rPr>
              <a:t>(-2,-1)</a:t>
            </a:r>
          </a:p>
          <a:p>
            <a:r>
              <a:rPr lang="es-PE" sz="2000" dirty="0" smtClean="0">
                <a:solidFill>
                  <a:schemeClr val="bg1"/>
                </a:solidFill>
                <a:latin typeface="Arial" panose="020B0604020202020204" pitchFamily="34" charset="0"/>
                <a:cs typeface="Arial" panose="020B0604020202020204" pitchFamily="34" charset="0"/>
              </a:rPr>
              <a:t>(-1,-2)</a:t>
            </a:r>
          </a:p>
          <a:p>
            <a:r>
              <a:rPr lang="es-PE" sz="2000" dirty="0" smtClean="0">
                <a:solidFill>
                  <a:schemeClr val="bg1"/>
                </a:solidFill>
                <a:latin typeface="Arial" panose="020B0604020202020204" pitchFamily="34" charset="0"/>
                <a:cs typeface="Arial" panose="020B0604020202020204" pitchFamily="34" charset="0"/>
              </a:rPr>
              <a:t>(1,-2)</a:t>
            </a:r>
          </a:p>
          <a:p>
            <a:r>
              <a:rPr lang="es-PE" sz="2000" dirty="0" smtClean="0">
                <a:solidFill>
                  <a:schemeClr val="bg1"/>
                </a:solidFill>
                <a:latin typeface="Arial" panose="020B0604020202020204" pitchFamily="34" charset="0"/>
                <a:cs typeface="Arial" panose="020B0604020202020204" pitchFamily="34" charset="0"/>
              </a:rPr>
              <a:t>(2,-1)</a:t>
            </a:r>
            <a:endParaRPr lang="es-PE"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4751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down)">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down)">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wipe(down)">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wipe(down)">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wipe(down)">
                                      <p:cBhvr>
                                        <p:cTn id="37" dur="500"/>
                                        <p:tgtEl>
                                          <p:spTgt spid="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wipe(down)">
                                      <p:cBhvr>
                                        <p:cTn id="42" dur="500"/>
                                        <p:tgtEl>
                                          <p:spTgt spid="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wipe(down)">
                                      <p:cBhvr>
                                        <p:cTn id="47" dur="500"/>
                                        <p:tgtEl>
                                          <p:spTgt spid="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
                                            <p:txEl>
                                              <p:pRg st="8" end="8"/>
                                            </p:txEl>
                                          </p:spTgt>
                                        </p:tgtEl>
                                        <p:attrNameLst>
                                          <p:attrName>style.visibility</p:attrName>
                                        </p:attrNameLst>
                                      </p:cBhvr>
                                      <p:to>
                                        <p:strVal val="visible"/>
                                      </p:to>
                                    </p:set>
                                    <p:animEffect transition="in" filter="wipe(down)">
                                      <p:cBhvr>
                                        <p:cTn id="52" dur="500"/>
                                        <p:tgtEl>
                                          <p:spTgt spid="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xEl>
                                              <p:pRg st="9" end="9"/>
                                            </p:txEl>
                                          </p:spTgt>
                                        </p:tgtEl>
                                        <p:attrNameLst>
                                          <p:attrName>style.visibility</p:attrName>
                                        </p:attrNameLst>
                                      </p:cBhvr>
                                      <p:to>
                                        <p:strVal val="visible"/>
                                      </p:to>
                                    </p:set>
                                    <p:animEffect transition="in" filter="wipe(down)">
                                      <p:cBhvr>
                                        <p:cTn id="57"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5">
            <a:extLst>
              <a:ext uri="{FF2B5EF4-FFF2-40B4-BE49-F238E27FC236}">
                <a16:creationId xmlns:a16="http://schemas.microsoft.com/office/drawing/2014/main" id="{671C2509-3FF2-42A4-AE21-676A6C4BC553}"/>
              </a:ext>
            </a:extLst>
          </p:cNvPr>
          <p:cNvSpPr txBox="1"/>
          <p:nvPr/>
        </p:nvSpPr>
        <p:spPr>
          <a:xfrm>
            <a:off x="418010" y="483326"/>
            <a:ext cx="11286309" cy="2462213"/>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PE" sz="2200" dirty="0">
                <a:solidFill>
                  <a:schemeClr val="bg1"/>
                </a:solidFill>
                <a:latin typeface="Arial" panose="020B0604020202020204" pitchFamily="34" charset="0"/>
                <a:cs typeface="Arial" panose="020B0604020202020204" pitchFamily="34" charset="0"/>
              </a:rPr>
              <a:t>Los ocho posibles movimientos de caballo se obtienen sumando a la posición actual de éste, (x, y), unos desplazamientos relativos, éstos son: </a:t>
            </a:r>
            <a:endParaRPr lang="es-PE" sz="2200" dirty="0" smtClean="0">
              <a:solidFill>
                <a:schemeClr val="bg1"/>
              </a:solidFill>
              <a:latin typeface="Arial" panose="020B0604020202020204" pitchFamily="34" charset="0"/>
              <a:cs typeface="Arial" panose="020B0604020202020204" pitchFamily="34" charset="0"/>
            </a:endParaRP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smtClean="0">
                <a:solidFill>
                  <a:schemeClr val="bg1"/>
                </a:solidFill>
                <a:latin typeface="Arial" panose="020B0604020202020204" pitchFamily="34" charset="0"/>
                <a:cs typeface="Arial" panose="020B0604020202020204" pitchFamily="34" charset="0"/>
              </a:rPr>
              <a:t>d </a:t>
            </a:r>
            <a:r>
              <a:rPr lang="es-PE" sz="2200" dirty="0">
                <a:solidFill>
                  <a:schemeClr val="bg1"/>
                </a:solidFill>
                <a:latin typeface="Arial" panose="020B0604020202020204" pitchFamily="34" charset="0"/>
                <a:cs typeface="Arial" panose="020B0604020202020204" pitchFamily="34" charset="0"/>
              </a:rPr>
              <a:t>= {(2,1), (1,2), (-1,2), (-2,1), (-2,-1), (-1,-2), (1,-2), (2,-1)} </a:t>
            </a:r>
            <a:endParaRPr lang="es-PE" sz="2200" dirty="0" smtClean="0">
              <a:solidFill>
                <a:schemeClr val="bg1"/>
              </a:solidFill>
              <a:latin typeface="Arial" panose="020B0604020202020204" pitchFamily="34" charset="0"/>
              <a:cs typeface="Arial" panose="020B0604020202020204" pitchFamily="34" charset="0"/>
            </a:endParaRP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smtClean="0">
                <a:solidFill>
                  <a:schemeClr val="bg1"/>
                </a:solidFill>
                <a:latin typeface="Arial" panose="020B0604020202020204" pitchFamily="34" charset="0"/>
                <a:cs typeface="Arial" panose="020B0604020202020204" pitchFamily="34" charset="0"/>
              </a:rPr>
              <a:t>Por </a:t>
            </a:r>
            <a:r>
              <a:rPr lang="es-PE" sz="2200" dirty="0">
                <a:solidFill>
                  <a:schemeClr val="bg1"/>
                </a:solidFill>
                <a:latin typeface="Arial" panose="020B0604020202020204" pitchFamily="34" charset="0"/>
                <a:cs typeface="Arial" panose="020B0604020202020204" pitchFamily="34" charset="0"/>
              </a:rPr>
              <a:t>ejemplo, suponiendo que el caballo se encuentra en la casilla (3,5), los posibles movimientos que puede realizar: </a:t>
            </a:r>
            <a:r>
              <a:rPr lang="es-PE" sz="2200" dirty="0" smtClean="0">
                <a:solidFill>
                  <a:schemeClr val="bg1"/>
                </a:solidFill>
                <a:latin typeface="Arial" panose="020B0604020202020204" pitchFamily="34" charset="0"/>
                <a:cs typeface="Arial" panose="020B0604020202020204" pitchFamily="34" charset="0"/>
              </a:rPr>
              <a:t>{(</a:t>
            </a:r>
            <a:r>
              <a:rPr lang="es-PE" sz="2200" dirty="0">
                <a:solidFill>
                  <a:schemeClr val="bg1"/>
                </a:solidFill>
                <a:latin typeface="Arial" panose="020B0604020202020204" pitchFamily="34" charset="0"/>
                <a:cs typeface="Arial" panose="020B0604020202020204" pitchFamily="34" charset="0"/>
              </a:rPr>
              <a:t>5,6), (4,7), (2,7), (1,6), (1,4), (2,3), (4,3), (5,4)}</a:t>
            </a:r>
            <a:endParaRPr lang="es-PE" sz="2200" dirty="0" smtClean="0">
              <a:solidFill>
                <a:schemeClr val="bg1"/>
              </a:solidFill>
              <a:latin typeface="Arial" panose="020B0604020202020204" pitchFamily="34" charset="0"/>
              <a:cs typeface="Arial" panose="020B0604020202020204" pitchFamily="34" charset="0"/>
            </a:endParaRPr>
          </a:p>
        </p:txBody>
      </p:sp>
      <p:pic>
        <p:nvPicPr>
          <p:cNvPr id="2050" name="Picture 2" descr="Resultado de imagen para tablero de ajedrez png"/>
          <p:cNvPicPr>
            <a:picLocks noChangeAspect="1" noChangeArrowheads="1"/>
          </p:cNvPicPr>
          <p:nvPr/>
        </p:nvPicPr>
        <p:blipFill rotWithShape="1">
          <a:blip r:embed="rId3">
            <a:extLst>
              <a:ext uri="{28A0092B-C50C-407E-A947-70E740481C1C}">
                <a14:useLocalDpi xmlns:a14="http://schemas.microsoft.com/office/drawing/2010/main" val="0"/>
              </a:ext>
            </a:extLst>
          </a:blip>
          <a:srcRect r="1104"/>
          <a:stretch/>
        </p:blipFill>
        <p:spPr bwMode="auto">
          <a:xfrm>
            <a:off x="1094359" y="3485805"/>
            <a:ext cx="2794889" cy="2826095"/>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715037" y="3446863"/>
            <a:ext cx="387223"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0</a:t>
            </a:r>
            <a:endParaRPr lang="es-PE" sz="2000" dirty="0">
              <a:solidFill>
                <a:schemeClr val="bg1"/>
              </a:solidFill>
              <a:latin typeface="Arial" panose="020B0604020202020204" pitchFamily="34" charset="0"/>
              <a:cs typeface="Arial" panose="020B0604020202020204" pitchFamily="34" charset="0"/>
            </a:endParaRPr>
          </a:p>
        </p:txBody>
      </p:sp>
      <p:sp>
        <p:nvSpPr>
          <p:cNvPr id="8" name="CuadroTexto 7"/>
          <p:cNvSpPr txBox="1"/>
          <p:nvPr/>
        </p:nvSpPr>
        <p:spPr>
          <a:xfrm>
            <a:off x="733325" y="3806527"/>
            <a:ext cx="387223"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1</a:t>
            </a:r>
            <a:endParaRPr lang="es-PE" sz="2000" dirty="0">
              <a:solidFill>
                <a:schemeClr val="bg1"/>
              </a:solidFill>
              <a:latin typeface="Arial" panose="020B0604020202020204" pitchFamily="34" charset="0"/>
              <a:cs typeface="Arial" panose="020B0604020202020204" pitchFamily="34" charset="0"/>
            </a:endParaRPr>
          </a:p>
        </p:txBody>
      </p:sp>
      <p:sp>
        <p:nvSpPr>
          <p:cNvPr id="9" name="CuadroTexto 8"/>
          <p:cNvSpPr txBox="1"/>
          <p:nvPr/>
        </p:nvSpPr>
        <p:spPr>
          <a:xfrm>
            <a:off x="721133" y="4172287"/>
            <a:ext cx="387223" cy="400110"/>
          </a:xfrm>
          <a:prstGeom prst="rect">
            <a:avLst/>
          </a:prstGeom>
          <a:noFill/>
        </p:spPr>
        <p:txBody>
          <a:bodyPr wrap="square" rtlCol="0">
            <a:spAutoFit/>
          </a:bodyPr>
          <a:lstStyle/>
          <a:p>
            <a:pPr algn="ctr"/>
            <a:r>
              <a:rPr lang="es-PE" sz="2000" dirty="0">
                <a:solidFill>
                  <a:schemeClr val="bg1"/>
                </a:solidFill>
                <a:latin typeface="Arial" panose="020B0604020202020204" pitchFamily="34" charset="0"/>
                <a:cs typeface="Arial" panose="020B0604020202020204" pitchFamily="34" charset="0"/>
              </a:rPr>
              <a:t>2</a:t>
            </a:r>
            <a:endParaRPr lang="es-PE" sz="2000" dirty="0">
              <a:solidFill>
                <a:schemeClr val="bg1"/>
              </a:solidFill>
              <a:latin typeface="Arial" panose="020B0604020202020204" pitchFamily="34" charset="0"/>
              <a:cs typeface="Arial" panose="020B0604020202020204" pitchFamily="34" charset="0"/>
            </a:endParaRPr>
          </a:p>
        </p:txBody>
      </p:sp>
      <p:sp>
        <p:nvSpPr>
          <p:cNvPr id="10" name="CuadroTexto 9"/>
          <p:cNvSpPr txBox="1"/>
          <p:nvPr/>
        </p:nvSpPr>
        <p:spPr>
          <a:xfrm>
            <a:off x="715037" y="4519759"/>
            <a:ext cx="387223"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3</a:t>
            </a:r>
            <a:endParaRPr lang="es-PE" sz="2000" dirty="0">
              <a:solidFill>
                <a:schemeClr val="bg1"/>
              </a:solidFill>
              <a:latin typeface="Arial" panose="020B0604020202020204" pitchFamily="34" charset="0"/>
              <a:cs typeface="Arial" panose="020B0604020202020204" pitchFamily="34" charset="0"/>
            </a:endParaRPr>
          </a:p>
        </p:txBody>
      </p:sp>
      <p:sp>
        <p:nvSpPr>
          <p:cNvPr id="11" name="CuadroTexto 10"/>
          <p:cNvSpPr txBox="1"/>
          <p:nvPr/>
        </p:nvSpPr>
        <p:spPr>
          <a:xfrm>
            <a:off x="708941" y="4855039"/>
            <a:ext cx="387223" cy="400110"/>
          </a:xfrm>
          <a:prstGeom prst="rect">
            <a:avLst/>
          </a:prstGeom>
          <a:noFill/>
        </p:spPr>
        <p:txBody>
          <a:bodyPr wrap="square" rtlCol="0">
            <a:spAutoFit/>
          </a:bodyPr>
          <a:lstStyle/>
          <a:p>
            <a:pPr algn="ctr"/>
            <a:r>
              <a:rPr lang="es-PE" sz="2000" dirty="0">
                <a:solidFill>
                  <a:schemeClr val="bg1"/>
                </a:solidFill>
                <a:latin typeface="Arial" panose="020B0604020202020204" pitchFamily="34" charset="0"/>
                <a:cs typeface="Arial" panose="020B0604020202020204" pitchFamily="34" charset="0"/>
              </a:rPr>
              <a:t>4</a:t>
            </a:r>
            <a:endParaRPr lang="es-PE" sz="2000" dirty="0">
              <a:solidFill>
                <a:schemeClr val="bg1"/>
              </a:solidFill>
              <a:latin typeface="Arial" panose="020B0604020202020204" pitchFamily="34" charset="0"/>
              <a:cs typeface="Arial" panose="020B0604020202020204" pitchFamily="34" charset="0"/>
            </a:endParaRPr>
          </a:p>
        </p:txBody>
      </p:sp>
      <p:sp>
        <p:nvSpPr>
          <p:cNvPr id="12" name="CuadroTexto 11"/>
          <p:cNvSpPr txBox="1"/>
          <p:nvPr/>
        </p:nvSpPr>
        <p:spPr>
          <a:xfrm>
            <a:off x="708941" y="5208607"/>
            <a:ext cx="387223" cy="400110"/>
          </a:xfrm>
          <a:prstGeom prst="rect">
            <a:avLst/>
          </a:prstGeom>
          <a:noFill/>
        </p:spPr>
        <p:txBody>
          <a:bodyPr wrap="square" rtlCol="0">
            <a:spAutoFit/>
          </a:bodyPr>
          <a:lstStyle/>
          <a:p>
            <a:pPr algn="ctr"/>
            <a:r>
              <a:rPr lang="es-PE" sz="2000" dirty="0">
                <a:solidFill>
                  <a:schemeClr val="bg1"/>
                </a:solidFill>
                <a:latin typeface="Arial" panose="020B0604020202020204" pitchFamily="34" charset="0"/>
                <a:cs typeface="Arial" panose="020B0604020202020204" pitchFamily="34" charset="0"/>
              </a:rPr>
              <a:t>5</a:t>
            </a:r>
            <a:endParaRPr lang="es-PE" sz="2000" dirty="0">
              <a:solidFill>
                <a:schemeClr val="bg1"/>
              </a:solidFill>
              <a:latin typeface="Arial" panose="020B0604020202020204" pitchFamily="34" charset="0"/>
              <a:cs typeface="Arial" panose="020B0604020202020204" pitchFamily="34" charset="0"/>
            </a:endParaRPr>
          </a:p>
        </p:txBody>
      </p:sp>
      <p:sp>
        <p:nvSpPr>
          <p:cNvPr id="13" name="CuadroTexto 12"/>
          <p:cNvSpPr txBox="1"/>
          <p:nvPr/>
        </p:nvSpPr>
        <p:spPr>
          <a:xfrm>
            <a:off x="721133" y="5537791"/>
            <a:ext cx="387223"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6</a:t>
            </a:r>
            <a:endParaRPr lang="es-PE" sz="2000" dirty="0">
              <a:solidFill>
                <a:schemeClr val="bg1"/>
              </a:solidFill>
              <a:latin typeface="Arial" panose="020B0604020202020204" pitchFamily="34" charset="0"/>
              <a:cs typeface="Arial" panose="020B0604020202020204" pitchFamily="34" charset="0"/>
            </a:endParaRPr>
          </a:p>
        </p:txBody>
      </p:sp>
      <p:sp>
        <p:nvSpPr>
          <p:cNvPr id="14" name="CuadroTexto 13"/>
          <p:cNvSpPr txBox="1"/>
          <p:nvPr/>
        </p:nvSpPr>
        <p:spPr>
          <a:xfrm>
            <a:off x="708941" y="5927935"/>
            <a:ext cx="387223" cy="400110"/>
          </a:xfrm>
          <a:prstGeom prst="rect">
            <a:avLst/>
          </a:prstGeom>
          <a:noFill/>
        </p:spPr>
        <p:txBody>
          <a:bodyPr wrap="square" rtlCol="0">
            <a:spAutoFit/>
          </a:bodyPr>
          <a:lstStyle/>
          <a:p>
            <a:pPr algn="ctr"/>
            <a:r>
              <a:rPr lang="es-PE" sz="2000" dirty="0">
                <a:solidFill>
                  <a:schemeClr val="bg1"/>
                </a:solidFill>
                <a:latin typeface="Arial" panose="020B0604020202020204" pitchFamily="34" charset="0"/>
                <a:cs typeface="Arial" panose="020B0604020202020204" pitchFamily="34" charset="0"/>
              </a:rPr>
              <a:t>7</a:t>
            </a:r>
            <a:endParaRPr lang="es-PE" sz="2000" dirty="0">
              <a:solidFill>
                <a:schemeClr val="bg1"/>
              </a:solidFill>
              <a:latin typeface="Arial" panose="020B0604020202020204" pitchFamily="34" charset="0"/>
              <a:cs typeface="Arial" panose="020B0604020202020204" pitchFamily="34" charset="0"/>
            </a:endParaRPr>
          </a:p>
        </p:txBody>
      </p:sp>
      <p:sp>
        <p:nvSpPr>
          <p:cNvPr id="15" name="CuadroTexto 14"/>
          <p:cNvSpPr txBox="1"/>
          <p:nvPr/>
        </p:nvSpPr>
        <p:spPr>
          <a:xfrm>
            <a:off x="1062509" y="3111583"/>
            <a:ext cx="387223"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0</a:t>
            </a:r>
            <a:endParaRPr lang="es-PE" sz="2000" dirty="0">
              <a:solidFill>
                <a:schemeClr val="bg1"/>
              </a:solidFill>
              <a:latin typeface="Arial" panose="020B0604020202020204" pitchFamily="34" charset="0"/>
              <a:cs typeface="Arial" panose="020B0604020202020204" pitchFamily="34" charset="0"/>
            </a:endParaRPr>
          </a:p>
        </p:txBody>
      </p:sp>
      <p:sp>
        <p:nvSpPr>
          <p:cNvPr id="16" name="CuadroTexto 15"/>
          <p:cNvSpPr txBox="1"/>
          <p:nvPr/>
        </p:nvSpPr>
        <p:spPr>
          <a:xfrm>
            <a:off x="1446557" y="3117679"/>
            <a:ext cx="387223"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1</a:t>
            </a:r>
            <a:endParaRPr lang="es-PE" sz="2000" dirty="0">
              <a:solidFill>
                <a:schemeClr val="bg1"/>
              </a:solidFill>
              <a:latin typeface="Arial" panose="020B0604020202020204" pitchFamily="34" charset="0"/>
              <a:cs typeface="Arial" panose="020B0604020202020204" pitchFamily="34" charset="0"/>
            </a:endParaRPr>
          </a:p>
        </p:txBody>
      </p:sp>
      <p:sp>
        <p:nvSpPr>
          <p:cNvPr id="17" name="CuadroTexto 16"/>
          <p:cNvSpPr txBox="1"/>
          <p:nvPr/>
        </p:nvSpPr>
        <p:spPr>
          <a:xfrm>
            <a:off x="1775741" y="3117679"/>
            <a:ext cx="387223" cy="400110"/>
          </a:xfrm>
          <a:prstGeom prst="rect">
            <a:avLst/>
          </a:prstGeom>
          <a:noFill/>
        </p:spPr>
        <p:txBody>
          <a:bodyPr wrap="square" rtlCol="0">
            <a:spAutoFit/>
          </a:bodyPr>
          <a:lstStyle/>
          <a:p>
            <a:pPr algn="ctr"/>
            <a:r>
              <a:rPr lang="es-PE" sz="2000" dirty="0">
                <a:solidFill>
                  <a:schemeClr val="bg1"/>
                </a:solidFill>
                <a:latin typeface="Arial" panose="020B0604020202020204" pitchFamily="34" charset="0"/>
                <a:cs typeface="Arial" panose="020B0604020202020204" pitchFamily="34" charset="0"/>
              </a:rPr>
              <a:t>2</a:t>
            </a:r>
            <a:endParaRPr lang="es-PE" sz="2000" dirty="0">
              <a:solidFill>
                <a:schemeClr val="bg1"/>
              </a:solidFill>
              <a:latin typeface="Arial" panose="020B0604020202020204" pitchFamily="34" charset="0"/>
              <a:cs typeface="Arial" panose="020B0604020202020204" pitchFamily="34" charset="0"/>
            </a:endParaRPr>
          </a:p>
        </p:txBody>
      </p:sp>
      <p:sp>
        <p:nvSpPr>
          <p:cNvPr id="19" name="CuadroTexto 18"/>
          <p:cNvSpPr txBox="1"/>
          <p:nvPr/>
        </p:nvSpPr>
        <p:spPr>
          <a:xfrm>
            <a:off x="2123213" y="3111583"/>
            <a:ext cx="387223"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3</a:t>
            </a:r>
            <a:endParaRPr lang="es-PE" sz="2000" dirty="0">
              <a:solidFill>
                <a:schemeClr val="bg1"/>
              </a:solidFill>
              <a:latin typeface="Arial" panose="020B0604020202020204" pitchFamily="34" charset="0"/>
              <a:cs typeface="Arial" panose="020B0604020202020204" pitchFamily="34" charset="0"/>
            </a:endParaRPr>
          </a:p>
        </p:txBody>
      </p:sp>
      <p:sp>
        <p:nvSpPr>
          <p:cNvPr id="20" name="CuadroTexto 19"/>
          <p:cNvSpPr txBox="1"/>
          <p:nvPr/>
        </p:nvSpPr>
        <p:spPr>
          <a:xfrm>
            <a:off x="2458493" y="3117679"/>
            <a:ext cx="387223" cy="400110"/>
          </a:xfrm>
          <a:prstGeom prst="rect">
            <a:avLst/>
          </a:prstGeom>
          <a:noFill/>
        </p:spPr>
        <p:txBody>
          <a:bodyPr wrap="square" rtlCol="0">
            <a:spAutoFit/>
          </a:bodyPr>
          <a:lstStyle/>
          <a:p>
            <a:pPr algn="ctr"/>
            <a:r>
              <a:rPr lang="es-PE" sz="2000" dirty="0">
                <a:solidFill>
                  <a:schemeClr val="bg1"/>
                </a:solidFill>
                <a:latin typeface="Arial" panose="020B0604020202020204" pitchFamily="34" charset="0"/>
                <a:cs typeface="Arial" panose="020B0604020202020204" pitchFamily="34" charset="0"/>
              </a:rPr>
              <a:t>4</a:t>
            </a:r>
            <a:endParaRPr lang="es-PE" sz="2000" dirty="0">
              <a:solidFill>
                <a:schemeClr val="bg1"/>
              </a:solidFill>
              <a:latin typeface="Arial" panose="020B0604020202020204" pitchFamily="34" charset="0"/>
              <a:cs typeface="Arial" panose="020B0604020202020204" pitchFamily="34" charset="0"/>
            </a:endParaRPr>
          </a:p>
        </p:txBody>
      </p:sp>
      <p:sp>
        <p:nvSpPr>
          <p:cNvPr id="21" name="CuadroTexto 20"/>
          <p:cNvSpPr txBox="1"/>
          <p:nvPr/>
        </p:nvSpPr>
        <p:spPr>
          <a:xfrm>
            <a:off x="2824253" y="3117679"/>
            <a:ext cx="387223" cy="400110"/>
          </a:xfrm>
          <a:prstGeom prst="rect">
            <a:avLst/>
          </a:prstGeom>
          <a:noFill/>
        </p:spPr>
        <p:txBody>
          <a:bodyPr wrap="square" rtlCol="0">
            <a:spAutoFit/>
          </a:bodyPr>
          <a:lstStyle/>
          <a:p>
            <a:pPr algn="ctr"/>
            <a:r>
              <a:rPr lang="es-PE" sz="2000" dirty="0">
                <a:solidFill>
                  <a:schemeClr val="bg1"/>
                </a:solidFill>
                <a:latin typeface="Arial" panose="020B0604020202020204" pitchFamily="34" charset="0"/>
                <a:cs typeface="Arial" panose="020B0604020202020204" pitchFamily="34" charset="0"/>
              </a:rPr>
              <a:t>5</a:t>
            </a:r>
            <a:endParaRPr lang="es-PE" sz="2000" dirty="0">
              <a:solidFill>
                <a:schemeClr val="bg1"/>
              </a:solidFill>
              <a:latin typeface="Arial" panose="020B0604020202020204" pitchFamily="34" charset="0"/>
              <a:cs typeface="Arial" panose="020B0604020202020204" pitchFamily="34" charset="0"/>
            </a:endParaRPr>
          </a:p>
        </p:txBody>
      </p:sp>
      <p:sp>
        <p:nvSpPr>
          <p:cNvPr id="22" name="CuadroTexto 21"/>
          <p:cNvSpPr txBox="1"/>
          <p:nvPr/>
        </p:nvSpPr>
        <p:spPr>
          <a:xfrm>
            <a:off x="3165629" y="3117679"/>
            <a:ext cx="387223"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6</a:t>
            </a:r>
            <a:endParaRPr lang="es-PE" sz="2000" dirty="0">
              <a:solidFill>
                <a:schemeClr val="bg1"/>
              </a:solidFill>
              <a:latin typeface="Arial" panose="020B0604020202020204" pitchFamily="34" charset="0"/>
              <a:cs typeface="Arial" panose="020B0604020202020204" pitchFamily="34" charset="0"/>
            </a:endParaRPr>
          </a:p>
        </p:txBody>
      </p:sp>
      <p:sp>
        <p:nvSpPr>
          <p:cNvPr id="23" name="CuadroTexto 22"/>
          <p:cNvSpPr txBox="1"/>
          <p:nvPr/>
        </p:nvSpPr>
        <p:spPr>
          <a:xfrm>
            <a:off x="3543581" y="3117679"/>
            <a:ext cx="387223" cy="400110"/>
          </a:xfrm>
          <a:prstGeom prst="rect">
            <a:avLst/>
          </a:prstGeom>
          <a:noFill/>
        </p:spPr>
        <p:txBody>
          <a:bodyPr wrap="square" rtlCol="0">
            <a:spAutoFit/>
          </a:bodyPr>
          <a:lstStyle/>
          <a:p>
            <a:pPr algn="ctr"/>
            <a:r>
              <a:rPr lang="es-PE" sz="2000" dirty="0">
                <a:solidFill>
                  <a:schemeClr val="bg1"/>
                </a:solidFill>
                <a:latin typeface="Arial" panose="020B0604020202020204" pitchFamily="34" charset="0"/>
                <a:cs typeface="Arial" panose="020B0604020202020204" pitchFamily="34" charset="0"/>
              </a:rPr>
              <a:t>7</a:t>
            </a:r>
            <a:endParaRPr lang="es-PE" sz="2000" dirty="0">
              <a:solidFill>
                <a:schemeClr val="bg1"/>
              </a:solidFill>
              <a:latin typeface="Arial" panose="020B0604020202020204" pitchFamily="34" charset="0"/>
              <a:cs typeface="Arial" panose="020B0604020202020204" pitchFamily="34" charset="0"/>
            </a:endParaRPr>
          </a:p>
        </p:txBody>
      </p:sp>
      <p:pic>
        <p:nvPicPr>
          <p:cNvPr id="2054" name="Picture 6" descr="Resultado de imagen para caballo de ajedrez blanc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5663" y="4585158"/>
            <a:ext cx="264402" cy="2622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Resultado de imagen para caballo de ajedrez blanc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3135" y="5286198"/>
            <a:ext cx="264402" cy="262217"/>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ector recto 23"/>
          <p:cNvCxnSpPr/>
          <p:nvPr/>
        </p:nvCxnSpPr>
        <p:spPr>
          <a:xfrm>
            <a:off x="3017864" y="4907677"/>
            <a:ext cx="0" cy="49743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3005672" y="5384278"/>
            <a:ext cx="193612" cy="864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813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down)">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down)">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down)">
                                      <p:cBhvr>
                                        <p:cTn id="60" dur="500"/>
                                        <p:tgtEl>
                                          <p:spTgt spid="1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down)">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054"/>
                                        </p:tgtEl>
                                        <p:attrNameLst>
                                          <p:attrName>style.visibility</p:attrName>
                                        </p:attrNameLst>
                                      </p:cBhvr>
                                      <p:to>
                                        <p:strVal val="visible"/>
                                      </p:to>
                                    </p:set>
                                    <p:animEffect transition="in" filter="wipe(down)">
                                      <p:cBhvr>
                                        <p:cTn id="77" dur="500"/>
                                        <p:tgtEl>
                                          <p:spTgt spid="205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par>
                                <p:cTn id="83" presetID="22" presetClass="entr" presetSubtype="4"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down)">
                                      <p:cBhvr>
                                        <p:cTn id="85" dur="500"/>
                                        <p:tgtEl>
                                          <p:spTgt spid="27"/>
                                        </p:tgtEl>
                                      </p:cBhvr>
                                    </p:animEffect>
                                  </p:childTnLst>
                                </p:cTn>
                              </p:par>
                              <p:par>
                                <p:cTn id="86" presetID="22" presetClass="entr" presetSubtype="4"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down)">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5">
            <a:extLst>
              <a:ext uri="{FF2B5EF4-FFF2-40B4-BE49-F238E27FC236}">
                <a16:creationId xmlns:a16="http://schemas.microsoft.com/office/drawing/2014/main" id="{671C2509-3FF2-42A4-AE21-676A6C4BC553}"/>
              </a:ext>
            </a:extLst>
          </p:cNvPr>
          <p:cNvSpPr txBox="1"/>
          <p:nvPr/>
        </p:nvSpPr>
        <p:spPr>
          <a:xfrm>
            <a:off x="418010" y="483326"/>
            <a:ext cx="11286309" cy="4924425"/>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PE" sz="2200" dirty="0">
                <a:solidFill>
                  <a:schemeClr val="bg1"/>
                </a:solidFill>
                <a:latin typeface="Arial" panose="020B0604020202020204" pitchFamily="34" charset="0"/>
                <a:cs typeface="Arial" panose="020B0604020202020204" pitchFamily="34" charset="0"/>
              </a:rPr>
              <a:t>No siempre será posible realizar los ocho movimientos, se debe comprobar que la casilla destino esté dentro del tablero y también que no haya pasado previamente el caballo por esa casilla. En caso de ser posible el movimiento se anota, guardando el número del salto realizado</a:t>
            </a:r>
            <a:r>
              <a:rPr lang="es-PE" sz="2200" dirty="0" smtClean="0">
                <a:solidFill>
                  <a:schemeClr val="bg1"/>
                </a:solidFill>
                <a:latin typeface="Arial" panose="020B0604020202020204" pitchFamily="34" charset="0"/>
                <a:cs typeface="Arial" panose="020B0604020202020204" pitchFamily="34" charset="0"/>
              </a:rPr>
              <a:t>.</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La condición que determina que el problema se ha resuelto está ligada con el objetivo que se persigue, y en este problema es que se haya pasado por las </a:t>
            </a:r>
            <a:r>
              <a:rPr lang="es-PE" sz="2200" dirty="0" smtClean="0">
                <a:solidFill>
                  <a:schemeClr val="bg1"/>
                </a:solidFill>
                <a:latin typeface="Arial" panose="020B0604020202020204" pitchFamily="34" charset="0"/>
                <a:cs typeface="Arial" panose="020B0604020202020204" pitchFamily="34" charset="0"/>
              </a:rPr>
              <a:t>n  casillas</a:t>
            </a:r>
            <a:r>
              <a:rPr lang="es-PE" sz="2200" dirty="0">
                <a:solidFill>
                  <a:schemeClr val="bg1"/>
                </a:solidFill>
                <a:latin typeface="Arial" panose="020B0604020202020204" pitchFamily="34" charset="0"/>
                <a:cs typeface="Arial" panose="020B0604020202020204" pitchFamily="34" charset="0"/>
              </a:rPr>
              <a:t>, en definitiva que el caballo haya realizado </a:t>
            </a:r>
            <a:r>
              <a:rPr lang="es-PE" sz="2200" dirty="0" smtClean="0">
                <a:solidFill>
                  <a:schemeClr val="bg1"/>
                </a:solidFill>
                <a:latin typeface="Arial" panose="020B0604020202020204" pitchFamily="34" charset="0"/>
                <a:cs typeface="Arial" panose="020B0604020202020204" pitchFamily="34" charset="0"/>
              </a:rPr>
              <a:t>n  – </a:t>
            </a:r>
            <a:r>
              <a:rPr lang="es-PE" sz="2200" dirty="0">
                <a:solidFill>
                  <a:schemeClr val="bg1"/>
                </a:solidFill>
                <a:latin typeface="Arial" panose="020B0604020202020204" pitchFamily="34" charset="0"/>
                <a:cs typeface="Arial" panose="020B0604020202020204" pitchFamily="34" charset="0"/>
              </a:rPr>
              <a:t>1 (63) saltos</a:t>
            </a:r>
            <a:r>
              <a:rPr lang="es-PE" sz="2200" dirty="0" smtClean="0">
                <a:solidFill>
                  <a:schemeClr val="bg1"/>
                </a:solidFill>
                <a:latin typeface="Arial" panose="020B0604020202020204" pitchFamily="34" charset="0"/>
                <a:cs typeface="Arial" panose="020B0604020202020204" pitchFamily="34" charset="0"/>
              </a:rPr>
              <a:t>.</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¿Qué ocurre si se agotan los ocho posibles movimientos sin alcanzar la solución? Se vuelve al movimiento anterior, vuelta atrás, se borra la anotación para ensayar con el siguiente movimiento.</a:t>
            </a:r>
            <a:endParaRPr lang="es-PE" sz="2200" dirty="0" smtClean="0">
              <a:solidFill>
                <a:schemeClr val="bg1"/>
              </a:solidFill>
              <a:latin typeface="Arial" panose="020B0604020202020204" pitchFamily="34" charset="0"/>
              <a:cs typeface="Arial" panose="020B0604020202020204" pitchFamily="34" charset="0"/>
            </a:endParaRPr>
          </a:p>
          <a:p>
            <a:pPr algn="just"/>
            <a:endParaRPr lang="es-PE" sz="2200" dirty="0">
              <a:solidFill>
                <a:schemeClr val="bg1"/>
              </a:solidFill>
              <a:latin typeface="Arial" panose="020B0604020202020204" pitchFamily="34" charset="0"/>
              <a:cs typeface="Arial" panose="020B0604020202020204" pitchFamily="34" charset="0"/>
            </a:endParaRPr>
          </a:p>
          <a:p>
            <a:pPr algn="just"/>
            <a:endParaRPr lang="es-PE" sz="2200" dirty="0" smtClean="0">
              <a:solidFill>
                <a:schemeClr val="bg1"/>
              </a:solidFill>
              <a:latin typeface="Arial" panose="020B0604020202020204" pitchFamily="34" charset="0"/>
              <a:cs typeface="Arial" panose="020B0604020202020204" pitchFamily="34" charset="0"/>
            </a:endParaRPr>
          </a:p>
        </p:txBody>
      </p:sp>
      <p:sp>
        <p:nvSpPr>
          <p:cNvPr id="6" name="CuadroTexto 5"/>
          <p:cNvSpPr txBox="1"/>
          <p:nvPr/>
        </p:nvSpPr>
        <p:spPr>
          <a:xfrm>
            <a:off x="9717024" y="2429256"/>
            <a:ext cx="548640" cy="338554"/>
          </a:xfrm>
          <a:prstGeom prst="rect">
            <a:avLst/>
          </a:prstGeom>
          <a:noFill/>
        </p:spPr>
        <p:txBody>
          <a:bodyPr wrap="square" rtlCol="0">
            <a:spAutoFit/>
          </a:bodyPr>
          <a:lstStyle/>
          <a:p>
            <a:pPr algn="ctr"/>
            <a:r>
              <a:rPr lang="es-PE" sz="1600" dirty="0">
                <a:solidFill>
                  <a:schemeClr val="bg1"/>
                </a:solidFill>
                <a:latin typeface="Arial" panose="020B0604020202020204" pitchFamily="34" charset="0"/>
                <a:cs typeface="Arial" panose="020B0604020202020204" pitchFamily="34" charset="0"/>
              </a:rPr>
              <a:t>2</a:t>
            </a:r>
          </a:p>
        </p:txBody>
      </p:sp>
      <p:sp>
        <p:nvSpPr>
          <p:cNvPr id="7" name="CuadroTexto 6"/>
          <p:cNvSpPr txBox="1"/>
          <p:nvPr/>
        </p:nvSpPr>
        <p:spPr>
          <a:xfrm>
            <a:off x="5346192" y="2767810"/>
            <a:ext cx="548640" cy="338554"/>
          </a:xfrm>
          <a:prstGeom prst="rect">
            <a:avLst/>
          </a:prstGeom>
          <a:noFill/>
        </p:spPr>
        <p:txBody>
          <a:bodyPr wrap="square" rtlCol="0">
            <a:spAutoFit/>
          </a:bodyPr>
          <a:lstStyle/>
          <a:p>
            <a:pPr algn="ctr"/>
            <a:r>
              <a:rPr lang="es-PE" sz="1600"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511218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5">
            <a:extLst>
              <a:ext uri="{FF2B5EF4-FFF2-40B4-BE49-F238E27FC236}">
                <a16:creationId xmlns:a16="http://schemas.microsoft.com/office/drawing/2014/main" id="{671C2509-3FF2-42A4-AE21-676A6C4BC553}"/>
              </a:ext>
            </a:extLst>
          </p:cNvPr>
          <p:cNvSpPr txBox="1"/>
          <p:nvPr/>
        </p:nvSpPr>
        <p:spPr>
          <a:xfrm>
            <a:off x="247322" y="105374"/>
            <a:ext cx="11286309" cy="7125027"/>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s-PE" sz="1500" b="1" dirty="0" err="1">
                <a:solidFill>
                  <a:schemeClr val="bg1"/>
                </a:solidFill>
                <a:latin typeface="Arial" panose="020B0604020202020204" pitchFamily="34" charset="0"/>
                <a:cs typeface="Arial" panose="020B0604020202020204" pitchFamily="34" charset="0"/>
              </a:rPr>
              <a:t>void</a:t>
            </a:r>
            <a:r>
              <a:rPr lang="es-PE" sz="1500" dirty="0">
                <a:solidFill>
                  <a:schemeClr val="bg1"/>
                </a:solidFill>
                <a:latin typeface="Arial" panose="020B0604020202020204" pitchFamily="34" charset="0"/>
                <a:cs typeface="Arial" panose="020B0604020202020204" pitchFamily="34" charset="0"/>
              </a:rPr>
              <a:t> </a:t>
            </a:r>
            <a:r>
              <a:rPr lang="es-PE" sz="1500" dirty="0" err="1">
                <a:solidFill>
                  <a:schemeClr val="bg1"/>
                </a:solidFill>
                <a:latin typeface="Arial" panose="020B0604020202020204" pitchFamily="34" charset="0"/>
                <a:cs typeface="Arial" panose="020B0604020202020204" pitchFamily="34" charset="0"/>
              </a:rPr>
              <a:t>saltoCaballo</a:t>
            </a:r>
            <a:r>
              <a:rPr lang="es-PE" sz="1500" dirty="0">
                <a:solidFill>
                  <a:schemeClr val="bg1"/>
                </a:solidFill>
                <a:latin typeface="Arial" panose="020B0604020202020204" pitchFamily="34" charset="0"/>
                <a:cs typeface="Arial" panose="020B0604020202020204" pitchFamily="34" charset="0"/>
              </a:rPr>
              <a:t>(</a:t>
            </a:r>
            <a:r>
              <a:rPr lang="es-PE" sz="1500" b="1" dirty="0" err="1">
                <a:solidFill>
                  <a:schemeClr val="bg1"/>
                </a:solidFill>
                <a:latin typeface="Arial" panose="020B0604020202020204" pitchFamily="34" charset="0"/>
                <a:cs typeface="Arial" panose="020B0604020202020204" pitchFamily="34" charset="0"/>
              </a:rPr>
              <a:t>int</a:t>
            </a:r>
            <a:r>
              <a:rPr lang="es-PE" sz="1500" dirty="0">
                <a:solidFill>
                  <a:schemeClr val="bg1"/>
                </a:solidFill>
                <a:latin typeface="Arial" panose="020B0604020202020204" pitchFamily="34" charset="0"/>
                <a:cs typeface="Arial" panose="020B0604020202020204" pitchFamily="34" charset="0"/>
              </a:rPr>
              <a:t> </a:t>
            </a:r>
            <a:r>
              <a:rPr lang="es-PE" sz="1500" dirty="0" err="1">
                <a:solidFill>
                  <a:schemeClr val="bg1"/>
                </a:solidFill>
                <a:latin typeface="Arial" panose="020B0604020202020204" pitchFamily="34" charset="0"/>
                <a:cs typeface="Arial" panose="020B0604020202020204" pitchFamily="34" charset="0"/>
              </a:rPr>
              <a:t>i,</a:t>
            </a:r>
            <a:r>
              <a:rPr lang="es-PE" sz="1500" b="1" dirty="0" err="1">
                <a:solidFill>
                  <a:schemeClr val="bg1"/>
                </a:solidFill>
                <a:latin typeface="Arial" panose="020B0604020202020204" pitchFamily="34" charset="0"/>
                <a:cs typeface="Arial" panose="020B0604020202020204" pitchFamily="34" charset="0"/>
              </a:rPr>
              <a:t>int</a:t>
            </a:r>
            <a:r>
              <a:rPr lang="es-PE" sz="1500" dirty="0">
                <a:solidFill>
                  <a:schemeClr val="bg1"/>
                </a:solidFill>
                <a:latin typeface="Arial" panose="020B0604020202020204" pitchFamily="34" charset="0"/>
                <a:cs typeface="Arial" panose="020B0604020202020204" pitchFamily="34" charset="0"/>
              </a:rPr>
              <a:t> </a:t>
            </a:r>
            <a:r>
              <a:rPr lang="es-PE" sz="1500" dirty="0" err="1">
                <a:solidFill>
                  <a:schemeClr val="bg1"/>
                </a:solidFill>
                <a:latin typeface="Arial" panose="020B0604020202020204" pitchFamily="34" charset="0"/>
                <a:cs typeface="Arial" panose="020B0604020202020204" pitchFamily="34" charset="0"/>
              </a:rPr>
              <a:t>x,</a:t>
            </a:r>
            <a:r>
              <a:rPr lang="es-PE" sz="1500" b="1" dirty="0" err="1">
                <a:solidFill>
                  <a:schemeClr val="bg1"/>
                </a:solidFill>
                <a:latin typeface="Arial" panose="020B0604020202020204" pitchFamily="34" charset="0"/>
                <a:cs typeface="Arial" panose="020B0604020202020204" pitchFamily="34" charset="0"/>
              </a:rPr>
              <a:t>int</a:t>
            </a:r>
            <a:r>
              <a:rPr lang="es-PE" sz="1500" dirty="0">
                <a:solidFill>
                  <a:schemeClr val="bg1"/>
                </a:solidFill>
                <a:latin typeface="Arial" panose="020B0604020202020204" pitchFamily="34" charset="0"/>
                <a:cs typeface="Arial" panose="020B0604020202020204" pitchFamily="34" charset="0"/>
              </a:rPr>
              <a:t> </a:t>
            </a:r>
            <a:r>
              <a:rPr lang="es-PE" sz="1500" dirty="0" err="1">
                <a:solidFill>
                  <a:schemeClr val="bg1"/>
                </a:solidFill>
                <a:latin typeface="Arial" panose="020B0604020202020204" pitchFamily="34" charset="0"/>
                <a:cs typeface="Arial" panose="020B0604020202020204" pitchFamily="34" charset="0"/>
              </a:rPr>
              <a:t>y,</a:t>
            </a:r>
            <a:r>
              <a:rPr lang="es-PE" sz="1500" b="1" dirty="0" err="1">
                <a:solidFill>
                  <a:schemeClr val="bg1"/>
                </a:solidFill>
                <a:latin typeface="Arial" panose="020B0604020202020204" pitchFamily="34" charset="0"/>
                <a:cs typeface="Arial" panose="020B0604020202020204" pitchFamily="34" charset="0"/>
              </a:rPr>
              <a:t>bool</a:t>
            </a:r>
            <a:r>
              <a:rPr lang="es-PE" sz="1500" dirty="0">
                <a:solidFill>
                  <a:schemeClr val="bg1"/>
                </a:solidFill>
                <a:latin typeface="Arial" panose="020B0604020202020204" pitchFamily="34" charset="0"/>
                <a:cs typeface="Arial" panose="020B0604020202020204" pitchFamily="34" charset="0"/>
              </a:rPr>
              <a:t> &amp;</a:t>
            </a:r>
            <a:r>
              <a:rPr lang="es-PE" sz="1500" dirty="0" err="1">
                <a:solidFill>
                  <a:schemeClr val="bg1"/>
                </a:solidFill>
                <a:latin typeface="Arial" panose="020B0604020202020204" pitchFamily="34" charset="0"/>
                <a:cs typeface="Arial" panose="020B0604020202020204" pitchFamily="34" charset="0"/>
              </a:rPr>
              <a:t>exito</a:t>
            </a:r>
            <a:r>
              <a:rPr lang="es-PE" sz="1500" dirty="0" smtClean="0">
                <a:solidFill>
                  <a:schemeClr val="bg1"/>
                </a:solidFill>
                <a:latin typeface="Arial" panose="020B0604020202020204" pitchFamily="34" charset="0"/>
                <a:cs typeface="Arial" panose="020B0604020202020204" pitchFamily="34" charset="0"/>
              </a:rPr>
              <a:t>){</a:t>
            </a:r>
          </a:p>
          <a:p>
            <a:pPr algn="just"/>
            <a:r>
              <a:rPr lang="es-PE" sz="1500" dirty="0">
                <a:solidFill>
                  <a:schemeClr val="bg1"/>
                </a:solidFill>
                <a:latin typeface="Arial" panose="020B0604020202020204" pitchFamily="34" charset="0"/>
                <a:cs typeface="Arial" panose="020B0604020202020204" pitchFamily="34" charset="0"/>
              </a:rPr>
              <a:t> </a:t>
            </a:r>
            <a:r>
              <a:rPr lang="es-PE" sz="1500" dirty="0" smtClean="0">
                <a:solidFill>
                  <a:schemeClr val="bg1"/>
                </a:solidFill>
                <a:latin typeface="Arial" panose="020B0604020202020204" pitchFamily="34" charset="0"/>
                <a:cs typeface="Arial" panose="020B0604020202020204" pitchFamily="34" charset="0"/>
              </a:rPr>
              <a:t>    </a:t>
            </a:r>
            <a:r>
              <a:rPr lang="es-PE" sz="1500" b="1" dirty="0" smtClean="0">
                <a:solidFill>
                  <a:schemeClr val="bg1"/>
                </a:solidFill>
                <a:latin typeface="Arial" panose="020B0604020202020204" pitchFamily="34" charset="0"/>
                <a:cs typeface="Arial" panose="020B0604020202020204" pitchFamily="34" charset="0"/>
              </a:rPr>
              <a:t> </a:t>
            </a:r>
            <a:r>
              <a:rPr lang="es-PE" sz="1500" b="1" dirty="0" err="1" smtClean="0">
                <a:solidFill>
                  <a:schemeClr val="bg1"/>
                </a:solidFill>
                <a:latin typeface="Arial" panose="020B0604020202020204" pitchFamily="34" charset="0"/>
                <a:cs typeface="Arial" panose="020B0604020202020204" pitchFamily="34" charset="0"/>
              </a:rPr>
              <a:t>int</a:t>
            </a:r>
            <a:r>
              <a:rPr lang="es-PE" sz="1500" b="1" dirty="0" smtClean="0">
                <a:solidFill>
                  <a:schemeClr val="bg1"/>
                </a:solidFill>
                <a:latin typeface="Arial" panose="020B0604020202020204" pitchFamily="34" charset="0"/>
                <a:cs typeface="Arial" panose="020B0604020202020204" pitchFamily="34" charset="0"/>
              </a:rPr>
              <a:t> </a:t>
            </a:r>
            <a:r>
              <a:rPr lang="es-PE" sz="1500" dirty="0" err="1">
                <a:solidFill>
                  <a:schemeClr val="bg1"/>
                </a:solidFill>
                <a:latin typeface="Arial" panose="020B0604020202020204" pitchFamily="34" charset="0"/>
                <a:cs typeface="Arial" panose="020B0604020202020204" pitchFamily="34" charset="0"/>
              </a:rPr>
              <a:t>nx,ny</a:t>
            </a:r>
            <a:r>
              <a:rPr lang="es-PE" sz="1500" dirty="0">
                <a:solidFill>
                  <a:schemeClr val="bg1"/>
                </a:solidFill>
                <a:latin typeface="Arial" panose="020B0604020202020204" pitchFamily="34" charset="0"/>
                <a:cs typeface="Arial" panose="020B0604020202020204" pitchFamily="34" charset="0"/>
              </a:rPr>
              <a:t>;</a:t>
            </a:r>
          </a:p>
          <a:p>
            <a:pPr algn="just"/>
            <a:r>
              <a:rPr lang="es-PE" sz="1500" dirty="0" smtClean="0">
                <a:solidFill>
                  <a:schemeClr val="bg1"/>
                </a:solidFill>
                <a:latin typeface="Arial" panose="020B0604020202020204" pitchFamily="34" charset="0"/>
                <a:cs typeface="Arial" panose="020B0604020202020204" pitchFamily="34" charset="0"/>
              </a:rPr>
              <a:t>     </a:t>
            </a:r>
            <a:r>
              <a:rPr lang="es-PE" sz="1500" b="1" dirty="0" smtClean="0">
                <a:solidFill>
                  <a:schemeClr val="bg1"/>
                </a:solidFill>
                <a:latin typeface="Arial" panose="020B0604020202020204" pitchFamily="34" charset="0"/>
                <a:cs typeface="Arial" panose="020B0604020202020204" pitchFamily="34" charset="0"/>
              </a:rPr>
              <a:t> </a:t>
            </a:r>
            <a:r>
              <a:rPr lang="es-PE" sz="1500" b="1" dirty="0" err="1" smtClean="0">
                <a:solidFill>
                  <a:schemeClr val="bg1"/>
                </a:solidFill>
                <a:latin typeface="Arial" panose="020B0604020202020204" pitchFamily="34" charset="0"/>
                <a:cs typeface="Arial" panose="020B0604020202020204" pitchFamily="34" charset="0"/>
              </a:rPr>
              <a:t>int</a:t>
            </a:r>
            <a:r>
              <a:rPr lang="es-PE" sz="1500" b="1" dirty="0" smtClean="0">
                <a:solidFill>
                  <a:schemeClr val="bg1"/>
                </a:solidFill>
                <a:latin typeface="Arial" panose="020B0604020202020204" pitchFamily="34" charset="0"/>
                <a:cs typeface="Arial" panose="020B0604020202020204" pitchFamily="34" charset="0"/>
              </a:rPr>
              <a:t> </a:t>
            </a:r>
            <a:r>
              <a:rPr lang="es-PE" sz="1500" dirty="0" smtClean="0">
                <a:solidFill>
                  <a:schemeClr val="bg1"/>
                </a:solidFill>
                <a:latin typeface="Arial" panose="020B0604020202020204" pitchFamily="34" charset="0"/>
                <a:cs typeface="Arial" panose="020B0604020202020204" pitchFamily="34" charset="0"/>
              </a:rPr>
              <a:t>k=</a:t>
            </a:r>
            <a:r>
              <a:rPr lang="es-PE" sz="1500" dirty="0" smtClean="0">
                <a:solidFill>
                  <a:srgbClr val="FFFF00"/>
                </a:solidFill>
                <a:latin typeface="Arial" panose="020B0604020202020204" pitchFamily="34" charset="0"/>
                <a:cs typeface="Arial" panose="020B0604020202020204" pitchFamily="34" charset="0"/>
              </a:rPr>
              <a:t>0</a:t>
            </a:r>
            <a:r>
              <a:rPr lang="es-PE" sz="1500" dirty="0">
                <a:solidFill>
                  <a:schemeClr val="bg1"/>
                </a:solidFill>
                <a:latin typeface="Arial" panose="020B0604020202020204" pitchFamily="34" charset="0"/>
                <a:cs typeface="Arial" panose="020B0604020202020204" pitchFamily="34" charset="0"/>
              </a:rPr>
              <a:t>; </a:t>
            </a:r>
            <a:r>
              <a:rPr lang="es-PE" sz="1500" dirty="0">
                <a:solidFill>
                  <a:srgbClr val="00B0F0"/>
                </a:solidFill>
                <a:latin typeface="Arial" panose="020B0604020202020204" pitchFamily="34" charset="0"/>
                <a:cs typeface="Arial" panose="020B0604020202020204" pitchFamily="34" charset="0"/>
              </a:rPr>
              <a:t>// inicializa contador de posibles 8 </a:t>
            </a:r>
            <a:r>
              <a:rPr lang="es-PE" sz="1500" dirty="0" smtClean="0">
                <a:solidFill>
                  <a:srgbClr val="00B0F0"/>
                </a:solidFill>
                <a:latin typeface="Arial" panose="020B0604020202020204" pitchFamily="34" charset="0"/>
                <a:cs typeface="Arial" panose="020B0604020202020204" pitchFamily="34" charset="0"/>
              </a:rPr>
              <a:t>movimientos</a:t>
            </a:r>
            <a:endParaRPr lang="es-PE" sz="1500" dirty="0" smtClean="0">
              <a:solidFill>
                <a:schemeClr val="bg1"/>
              </a:solidFill>
              <a:latin typeface="Arial" panose="020B0604020202020204" pitchFamily="34" charset="0"/>
              <a:cs typeface="Arial" panose="020B0604020202020204" pitchFamily="34" charset="0"/>
            </a:endParaRPr>
          </a:p>
          <a:p>
            <a:pPr algn="just"/>
            <a:r>
              <a:rPr lang="es-PE" sz="1500" dirty="0" smtClean="0">
                <a:solidFill>
                  <a:schemeClr val="bg1"/>
                </a:solidFill>
                <a:latin typeface="Arial" panose="020B0604020202020204" pitchFamily="34" charset="0"/>
                <a:cs typeface="Arial" panose="020B0604020202020204" pitchFamily="34" charset="0"/>
              </a:rPr>
              <a:t>      </a:t>
            </a:r>
            <a:r>
              <a:rPr lang="es-PE" sz="1500" dirty="0" err="1" smtClean="0">
                <a:solidFill>
                  <a:schemeClr val="bg1"/>
                </a:solidFill>
                <a:latin typeface="Arial" panose="020B0604020202020204" pitchFamily="34" charset="0"/>
                <a:cs typeface="Arial" panose="020B0604020202020204" pitchFamily="34" charset="0"/>
              </a:rPr>
              <a:t>exito</a:t>
            </a:r>
            <a:r>
              <a:rPr lang="es-PE" sz="1500" dirty="0" smtClean="0">
                <a:solidFill>
                  <a:schemeClr val="bg1"/>
                </a:solidFill>
                <a:latin typeface="Arial" panose="020B0604020202020204" pitchFamily="34" charset="0"/>
                <a:cs typeface="Arial" panose="020B0604020202020204" pitchFamily="34" charset="0"/>
              </a:rPr>
              <a:t>=</a:t>
            </a:r>
            <a:r>
              <a:rPr lang="es-PE" sz="1500" dirty="0" smtClean="0">
                <a:solidFill>
                  <a:srgbClr val="FFFF00"/>
                </a:solidFill>
                <a:latin typeface="Arial" panose="020B0604020202020204" pitchFamily="34" charset="0"/>
                <a:cs typeface="Arial" panose="020B0604020202020204" pitchFamily="34" charset="0"/>
              </a:rPr>
              <a:t>false</a:t>
            </a:r>
            <a:r>
              <a:rPr lang="es-PE" sz="1500" dirty="0">
                <a:solidFill>
                  <a:schemeClr val="bg1"/>
                </a:solidFill>
                <a:latin typeface="Arial" panose="020B0604020202020204" pitchFamily="34" charset="0"/>
                <a:cs typeface="Arial" panose="020B0604020202020204" pitchFamily="34" charset="0"/>
              </a:rPr>
              <a:t>;</a:t>
            </a:r>
          </a:p>
          <a:p>
            <a:pPr algn="just"/>
            <a:r>
              <a:rPr lang="es-PE" sz="1500" dirty="0">
                <a:solidFill>
                  <a:schemeClr val="bg1"/>
                </a:solidFill>
                <a:latin typeface="Arial" panose="020B0604020202020204" pitchFamily="34" charset="0"/>
                <a:cs typeface="Arial" panose="020B0604020202020204" pitchFamily="34" charset="0"/>
              </a:rPr>
              <a:t>	</a:t>
            </a:r>
          </a:p>
          <a:p>
            <a:pPr algn="just"/>
            <a:r>
              <a:rPr lang="es-PE" sz="1500" dirty="0" smtClean="0">
                <a:solidFill>
                  <a:schemeClr val="bg1"/>
                </a:solidFill>
                <a:latin typeface="Arial" panose="020B0604020202020204" pitchFamily="34" charset="0"/>
                <a:cs typeface="Arial" panose="020B0604020202020204" pitchFamily="34" charset="0"/>
              </a:rPr>
              <a:t>      </a:t>
            </a:r>
            <a:r>
              <a:rPr lang="es-PE" sz="1500" b="1" dirty="0" smtClean="0">
                <a:solidFill>
                  <a:schemeClr val="bg1"/>
                </a:solidFill>
                <a:latin typeface="Arial" panose="020B0604020202020204" pitchFamily="34" charset="0"/>
                <a:cs typeface="Arial" panose="020B0604020202020204" pitchFamily="34" charset="0"/>
              </a:rPr>
              <a:t>do</a:t>
            </a:r>
            <a:r>
              <a:rPr lang="es-PE" sz="1500" dirty="0">
                <a:solidFill>
                  <a:schemeClr val="bg1"/>
                </a:solidFill>
                <a:latin typeface="Arial" panose="020B0604020202020204" pitchFamily="34" charset="0"/>
                <a:cs typeface="Arial" panose="020B0604020202020204" pitchFamily="34" charset="0"/>
              </a:rPr>
              <a:t>{</a:t>
            </a:r>
          </a:p>
          <a:p>
            <a:pPr algn="just"/>
            <a:r>
              <a:rPr lang="es-PE" sz="1500" dirty="0" smtClean="0">
                <a:solidFill>
                  <a:schemeClr val="bg1"/>
                </a:solidFill>
                <a:latin typeface="Arial" panose="020B0604020202020204" pitchFamily="34" charset="0"/>
                <a:cs typeface="Arial" panose="020B0604020202020204" pitchFamily="34" charset="0"/>
              </a:rPr>
              <a:t>            k</a:t>
            </a:r>
            <a:r>
              <a:rPr lang="es-PE" sz="1500" dirty="0">
                <a:solidFill>
                  <a:schemeClr val="bg1"/>
                </a:solidFill>
                <a:latin typeface="Arial" panose="020B0604020202020204" pitchFamily="34" charset="0"/>
                <a:cs typeface="Arial" panose="020B0604020202020204" pitchFamily="34" charset="0"/>
              </a:rPr>
              <a:t>++;</a:t>
            </a:r>
          </a:p>
          <a:p>
            <a:pPr algn="just"/>
            <a:r>
              <a:rPr lang="es-PE" sz="1500" dirty="0" smtClean="0">
                <a:solidFill>
                  <a:schemeClr val="bg1"/>
                </a:solidFill>
                <a:latin typeface="Arial" panose="020B0604020202020204" pitchFamily="34" charset="0"/>
                <a:cs typeface="Arial" panose="020B0604020202020204" pitchFamily="34" charset="0"/>
              </a:rPr>
              <a:t>            </a:t>
            </a:r>
            <a:r>
              <a:rPr lang="es-PE" sz="1500" dirty="0" err="1" smtClean="0">
                <a:solidFill>
                  <a:schemeClr val="bg1"/>
                </a:solidFill>
                <a:latin typeface="Arial" panose="020B0604020202020204" pitchFamily="34" charset="0"/>
                <a:cs typeface="Arial" panose="020B0604020202020204" pitchFamily="34" charset="0"/>
              </a:rPr>
              <a:t>nx</a:t>
            </a:r>
            <a:r>
              <a:rPr lang="es-PE" sz="1500" dirty="0" smtClean="0">
                <a:solidFill>
                  <a:schemeClr val="bg1"/>
                </a:solidFill>
                <a:latin typeface="Arial" panose="020B0604020202020204" pitchFamily="34" charset="0"/>
                <a:cs typeface="Arial" panose="020B0604020202020204" pitchFamily="34" charset="0"/>
              </a:rPr>
              <a:t> </a:t>
            </a:r>
            <a:r>
              <a:rPr lang="es-PE" sz="1500" dirty="0">
                <a:solidFill>
                  <a:schemeClr val="bg1"/>
                </a:solidFill>
                <a:latin typeface="Arial" panose="020B0604020202020204" pitchFamily="34" charset="0"/>
                <a:cs typeface="Arial" panose="020B0604020202020204" pitchFamily="34" charset="0"/>
              </a:rPr>
              <a:t>= x + d[k-</a:t>
            </a:r>
            <a:r>
              <a:rPr lang="es-PE" sz="1500" dirty="0">
                <a:solidFill>
                  <a:srgbClr val="FFFF00"/>
                </a:solidFill>
                <a:latin typeface="Arial" panose="020B0604020202020204" pitchFamily="34" charset="0"/>
                <a:cs typeface="Arial" panose="020B0604020202020204" pitchFamily="34" charset="0"/>
              </a:rPr>
              <a:t>1</a:t>
            </a:r>
            <a:r>
              <a:rPr lang="es-PE" sz="1500" dirty="0">
                <a:solidFill>
                  <a:schemeClr val="bg1"/>
                </a:solidFill>
                <a:latin typeface="Arial" panose="020B0604020202020204" pitchFamily="34" charset="0"/>
                <a:cs typeface="Arial" panose="020B0604020202020204" pitchFamily="34" charset="0"/>
              </a:rPr>
              <a:t>][</a:t>
            </a:r>
            <a:r>
              <a:rPr lang="es-PE" sz="1500" dirty="0">
                <a:solidFill>
                  <a:srgbClr val="FFFF00"/>
                </a:solidFill>
                <a:latin typeface="Arial" panose="020B0604020202020204" pitchFamily="34" charset="0"/>
                <a:cs typeface="Arial" panose="020B0604020202020204" pitchFamily="34" charset="0"/>
              </a:rPr>
              <a:t>0</a:t>
            </a:r>
            <a:r>
              <a:rPr lang="es-PE" sz="1500" dirty="0" smtClean="0">
                <a:solidFill>
                  <a:schemeClr val="bg1"/>
                </a:solidFill>
                <a:latin typeface="Arial" panose="020B0604020202020204" pitchFamily="34" charset="0"/>
                <a:cs typeface="Arial" panose="020B0604020202020204" pitchFamily="34" charset="0"/>
              </a:rPr>
              <a:t>];</a:t>
            </a:r>
          </a:p>
          <a:p>
            <a:pPr algn="just"/>
            <a:r>
              <a:rPr lang="es-PE" sz="1500" dirty="0" smtClean="0">
                <a:solidFill>
                  <a:schemeClr val="bg1"/>
                </a:solidFill>
                <a:latin typeface="Arial" panose="020B0604020202020204" pitchFamily="34" charset="0"/>
                <a:cs typeface="Arial" panose="020B0604020202020204" pitchFamily="34" charset="0"/>
              </a:rPr>
              <a:t>            </a:t>
            </a:r>
            <a:r>
              <a:rPr lang="es-PE" sz="1500" dirty="0" err="1" smtClean="0">
                <a:solidFill>
                  <a:schemeClr val="bg1"/>
                </a:solidFill>
                <a:latin typeface="Arial" panose="020B0604020202020204" pitchFamily="34" charset="0"/>
                <a:cs typeface="Arial" panose="020B0604020202020204" pitchFamily="34" charset="0"/>
              </a:rPr>
              <a:t>ny</a:t>
            </a:r>
            <a:r>
              <a:rPr lang="es-PE" sz="1500" dirty="0" smtClean="0">
                <a:solidFill>
                  <a:schemeClr val="bg1"/>
                </a:solidFill>
                <a:latin typeface="Arial" panose="020B0604020202020204" pitchFamily="34" charset="0"/>
                <a:cs typeface="Arial" panose="020B0604020202020204" pitchFamily="34" charset="0"/>
              </a:rPr>
              <a:t> </a:t>
            </a:r>
            <a:r>
              <a:rPr lang="es-PE" sz="1500" dirty="0">
                <a:solidFill>
                  <a:schemeClr val="bg1"/>
                </a:solidFill>
                <a:latin typeface="Arial" panose="020B0604020202020204" pitchFamily="34" charset="0"/>
                <a:cs typeface="Arial" panose="020B0604020202020204" pitchFamily="34" charset="0"/>
              </a:rPr>
              <a:t>= y + d[k-</a:t>
            </a:r>
            <a:r>
              <a:rPr lang="es-PE" sz="1500" dirty="0">
                <a:solidFill>
                  <a:srgbClr val="FFFF00"/>
                </a:solidFill>
                <a:latin typeface="Arial" panose="020B0604020202020204" pitchFamily="34" charset="0"/>
                <a:cs typeface="Arial" panose="020B0604020202020204" pitchFamily="34" charset="0"/>
              </a:rPr>
              <a:t>1</a:t>
            </a:r>
            <a:r>
              <a:rPr lang="es-PE" sz="1500" dirty="0">
                <a:solidFill>
                  <a:schemeClr val="bg1"/>
                </a:solidFill>
                <a:latin typeface="Arial" panose="020B0604020202020204" pitchFamily="34" charset="0"/>
                <a:cs typeface="Arial" panose="020B0604020202020204" pitchFamily="34" charset="0"/>
              </a:rPr>
              <a:t>][</a:t>
            </a:r>
            <a:r>
              <a:rPr lang="es-PE" sz="1500" dirty="0">
                <a:solidFill>
                  <a:srgbClr val="FFFF00"/>
                </a:solidFill>
                <a:latin typeface="Arial" panose="020B0604020202020204" pitchFamily="34" charset="0"/>
                <a:cs typeface="Arial" panose="020B0604020202020204" pitchFamily="34" charset="0"/>
              </a:rPr>
              <a:t>1</a:t>
            </a:r>
            <a:r>
              <a:rPr lang="es-PE" sz="1500" dirty="0">
                <a:solidFill>
                  <a:schemeClr val="bg1"/>
                </a:solidFill>
                <a:latin typeface="Arial" panose="020B0604020202020204" pitchFamily="34" charset="0"/>
                <a:cs typeface="Arial" panose="020B0604020202020204" pitchFamily="34" charset="0"/>
              </a:rPr>
              <a:t>];</a:t>
            </a:r>
          </a:p>
          <a:p>
            <a:pPr algn="just"/>
            <a:r>
              <a:rPr lang="es-PE" sz="1500" dirty="0">
                <a:solidFill>
                  <a:schemeClr val="bg1"/>
                </a:solidFill>
                <a:latin typeface="Arial" panose="020B0604020202020204" pitchFamily="34" charset="0"/>
                <a:cs typeface="Arial" panose="020B0604020202020204" pitchFamily="34" charset="0"/>
              </a:rPr>
              <a:t>	</a:t>
            </a:r>
          </a:p>
          <a:p>
            <a:pPr algn="just"/>
            <a:r>
              <a:rPr lang="es-PE" sz="1500" dirty="0" smtClean="0">
                <a:solidFill>
                  <a:schemeClr val="bg1"/>
                </a:solidFill>
                <a:latin typeface="Arial" panose="020B0604020202020204" pitchFamily="34" charset="0"/>
                <a:cs typeface="Arial" panose="020B0604020202020204" pitchFamily="34" charset="0"/>
              </a:rPr>
              <a:t>            </a:t>
            </a:r>
            <a:r>
              <a:rPr lang="es-PE" sz="1500" dirty="0" smtClean="0">
                <a:solidFill>
                  <a:srgbClr val="00B0F0"/>
                </a:solidFill>
                <a:latin typeface="Arial" panose="020B0604020202020204" pitchFamily="34" charset="0"/>
                <a:cs typeface="Arial" panose="020B0604020202020204" pitchFamily="34" charset="0"/>
              </a:rPr>
              <a:t>//</a:t>
            </a:r>
            <a:r>
              <a:rPr lang="es-PE" sz="1500" dirty="0">
                <a:solidFill>
                  <a:srgbClr val="00B0F0"/>
                </a:solidFill>
                <a:latin typeface="Arial" panose="020B0604020202020204" pitchFamily="34" charset="0"/>
                <a:cs typeface="Arial" panose="020B0604020202020204" pitchFamily="34" charset="0"/>
              </a:rPr>
              <a:t>Determina si nuevas coordenadas son aceptables</a:t>
            </a:r>
          </a:p>
          <a:p>
            <a:pPr algn="just"/>
            <a:r>
              <a:rPr lang="es-PE" sz="1500" dirty="0" smtClean="0">
                <a:solidFill>
                  <a:schemeClr val="bg1"/>
                </a:solidFill>
                <a:latin typeface="Arial" panose="020B0604020202020204" pitchFamily="34" charset="0"/>
                <a:cs typeface="Arial" panose="020B0604020202020204" pitchFamily="34" charset="0"/>
              </a:rPr>
              <a:t>           </a:t>
            </a:r>
            <a:r>
              <a:rPr lang="es-PE" sz="1500" b="1" dirty="0" smtClean="0">
                <a:solidFill>
                  <a:schemeClr val="bg1"/>
                </a:solidFill>
                <a:latin typeface="Arial" panose="020B0604020202020204" pitchFamily="34" charset="0"/>
                <a:cs typeface="Arial" panose="020B0604020202020204" pitchFamily="34" charset="0"/>
              </a:rPr>
              <a:t> </a:t>
            </a:r>
            <a:r>
              <a:rPr lang="es-PE" sz="1500" b="1" dirty="0" err="1" smtClean="0">
                <a:solidFill>
                  <a:schemeClr val="bg1"/>
                </a:solidFill>
                <a:latin typeface="Arial" panose="020B0604020202020204" pitchFamily="34" charset="0"/>
                <a:cs typeface="Arial" panose="020B0604020202020204" pitchFamily="34" charset="0"/>
              </a:rPr>
              <a:t>if</a:t>
            </a:r>
            <a:r>
              <a:rPr lang="es-PE" sz="1500" dirty="0">
                <a:solidFill>
                  <a:schemeClr val="bg1"/>
                </a:solidFill>
                <a:latin typeface="Arial" panose="020B0604020202020204" pitchFamily="34" charset="0"/>
                <a:cs typeface="Arial" panose="020B0604020202020204" pitchFamily="34" charset="0"/>
              </a:rPr>
              <a:t>((</a:t>
            </a:r>
            <a:r>
              <a:rPr lang="es-PE" sz="1500" dirty="0" err="1">
                <a:solidFill>
                  <a:schemeClr val="bg1"/>
                </a:solidFill>
                <a:latin typeface="Arial" panose="020B0604020202020204" pitchFamily="34" charset="0"/>
                <a:cs typeface="Arial" panose="020B0604020202020204" pitchFamily="34" charset="0"/>
              </a:rPr>
              <a:t>nx</a:t>
            </a:r>
            <a:r>
              <a:rPr lang="es-PE" sz="1500" dirty="0">
                <a:solidFill>
                  <a:schemeClr val="bg1"/>
                </a:solidFill>
                <a:latin typeface="Arial" panose="020B0604020202020204" pitchFamily="34" charset="0"/>
                <a:cs typeface="Arial" panose="020B0604020202020204" pitchFamily="34" charset="0"/>
              </a:rPr>
              <a:t>&gt;=</a:t>
            </a:r>
            <a:r>
              <a:rPr lang="es-PE" sz="1500" dirty="0">
                <a:solidFill>
                  <a:srgbClr val="FFFF00"/>
                </a:solidFill>
                <a:latin typeface="Arial" panose="020B0604020202020204" pitchFamily="34" charset="0"/>
                <a:cs typeface="Arial" panose="020B0604020202020204" pitchFamily="34" charset="0"/>
              </a:rPr>
              <a:t>0</a:t>
            </a:r>
            <a:r>
              <a:rPr lang="es-PE" sz="1500" dirty="0">
                <a:solidFill>
                  <a:schemeClr val="bg1"/>
                </a:solidFill>
                <a:latin typeface="Arial" panose="020B0604020202020204" pitchFamily="34" charset="0"/>
                <a:cs typeface="Arial" panose="020B0604020202020204" pitchFamily="34" charset="0"/>
              </a:rPr>
              <a:t>) &amp;&amp; (</a:t>
            </a:r>
            <a:r>
              <a:rPr lang="es-PE" sz="1500" dirty="0" err="1">
                <a:solidFill>
                  <a:schemeClr val="bg1"/>
                </a:solidFill>
                <a:latin typeface="Arial" panose="020B0604020202020204" pitchFamily="34" charset="0"/>
                <a:cs typeface="Arial" panose="020B0604020202020204" pitchFamily="34" charset="0"/>
              </a:rPr>
              <a:t>nx</a:t>
            </a:r>
            <a:r>
              <a:rPr lang="es-PE" sz="1500" dirty="0">
                <a:solidFill>
                  <a:schemeClr val="bg1"/>
                </a:solidFill>
                <a:latin typeface="Arial" panose="020B0604020202020204" pitchFamily="34" charset="0"/>
                <a:cs typeface="Arial" panose="020B0604020202020204" pitchFamily="34" charset="0"/>
              </a:rPr>
              <a:t>&lt;N) &amp;&amp; (</a:t>
            </a:r>
            <a:r>
              <a:rPr lang="es-PE" sz="1500" dirty="0" err="1">
                <a:solidFill>
                  <a:schemeClr val="bg1"/>
                </a:solidFill>
                <a:latin typeface="Arial" panose="020B0604020202020204" pitchFamily="34" charset="0"/>
                <a:cs typeface="Arial" panose="020B0604020202020204" pitchFamily="34" charset="0"/>
              </a:rPr>
              <a:t>ny</a:t>
            </a:r>
            <a:r>
              <a:rPr lang="es-PE" sz="1500" dirty="0">
                <a:solidFill>
                  <a:schemeClr val="bg1"/>
                </a:solidFill>
                <a:latin typeface="Arial" panose="020B0604020202020204" pitchFamily="34" charset="0"/>
                <a:cs typeface="Arial" panose="020B0604020202020204" pitchFamily="34" charset="0"/>
              </a:rPr>
              <a:t>&gt;=</a:t>
            </a:r>
            <a:r>
              <a:rPr lang="es-PE" sz="1500" dirty="0">
                <a:solidFill>
                  <a:srgbClr val="FFFF00"/>
                </a:solidFill>
                <a:latin typeface="Arial" panose="020B0604020202020204" pitchFamily="34" charset="0"/>
                <a:cs typeface="Arial" panose="020B0604020202020204" pitchFamily="34" charset="0"/>
              </a:rPr>
              <a:t>0</a:t>
            </a:r>
            <a:r>
              <a:rPr lang="es-PE" sz="1500" dirty="0">
                <a:solidFill>
                  <a:schemeClr val="bg1"/>
                </a:solidFill>
                <a:latin typeface="Arial" panose="020B0604020202020204" pitchFamily="34" charset="0"/>
                <a:cs typeface="Arial" panose="020B0604020202020204" pitchFamily="34" charset="0"/>
              </a:rPr>
              <a:t>) &amp;&amp; (</a:t>
            </a:r>
            <a:r>
              <a:rPr lang="es-PE" sz="1500" dirty="0" err="1">
                <a:solidFill>
                  <a:schemeClr val="bg1"/>
                </a:solidFill>
                <a:latin typeface="Arial" panose="020B0604020202020204" pitchFamily="34" charset="0"/>
                <a:cs typeface="Arial" panose="020B0604020202020204" pitchFamily="34" charset="0"/>
              </a:rPr>
              <a:t>ny</a:t>
            </a:r>
            <a:r>
              <a:rPr lang="es-PE" sz="1500" dirty="0">
                <a:solidFill>
                  <a:schemeClr val="bg1"/>
                </a:solidFill>
                <a:latin typeface="Arial" panose="020B0604020202020204" pitchFamily="34" charset="0"/>
                <a:cs typeface="Arial" panose="020B0604020202020204" pitchFamily="34" charset="0"/>
              </a:rPr>
              <a:t>&lt;N) &amp;&amp; (tablero[</a:t>
            </a:r>
            <a:r>
              <a:rPr lang="es-PE" sz="1500" dirty="0" err="1">
                <a:solidFill>
                  <a:schemeClr val="bg1"/>
                </a:solidFill>
                <a:latin typeface="Arial" panose="020B0604020202020204" pitchFamily="34" charset="0"/>
                <a:cs typeface="Arial" panose="020B0604020202020204" pitchFamily="34" charset="0"/>
              </a:rPr>
              <a:t>nx</a:t>
            </a:r>
            <a:r>
              <a:rPr lang="es-PE" sz="1500" dirty="0">
                <a:solidFill>
                  <a:schemeClr val="bg1"/>
                </a:solidFill>
                <a:latin typeface="Arial" panose="020B0604020202020204" pitchFamily="34" charset="0"/>
                <a:cs typeface="Arial" panose="020B0604020202020204" pitchFamily="34" charset="0"/>
              </a:rPr>
              <a:t>][</a:t>
            </a:r>
            <a:r>
              <a:rPr lang="es-PE" sz="1500" dirty="0" err="1">
                <a:solidFill>
                  <a:schemeClr val="bg1"/>
                </a:solidFill>
                <a:latin typeface="Arial" panose="020B0604020202020204" pitchFamily="34" charset="0"/>
                <a:cs typeface="Arial" panose="020B0604020202020204" pitchFamily="34" charset="0"/>
              </a:rPr>
              <a:t>ny</a:t>
            </a:r>
            <a:r>
              <a:rPr lang="es-PE" sz="1500" dirty="0">
                <a:solidFill>
                  <a:schemeClr val="bg1"/>
                </a:solidFill>
                <a:latin typeface="Arial" panose="020B0604020202020204" pitchFamily="34" charset="0"/>
                <a:cs typeface="Arial" panose="020B0604020202020204" pitchFamily="34" charset="0"/>
              </a:rPr>
              <a:t>]==</a:t>
            </a:r>
            <a:r>
              <a:rPr lang="es-PE" sz="1500" dirty="0">
                <a:solidFill>
                  <a:srgbClr val="FFFF00"/>
                </a:solidFill>
                <a:latin typeface="Arial" panose="020B0604020202020204" pitchFamily="34" charset="0"/>
                <a:cs typeface="Arial" panose="020B0604020202020204" pitchFamily="34" charset="0"/>
              </a:rPr>
              <a:t>0</a:t>
            </a:r>
            <a:r>
              <a:rPr lang="es-PE" sz="1500" dirty="0" smtClean="0">
                <a:solidFill>
                  <a:schemeClr val="bg1"/>
                </a:solidFill>
                <a:latin typeface="Arial" panose="020B0604020202020204" pitchFamily="34" charset="0"/>
                <a:cs typeface="Arial" panose="020B0604020202020204" pitchFamily="34" charset="0"/>
              </a:rPr>
              <a:t>)){</a:t>
            </a:r>
          </a:p>
          <a:p>
            <a:pPr algn="just"/>
            <a:r>
              <a:rPr lang="es-PE" sz="1500" dirty="0">
                <a:solidFill>
                  <a:schemeClr val="bg1"/>
                </a:solidFill>
                <a:latin typeface="Arial" panose="020B0604020202020204" pitchFamily="34" charset="0"/>
                <a:cs typeface="Arial" panose="020B0604020202020204" pitchFamily="34" charset="0"/>
              </a:rPr>
              <a:t>	</a:t>
            </a:r>
            <a:r>
              <a:rPr lang="es-PE" sz="1500" dirty="0">
                <a:solidFill>
                  <a:srgbClr val="00B0F0"/>
                </a:solidFill>
                <a:latin typeface="Arial" panose="020B0604020202020204" pitchFamily="34" charset="0"/>
                <a:cs typeface="Arial" panose="020B0604020202020204" pitchFamily="34" charset="0"/>
              </a:rPr>
              <a:t>//Anota movimiento</a:t>
            </a:r>
          </a:p>
          <a:p>
            <a:pPr algn="just"/>
            <a:r>
              <a:rPr lang="es-PE" sz="1500" dirty="0">
                <a:solidFill>
                  <a:schemeClr val="bg1"/>
                </a:solidFill>
                <a:latin typeface="Arial" panose="020B0604020202020204" pitchFamily="34" charset="0"/>
                <a:cs typeface="Arial" panose="020B0604020202020204" pitchFamily="34" charset="0"/>
              </a:rPr>
              <a:t>	</a:t>
            </a:r>
            <a:r>
              <a:rPr lang="es-PE" sz="1500" dirty="0" smtClean="0">
                <a:solidFill>
                  <a:schemeClr val="bg1"/>
                </a:solidFill>
                <a:latin typeface="Arial" panose="020B0604020202020204" pitchFamily="34" charset="0"/>
                <a:cs typeface="Arial" panose="020B0604020202020204" pitchFamily="34" charset="0"/>
              </a:rPr>
              <a:t>tablero[</a:t>
            </a:r>
            <a:r>
              <a:rPr lang="es-PE" sz="1500" dirty="0" err="1" smtClean="0">
                <a:solidFill>
                  <a:schemeClr val="bg1"/>
                </a:solidFill>
                <a:latin typeface="Arial" panose="020B0604020202020204" pitchFamily="34" charset="0"/>
                <a:cs typeface="Arial" panose="020B0604020202020204" pitchFamily="34" charset="0"/>
              </a:rPr>
              <a:t>nx</a:t>
            </a:r>
            <a:r>
              <a:rPr lang="es-PE" sz="1500" dirty="0">
                <a:solidFill>
                  <a:schemeClr val="bg1"/>
                </a:solidFill>
                <a:latin typeface="Arial" panose="020B0604020202020204" pitchFamily="34" charset="0"/>
                <a:cs typeface="Arial" panose="020B0604020202020204" pitchFamily="34" charset="0"/>
              </a:rPr>
              <a:t>][</a:t>
            </a:r>
            <a:r>
              <a:rPr lang="es-PE" sz="1500" dirty="0" err="1">
                <a:solidFill>
                  <a:schemeClr val="bg1"/>
                </a:solidFill>
                <a:latin typeface="Arial" panose="020B0604020202020204" pitchFamily="34" charset="0"/>
                <a:cs typeface="Arial" panose="020B0604020202020204" pitchFamily="34" charset="0"/>
              </a:rPr>
              <a:t>ny</a:t>
            </a:r>
            <a:r>
              <a:rPr lang="es-PE" sz="1500" dirty="0">
                <a:solidFill>
                  <a:schemeClr val="bg1"/>
                </a:solidFill>
                <a:latin typeface="Arial" panose="020B0604020202020204" pitchFamily="34" charset="0"/>
                <a:cs typeface="Arial" panose="020B0604020202020204" pitchFamily="34" charset="0"/>
              </a:rPr>
              <a:t>] = i;</a:t>
            </a:r>
          </a:p>
          <a:p>
            <a:pPr algn="just"/>
            <a:r>
              <a:rPr lang="es-PE" sz="1500" dirty="0">
                <a:solidFill>
                  <a:schemeClr val="bg1"/>
                </a:solidFill>
                <a:latin typeface="Arial" panose="020B0604020202020204" pitchFamily="34" charset="0"/>
                <a:cs typeface="Arial" panose="020B0604020202020204" pitchFamily="34" charset="0"/>
              </a:rPr>
              <a:t>	</a:t>
            </a:r>
            <a:r>
              <a:rPr lang="es-PE" sz="1500" dirty="0" err="1" smtClean="0">
                <a:solidFill>
                  <a:schemeClr val="bg1"/>
                </a:solidFill>
                <a:latin typeface="Arial" panose="020B0604020202020204" pitchFamily="34" charset="0"/>
                <a:cs typeface="Arial" panose="020B0604020202020204" pitchFamily="34" charset="0"/>
              </a:rPr>
              <a:t>escribeTablero</a:t>
            </a:r>
            <a:r>
              <a:rPr lang="es-PE" sz="1500" dirty="0" smtClean="0">
                <a:solidFill>
                  <a:schemeClr val="bg1"/>
                </a:solidFill>
                <a:latin typeface="Arial" panose="020B0604020202020204" pitchFamily="34" charset="0"/>
                <a:cs typeface="Arial" panose="020B0604020202020204" pitchFamily="34" charset="0"/>
              </a:rPr>
              <a:t>();   </a:t>
            </a:r>
            <a:r>
              <a:rPr lang="es-PE" sz="1500" dirty="0" smtClean="0">
                <a:solidFill>
                  <a:srgbClr val="00B0F0"/>
                </a:solidFill>
                <a:latin typeface="Arial" panose="020B0604020202020204" pitchFamily="34" charset="0"/>
                <a:cs typeface="Arial" panose="020B0604020202020204" pitchFamily="34" charset="0"/>
              </a:rPr>
              <a:t>// Función para mostrar el tablero (matriz)</a:t>
            </a:r>
            <a:endParaRPr lang="es-PE" sz="1500" dirty="0">
              <a:solidFill>
                <a:srgbClr val="00B0F0"/>
              </a:solidFill>
              <a:latin typeface="Arial" panose="020B0604020202020204" pitchFamily="34" charset="0"/>
              <a:cs typeface="Arial" panose="020B0604020202020204" pitchFamily="34" charset="0"/>
            </a:endParaRPr>
          </a:p>
          <a:p>
            <a:pPr algn="just"/>
            <a:r>
              <a:rPr lang="es-PE" sz="1500" dirty="0">
                <a:solidFill>
                  <a:schemeClr val="bg1"/>
                </a:solidFill>
                <a:latin typeface="Arial" panose="020B0604020202020204" pitchFamily="34" charset="0"/>
                <a:cs typeface="Arial" panose="020B0604020202020204" pitchFamily="34" charset="0"/>
              </a:rPr>
              <a:t>			</a:t>
            </a:r>
          </a:p>
          <a:p>
            <a:pPr algn="just"/>
            <a:r>
              <a:rPr lang="es-PE" sz="1500" dirty="0">
                <a:solidFill>
                  <a:schemeClr val="bg1"/>
                </a:solidFill>
                <a:latin typeface="Arial" panose="020B0604020202020204" pitchFamily="34" charset="0"/>
                <a:cs typeface="Arial" panose="020B0604020202020204" pitchFamily="34" charset="0"/>
              </a:rPr>
              <a:t>	</a:t>
            </a:r>
            <a:r>
              <a:rPr lang="es-PE" sz="1500" b="1" dirty="0" err="1" smtClean="0">
                <a:solidFill>
                  <a:schemeClr val="bg1"/>
                </a:solidFill>
                <a:latin typeface="Arial" panose="020B0604020202020204" pitchFamily="34" charset="0"/>
                <a:cs typeface="Arial" panose="020B0604020202020204" pitchFamily="34" charset="0"/>
              </a:rPr>
              <a:t>if</a:t>
            </a:r>
            <a:r>
              <a:rPr lang="es-PE" sz="1500" dirty="0" smtClean="0">
                <a:solidFill>
                  <a:schemeClr val="bg1"/>
                </a:solidFill>
                <a:latin typeface="Arial" panose="020B0604020202020204" pitchFamily="34" charset="0"/>
                <a:cs typeface="Arial" panose="020B0604020202020204" pitchFamily="34" charset="0"/>
              </a:rPr>
              <a:t>(i </a:t>
            </a:r>
            <a:r>
              <a:rPr lang="es-PE" sz="1500" dirty="0">
                <a:solidFill>
                  <a:schemeClr val="bg1"/>
                </a:solidFill>
                <a:latin typeface="Arial" panose="020B0604020202020204" pitchFamily="34" charset="0"/>
                <a:cs typeface="Arial" panose="020B0604020202020204" pitchFamily="34" charset="0"/>
              </a:rPr>
              <a:t>&lt; N*N){</a:t>
            </a:r>
          </a:p>
          <a:p>
            <a:pPr algn="just"/>
            <a:r>
              <a:rPr lang="es-PE" sz="1500" dirty="0">
                <a:solidFill>
                  <a:schemeClr val="bg1"/>
                </a:solidFill>
                <a:latin typeface="Arial" panose="020B0604020202020204" pitchFamily="34" charset="0"/>
                <a:cs typeface="Arial" panose="020B0604020202020204" pitchFamily="34" charset="0"/>
              </a:rPr>
              <a:t>	</a:t>
            </a:r>
            <a:r>
              <a:rPr lang="es-PE" sz="1500" dirty="0" smtClean="0">
                <a:solidFill>
                  <a:schemeClr val="bg1"/>
                </a:solidFill>
                <a:latin typeface="Arial" panose="020B0604020202020204" pitchFamily="34" charset="0"/>
                <a:cs typeface="Arial" panose="020B0604020202020204" pitchFamily="34" charset="0"/>
              </a:rPr>
              <a:t>       </a:t>
            </a:r>
            <a:r>
              <a:rPr lang="es-PE" sz="1500" dirty="0" err="1" smtClean="0">
                <a:solidFill>
                  <a:schemeClr val="bg1"/>
                </a:solidFill>
                <a:latin typeface="Arial" panose="020B0604020202020204" pitchFamily="34" charset="0"/>
                <a:cs typeface="Arial" panose="020B0604020202020204" pitchFamily="34" charset="0"/>
              </a:rPr>
              <a:t>saltoCaballo</a:t>
            </a:r>
            <a:r>
              <a:rPr lang="es-PE" sz="1500" dirty="0" smtClean="0">
                <a:solidFill>
                  <a:schemeClr val="bg1"/>
                </a:solidFill>
                <a:latin typeface="Arial" panose="020B0604020202020204" pitchFamily="34" charset="0"/>
                <a:cs typeface="Arial" panose="020B0604020202020204" pitchFamily="34" charset="0"/>
              </a:rPr>
              <a:t>(i+</a:t>
            </a:r>
            <a:r>
              <a:rPr lang="es-PE" sz="1500" dirty="0" smtClean="0">
                <a:solidFill>
                  <a:srgbClr val="FFFF00"/>
                </a:solidFill>
                <a:latin typeface="Arial" panose="020B0604020202020204" pitchFamily="34" charset="0"/>
                <a:cs typeface="Arial" panose="020B0604020202020204" pitchFamily="34" charset="0"/>
              </a:rPr>
              <a:t>1</a:t>
            </a:r>
            <a:r>
              <a:rPr lang="es-PE" sz="1500" dirty="0" smtClean="0">
                <a:solidFill>
                  <a:schemeClr val="bg1"/>
                </a:solidFill>
                <a:latin typeface="Arial" panose="020B0604020202020204" pitchFamily="34" charset="0"/>
                <a:cs typeface="Arial" panose="020B0604020202020204" pitchFamily="34" charset="0"/>
              </a:rPr>
              <a:t>,nx,ny,exito</a:t>
            </a:r>
            <a:r>
              <a:rPr lang="es-PE" sz="1500" dirty="0">
                <a:solidFill>
                  <a:schemeClr val="bg1"/>
                </a:solidFill>
                <a:latin typeface="Arial" panose="020B0604020202020204" pitchFamily="34" charset="0"/>
                <a:cs typeface="Arial" panose="020B0604020202020204" pitchFamily="34" charset="0"/>
              </a:rPr>
              <a:t>);</a:t>
            </a:r>
          </a:p>
          <a:p>
            <a:pPr algn="just"/>
            <a:endParaRPr lang="es-PE" sz="1500" dirty="0" smtClean="0">
              <a:solidFill>
                <a:schemeClr val="bg1"/>
              </a:solidFill>
              <a:latin typeface="Arial" panose="020B0604020202020204" pitchFamily="34" charset="0"/>
              <a:cs typeface="Arial" panose="020B0604020202020204" pitchFamily="34" charset="0"/>
            </a:endParaRPr>
          </a:p>
          <a:p>
            <a:pPr algn="just"/>
            <a:r>
              <a:rPr lang="es-PE" sz="1500" dirty="0">
                <a:solidFill>
                  <a:schemeClr val="bg1"/>
                </a:solidFill>
                <a:latin typeface="Arial" panose="020B0604020202020204" pitchFamily="34" charset="0"/>
                <a:cs typeface="Arial" panose="020B0604020202020204" pitchFamily="34" charset="0"/>
              </a:rPr>
              <a:t>	</a:t>
            </a:r>
            <a:r>
              <a:rPr lang="es-PE" sz="1500" dirty="0" smtClean="0">
                <a:solidFill>
                  <a:schemeClr val="bg1"/>
                </a:solidFill>
                <a:latin typeface="Arial" panose="020B0604020202020204" pitchFamily="34" charset="0"/>
                <a:cs typeface="Arial" panose="020B0604020202020204" pitchFamily="34" charset="0"/>
              </a:rPr>
              <a:t>       </a:t>
            </a:r>
            <a:r>
              <a:rPr lang="es-PE" sz="1500" b="1" dirty="0" err="1" smtClean="0">
                <a:solidFill>
                  <a:schemeClr val="bg1"/>
                </a:solidFill>
                <a:latin typeface="Arial" panose="020B0604020202020204" pitchFamily="34" charset="0"/>
                <a:cs typeface="Arial" panose="020B0604020202020204" pitchFamily="34" charset="0"/>
              </a:rPr>
              <a:t>if</a:t>
            </a:r>
            <a:r>
              <a:rPr lang="es-PE" sz="1500" dirty="0" smtClean="0">
                <a:solidFill>
                  <a:schemeClr val="bg1"/>
                </a:solidFill>
                <a:latin typeface="Arial" panose="020B0604020202020204" pitchFamily="34" charset="0"/>
                <a:cs typeface="Arial" panose="020B0604020202020204" pitchFamily="34" charset="0"/>
              </a:rPr>
              <a:t>( !</a:t>
            </a:r>
            <a:r>
              <a:rPr lang="es-PE" sz="1500" dirty="0" err="1" smtClean="0">
                <a:solidFill>
                  <a:schemeClr val="bg1"/>
                </a:solidFill>
                <a:latin typeface="Arial" panose="020B0604020202020204" pitchFamily="34" charset="0"/>
                <a:cs typeface="Arial" panose="020B0604020202020204" pitchFamily="34" charset="0"/>
              </a:rPr>
              <a:t>exito</a:t>
            </a:r>
            <a:r>
              <a:rPr lang="es-PE" sz="1500" dirty="0" smtClean="0">
                <a:solidFill>
                  <a:schemeClr val="bg1"/>
                </a:solidFill>
                <a:latin typeface="Arial" panose="020B0604020202020204" pitchFamily="34" charset="0"/>
                <a:cs typeface="Arial" panose="020B0604020202020204" pitchFamily="34" charset="0"/>
              </a:rPr>
              <a:t> ){</a:t>
            </a:r>
            <a:endParaRPr lang="es-PE" sz="1500" dirty="0">
              <a:solidFill>
                <a:schemeClr val="bg1"/>
              </a:solidFill>
              <a:latin typeface="Arial" panose="020B0604020202020204" pitchFamily="34" charset="0"/>
              <a:cs typeface="Arial" panose="020B0604020202020204" pitchFamily="34" charset="0"/>
            </a:endParaRPr>
          </a:p>
          <a:p>
            <a:pPr algn="just"/>
            <a:r>
              <a:rPr lang="es-PE" sz="1500" dirty="0">
                <a:solidFill>
                  <a:schemeClr val="bg1"/>
                </a:solidFill>
                <a:latin typeface="Arial" panose="020B0604020202020204" pitchFamily="34" charset="0"/>
                <a:cs typeface="Arial" panose="020B0604020202020204" pitchFamily="34" charset="0"/>
              </a:rPr>
              <a:t>	</a:t>
            </a:r>
            <a:r>
              <a:rPr lang="es-PE" sz="1500" dirty="0" smtClean="0">
                <a:solidFill>
                  <a:schemeClr val="bg1"/>
                </a:solidFill>
                <a:latin typeface="Arial" panose="020B0604020202020204" pitchFamily="34" charset="0"/>
                <a:cs typeface="Arial" panose="020B0604020202020204" pitchFamily="34" charset="0"/>
              </a:rPr>
              <a:t>             tablero[</a:t>
            </a:r>
            <a:r>
              <a:rPr lang="es-PE" sz="1500" dirty="0" err="1" smtClean="0">
                <a:solidFill>
                  <a:schemeClr val="bg1"/>
                </a:solidFill>
                <a:latin typeface="Arial" panose="020B0604020202020204" pitchFamily="34" charset="0"/>
                <a:cs typeface="Arial" panose="020B0604020202020204" pitchFamily="34" charset="0"/>
              </a:rPr>
              <a:t>nx</a:t>
            </a:r>
            <a:r>
              <a:rPr lang="es-PE" sz="1500" dirty="0">
                <a:solidFill>
                  <a:schemeClr val="bg1"/>
                </a:solidFill>
                <a:latin typeface="Arial" panose="020B0604020202020204" pitchFamily="34" charset="0"/>
                <a:cs typeface="Arial" panose="020B0604020202020204" pitchFamily="34" charset="0"/>
              </a:rPr>
              <a:t>][</a:t>
            </a:r>
            <a:r>
              <a:rPr lang="es-PE" sz="1500" dirty="0" err="1">
                <a:solidFill>
                  <a:schemeClr val="bg1"/>
                </a:solidFill>
                <a:latin typeface="Arial" panose="020B0604020202020204" pitchFamily="34" charset="0"/>
                <a:cs typeface="Arial" panose="020B0604020202020204" pitchFamily="34" charset="0"/>
              </a:rPr>
              <a:t>ny</a:t>
            </a:r>
            <a:r>
              <a:rPr lang="es-PE" sz="1500" dirty="0">
                <a:solidFill>
                  <a:schemeClr val="bg1"/>
                </a:solidFill>
                <a:latin typeface="Arial" panose="020B0604020202020204" pitchFamily="34" charset="0"/>
                <a:cs typeface="Arial" panose="020B0604020202020204" pitchFamily="34" charset="0"/>
              </a:rPr>
              <a:t>] = 0; </a:t>
            </a:r>
            <a:r>
              <a:rPr lang="es-PE" sz="1500" dirty="0">
                <a:solidFill>
                  <a:srgbClr val="00B0F0"/>
                </a:solidFill>
                <a:latin typeface="Arial" panose="020B0604020202020204" pitchFamily="34" charset="0"/>
                <a:cs typeface="Arial" panose="020B0604020202020204" pitchFamily="34" charset="0"/>
              </a:rPr>
              <a:t>// no se alcanzo la solución, se borra anotación</a:t>
            </a:r>
          </a:p>
          <a:p>
            <a:pPr algn="just"/>
            <a:r>
              <a:rPr lang="es-PE" sz="1500" dirty="0" smtClean="0">
                <a:solidFill>
                  <a:schemeClr val="bg1"/>
                </a:solidFill>
                <a:latin typeface="Arial" panose="020B0604020202020204" pitchFamily="34" charset="0"/>
                <a:cs typeface="Arial" panose="020B0604020202020204" pitchFamily="34" charset="0"/>
              </a:rPr>
              <a:t>                        }</a:t>
            </a:r>
            <a:endParaRPr lang="es-PE" sz="1500" dirty="0">
              <a:solidFill>
                <a:schemeClr val="bg1"/>
              </a:solidFill>
              <a:latin typeface="Arial" panose="020B0604020202020204" pitchFamily="34" charset="0"/>
              <a:cs typeface="Arial" panose="020B0604020202020204" pitchFamily="34" charset="0"/>
            </a:endParaRPr>
          </a:p>
          <a:p>
            <a:pPr algn="just"/>
            <a:r>
              <a:rPr lang="es-PE" sz="1500" dirty="0">
                <a:solidFill>
                  <a:schemeClr val="bg1"/>
                </a:solidFill>
                <a:latin typeface="Arial" panose="020B0604020202020204" pitchFamily="34" charset="0"/>
                <a:cs typeface="Arial" panose="020B0604020202020204" pitchFamily="34" charset="0"/>
              </a:rPr>
              <a:t>	</a:t>
            </a:r>
            <a:r>
              <a:rPr lang="es-PE" sz="1500" dirty="0" smtClean="0">
                <a:solidFill>
                  <a:schemeClr val="bg1"/>
                </a:solidFill>
                <a:latin typeface="Arial" panose="020B0604020202020204" pitchFamily="34" charset="0"/>
                <a:cs typeface="Arial" panose="020B0604020202020204" pitchFamily="34" charset="0"/>
              </a:rPr>
              <a:t>}</a:t>
            </a:r>
            <a:endParaRPr lang="es-PE" sz="1500" dirty="0">
              <a:solidFill>
                <a:schemeClr val="bg1"/>
              </a:solidFill>
              <a:latin typeface="Arial" panose="020B0604020202020204" pitchFamily="34" charset="0"/>
              <a:cs typeface="Arial" panose="020B0604020202020204" pitchFamily="34" charset="0"/>
            </a:endParaRPr>
          </a:p>
          <a:p>
            <a:pPr algn="just"/>
            <a:r>
              <a:rPr lang="es-PE" sz="1500" dirty="0">
                <a:solidFill>
                  <a:schemeClr val="bg1"/>
                </a:solidFill>
                <a:latin typeface="Arial" panose="020B0604020202020204" pitchFamily="34" charset="0"/>
                <a:cs typeface="Arial" panose="020B0604020202020204" pitchFamily="34" charset="0"/>
              </a:rPr>
              <a:t>	</a:t>
            </a:r>
            <a:r>
              <a:rPr lang="es-PE" sz="1500" b="1" dirty="0" err="1" smtClean="0">
                <a:solidFill>
                  <a:schemeClr val="bg1"/>
                </a:solidFill>
                <a:latin typeface="Arial" panose="020B0604020202020204" pitchFamily="34" charset="0"/>
                <a:cs typeface="Arial" panose="020B0604020202020204" pitchFamily="34" charset="0"/>
              </a:rPr>
              <a:t>else</a:t>
            </a:r>
            <a:r>
              <a:rPr lang="es-PE" sz="1500" dirty="0">
                <a:solidFill>
                  <a:schemeClr val="bg1"/>
                </a:solidFill>
                <a:latin typeface="Arial" panose="020B0604020202020204" pitchFamily="34" charset="0"/>
                <a:cs typeface="Arial" panose="020B0604020202020204" pitchFamily="34" charset="0"/>
              </a:rPr>
              <a:t>{</a:t>
            </a:r>
          </a:p>
          <a:p>
            <a:pPr algn="just"/>
            <a:r>
              <a:rPr lang="es-PE" sz="1500" dirty="0">
                <a:solidFill>
                  <a:schemeClr val="bg1"/>
                </a:solidFill>
                <a:latin typeface="Arial" panose="020B0604020202020204" pitchFamily="34" charset="0"/>
                <a:cs typeface="Arial" panose="020B0604020202020204" pitchFamily="34" charset="0"/>
              </a:rPr>
              <a:t>	</a:t>
            </a:r>
            <a:r>
              <a:rPr lang="es-PE" sz="1500" dirty="0" smtClean="0">
                <a:solidFill>
                  <a:schemeClr val="bg1"/>
                </a:solidFill>
                <a:latin typeface="Arial" panose="020B0604020202020204" pitchFamily="34" charset="0"/>
                <a:cs typeface="Arial" panose="020B0604020202020204" pitchFamily="34" charset="0"/>
              </a:rPr>
              <a:t>        </a:t>
            </a:r>
            <a:r>
              <a:rPr lang="es-PE" sz="1500" dirty="0" err="1" smtClean="0">
                <a:solidFill>
                  <a:schemeClr val="bg1"/>
                </a:solidFill>
                <a:latin typeface="Arial" panose="020B0604020202020204" pitchFamily="34" charset="0"/>
                <a:cs typeface="Arial" panose="020B0604020202020204" pitchFamily="34" charset="0"/>
              </a:rPr>
              <a:t>exito</a:t>
            </a:r>
            <a:r>
              <a:rPr lang="es-PE" sz="1500" dirty="0" smtClean="0">
                <a:solidFill>
                  <a:schemeClr val="bg1"/>
                </a:solidFill>
                <a:latin typeface="Arial" panose="020B0604020202020204" pitchFamily="34" charset="0"/>
                <a:cs typeface="Arial" panose="020B0604020202020204" pitchFamily="34" charset="0"/>
              </a:rPr>
              <a:t> </a:t>
            </a:r>
            <a:r>
              <a:rPr lang="es-PE" sz="1500" dirty="0">
                <a:solidFill>
                  <a:schemeClr val="bg1"/>
                </a:solidFill>
                <a:latin typeface="Arial" panose="020B0604020202020204" pitchFamily="34" charset="0"/>
                <a:cs typeface="Arial" panose="020B0604020202020204" pitchFamily="34" charset="0"/>
              </a:rPr>
              <a:t>= </a:t>
            </a:r>
            <a:r>
              <a:rPr lang="es-PE" sz="1500" dirty="0">
                <a:solidFill>
                  <a:srgbClr val="FFFF00"/>
                </a:solidFill>
                <a:latin typeface="Arial" panose="020B0604020202020204" pitchFamily="34" charset="0"/>
                <a:cs typeface="Arial" panose="020B0604020202020204" pitchFamily="34" charset="0"/>
              </a:rPr>
              <a:t>true</a:t>
            </a:r>
            <a:r>
              <a:rPr lang="es-PE" sz="1500" dirty="0">
                <a:solidFill>
                  <a:schemeClr val="bg1"/>
                </a:solidFill>
                <a:latin typeface="Arial" panose="020B0604020202020204" pitchFamily="34" charset="0"/>
                <a:cs typeface="Arial" panose="020B0604020202020204" pitchFamily="34" charset="0"/>
              </a:rPr>
              <a:t>; </a:t>
            </a:r>
            <a:r>
              <a:rPr lang="es-PE" sz="1500" dirty="0">
                <a:solidFill>
                  <a:srgbClr val="00B0F0"/>
                </a:solidFill>
                <a:latin typeface="Arial" panose="020B0604020202020204" pitchFamily="34" charset="0"/>
                <a:cs typeface="Arial" panose="020B0604020202020204" pitchFamily="34" charset="0"/>
              </a:rPr>
              <a:t>//Caballo a cubierto el tablero</a:t>
            </a:r>
          </a:p>
          <a:p>
            <a:pPr algn="just"/>
            <a:r>
              <a:rPr lang="es-PE" sz="1500" dirty="0">
                <a:solidFill>
                  <a:schemeClr val="bg1"/>
                </a:solidFill>
                <a:latin typeface="Arial" panose="020B0604020202020204" pitchFamily="34" charset="0"/>
                <a:cs typeface="Arial" panose="020B0604020202020204" pitchFamily="34" charset="0"/>
              </a:rPr>
              <a:t>	</a:t>
            </a:r>
            <a:r>
              <a:rPr lang="es-PE" sz="1500" dirty="0" smtClean="0">
                <a:solidFill>
                  <a:schemeClr val="bg1"/>
                </a:solidFill>
                <a:latin typeface="Arial" panose="020B0604020202020204" pitchFamily="34" charset="0"/>
                <a:cs typeface="Arial" panose="020B0604020202020204" pitchFamily="34" charset="0"/>
              </a:rPr>
              <a:t>}</a:t>
            </a:r>
            <a:endParaRPr lang="es-PE" sz="1500" dirty="0">
              <a:solidFill>
                <a:schemeClr val="bg1"/>
              </a:solidFill>
              <a:latin typeface="Arial" panose="020B0604020202020204" pitchFamily="34" charset="0"/>
              <a:cs typeface="Arial" panose="020B0604020202020204" pitchFamily="34" charset="0"/>
            </a:endParaRPr>
          </a:p>
          <a:p>
            <a:pPr algn="just"/>
            <a:r>
              <a:rPr lang="es-PE" sz="1500" dirty="0" smtClean="0">
                <a:solidFill>
                  <a:schemeClr val="bg1"/>
                </a:solidFill>
                <a:latin typeface="Arial" panose="020B0604020202020204" pitchFamily="34" charset="0"/>
                <a:cs typeface="Arial" panose="020B0604020202020204" pitchFamily="34" charset="0"/>
              </a:rPr>
              <a:t>            }</a:t>
            </a:r>
            <a:endParaRPr lang="es-PE" sz="1500" dirty="0">
              <a:solidFill>
                <a:schemeClr val="bg1"/>
              </a:solidFill>
              <a:latin typeface="Arial" panose="020B0604020202020204" pitchFamily="34" charset="0"/>
              <a:cs typeface="Arial" panose="020B0604020202020204" pitchFamily="34" charset="0"/>
            </a:endParaRPr>
          </a:p>
          <a:p>
            <a:pPr algn="just"/>
            <a:r>
              <a:rPr lang="es-PE" sz="1500" dirty="0" smtClean="0">
                <a:solidFill>
                  <a:schemeClr val="bg1"/>
                </a:solidFill>
                <a:latin typeface="Arial" panose="020B0604020202020204" pitchFamily="34" charset="0"/>
                <a:cs typeface="Arial" panose="020B0604020202020204" pitchFamily="34" charset="0"/>
              </a:rPr>
              <a:t>      }</a:t>
            </a:r>
            <a:r>
              <a:rPr lang="es-PE" sz="1500" b="1" dirty="0" err="1">
                <a:solidFill>
                  <a:schemeClr val="bg1"/>
                </a:solidFill>
                <a:latin typeface="Arial" panose="020B0604020202020204" pitchFamily="34" charset="0"/>
                <a:cs typeface="Arial" panose="020B0604020202020204" pitchFamily="34" charset="0"/>
              </a:rPr>
              <a:t>while</a:t>
            </a:r>
            <a:r>
              <a:rPr lang="es-PE" sz="1500" dirty="0">
                <a:solidFill>
                  <a:schemeClr val="bg1"/>
                </a:solidFill>
                <a:latin typeface="Arial" panose="020B0604020202020204" pitchFamily="34" charset="0"/>
                <a:cs typeface="Arial" panose="020B0604020202020204" pitchFamily="34" charset="0"/>
              </a:rPr>
              <a:t>((k&lt;</a:t>
            </a:r>
            <a:r>
              <a:rPr lang="es-PE" sz="1500" dirty="0">
                <a:solidFill>
                  <a:srgbClr val="FFFF00"/>
                </a:solidFill>
                <a:latin typeface="Arial" panose="020B0604020202020204" pitchFamily="34" charset="0"/>
                <a:cs typeface="Arial" panose="020B0604020202020204" pitchFamily="34" charset="0"/>
              </a:rPr>
              <a:t>8</a:t>
            </a:r>
            <a:r>
              <a:rPr lang="es-PE" sz="1500" dirty="0">
                <a:solidFill>
                  <a:schemeClr val="bg1"/>
                </a:solidFill>
                <a:latin typeface="Arial" panose="020B0604020202020204" pitchFamily="34" charset="0"/>
                <a:cs typeface="Arial" panose="020B0604020202020204" pitchFamily="34" charset="0"/>
              </a:rPr>
              <a:t>) &amp;&amp; !</a:t>
            </a:r>
            <a:r>
              <a:rPr lang="es-PE" sz="1500" dirty="0" err="1">
                <a:solidFill>
                  <a:schemeClr val="bg1"/>
                </a:solidFill>
                <a:latin typeface="Arial" panose="020B0604020202020204" pitchFamily="34" charset="0"/>
                <a:cs typeface="Arial" panose="020B0604020202020204" pitchFamily="34" charset="0"/>
              </a:rPr>
              <a:t>exito</a:t>
            </a:r>
            <a:r>
              <a:rPr lang="es-PE" sz="1500" dirty="0">
                <a:solidFill>
                  <a:schemeClr val="bg1"/>
                </a:solidFill>
                <a:latin typeface="Arial" panose="020B0604020202020204" pitchFamily="34" charset="0"/>
                <a:cs typeface="Arial" panose="020B0604020202020204" pitchFamily="34" charset="0"/>
              </a:rPr>
              <a:t>);</a:t>
            </a:r>
          </a:p>
          <a:p>
            <a:pPr algn="just"/>
            <a:r>
              <a:rPr lang="es-PE" sz="1500" dirty="0">
                <a:solidFill>
                  <a:schemeClr val="bg1"/>
                </a:solidFill>
                <a:latin typeface="Arial" panose="020B0604020202020204" pitchFamily="34" charset="0"/>
                <a:cs typeface="Arial" panose="020B0604020202020204" pitchFamily="34" charset="0"/>
              </a:rPr>
              <a:t>}</a:t>
            </a:r>
            <a:endParaRPr lang="es-PE" sz="1500" dirty="0">
              <a:solidFill>
                <a:schemeClr val="bg1"/>
              </a:solidFill>
              <a:latin typeface="Arial" panose="020B0604020202020204" pitchFamily="34" charset="0"/>
              <a:cs typeface="Arial" panose="020B0604020202020204" pitchFamily="34" charset="0"/>
            </a:endParaRPr>
          </a:p>
          <a:p>
            <a:pPr algn="just"/>
            <a:endParaRPr lang="es-PE" sz="22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3590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8" end="28"/>
                                            </p:txEl>
                                          </p:spTgt>
                                        </p:tgtEl>
                                        <p:attrNameLst>
                                          <p:attrName>style.visibility</p:attrName>
                                        </p:attrNameLst>
                                      </p:cBhvr>
                                      <p:to>
                                        <p:strVal val="visible"/>
                                      </p:to>
                                    </p:set>
                                    <p:animEffect transition="in" filter="wipe(down)">
                                      <p:cBhvr>
                                        <p:cTn id="10" dur="500"/>
                                        <p:tgtEl>
                                          <p:spTgt spid="5">
                                            <p:txEl>
                                              <p:pRg st="28" end="2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down)">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down)">
                                      <p:cBhvr>
                                        <p:cTn id="30" dur="500"/>
                                        <p:tgtEl>
                                          <p:spTgt spid="5">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5">
                                            <p:txEl>
                                              <p:pRg st="27" end="27"/>
                                            </p:txEl>
                                          </p:spTgt>
                                        </p:tgtEl>
                                        <p:attrNameLst>
                                          <p:attrName>style.visibility</p:attrName>
                                        </p:attrNameLst>
                                      </p:cBhvr>
                                      <p:to>
                                        <p:strVal val="visible"/>
                                      </p:to>
                                    </p:set>
                                    <p:animEffect transition="in" filter="wipe(down)">
                                      <p:cBhvr>
                                        <p:cTn id="33" dur="500"/>
                                        <p:tgtEl>
                                          <p:spTgt spid="5">
                                            <p:txEl>
                                              <p:pRg st="27" end="2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wipe(down)">
                                      <p:cBhvr>
                                        <p:cTn id="38" dur="500"/>
                                        <p:tgtEl>
                                          <p:spTgt spid="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wipe(down)">
                                      <p:cBhvr>
                                        <p:cTn id="43" dur="500"/>
                                        <p:tgtEl>
                                          <p:spTgt spid="5">
                                            <p:txEl>
                                              <p:pRg st="7" end="7"/>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wipe(down)">
                                      <p:cBhvr>
                                        <p:cTn id="46" dur="500"/>
                                        <p:tgtEl>
                                          <p:spTgt spid="5">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wipe(down)">
                                      <p:cBhvr>
                                        <p:cTn id="51" dur="500"/>
                                        <p:tgtEl>
                                          <p:spTgt spid="5">
                                            <p:txEl>
                                              <p:pRg st="10" end="10"/>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
                                            <p:txEl>
                                              <p:pRg st="11" end="11"/>
                                            </p:txEl>
                                          </p:spTgt>
                                        </p:tgtEl>
                                        <p:attrNameLst>
                                          <p:attrName>style.visibility</p:attrName>
                                        </p:attrNameLst>
                                      </p:cBhvr>
                                      <p:to>
                                        <p:strVal val="visible"/>
                                      </p:to>
                                    </p:set>
                                    <p:animEffect transition="in" filter="wipe(down)">
                                      <p:cBhvr>
                                        <p:cTn id="54" dur="500"/>
                                        <p:tgtEl>
                                          <p:spTgt spid="5">
                                            <p:txEl>
                                              <p:pRg st="11" end="11"/>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
                                            <p:txEl>
                                              <p:pRg st="26" end="26"/>
                                            </p:txEl>
                                          </p:spTgt>
                                        </p:tgtEl>
                                        <p:attrNameLst>
                                          <p:attrName>style.visibility</p:attrName>
                                        </p:attrNameLst>
                                      </p:cBhvr>
                                      <p:to>
                                        <p:strVal val="visible"/>
                                      </p:to>
                                    </p:set>
                                    <p:animEffect transition="in" filter="wipe(down)">
                                      <p:cBhvr>
                                        <p:cTn id="57" dur="500"/>
                                        <p:tgtEl>
                                          <p:spTgt spid="5">
                                            <p:txEl>
                                              <p:pRg st="26" end="2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xEl>
                                              <p:pRg st="12" end="12"/>
                                            </p:txEl>
                                          </p:spTgt>
                                        </p:tgtEl>
                                        <p:attrNameLst>
                                          <p:attrName>style.visibility</p:attrName>
                                        </p:attrNameLst>
                                      </p:cBhvr>
                                      <p:to>
                                        <p:strVal val="visible"/>
                                      </p:to>
                                    </p:set>
                                    <p:animEffect transition="in" filter="wipe(down)">
                                      <p:cBhvr>
                                        <p:cTn id="62" dur="500"/>
                                        <p:tgtEl>
                                          <p:spTgt spid="5">
                                            <p:txEl>
                                              <p:pRg st="12" end="12"/>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5">
                                            <p:txEl>
                                              <p:pRg st="13" end="13"/>
                                            </p:txEl>
                                          </p:spTgt>
                                        </p:tgtEl>
                                        <p:attrNameLst>
                                          <p:attrName>style.visibility</p:attrName>
                                        </p:attrNameLst>
                                      </p:cBhvr>
                                      <p:to>
                                        <p:strVal val="visible"/>
                                      </p:to>
                                    </p:set>
                                    <p:animEffect transition="in" filter="wipe(down)">
                                      <p:cBhvr>
                                        <p:cTn id="65" dur="500"/>
                                        <p:tgtEl>
                                          <p:spTgt spid="5">
                                            <p:txEl>
                                              <p:pRg st="13" end="1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5">
                                            <p:txEl>
                                              <p:pRg st="14" end="14"/>
                                            </p:txEl>
                                          </p:spTgt>
                                        </p:tgtEl>
                                        <p:attrNameLst>
                                          <p:attrName>style.visibility</p:attrName>
                                        </p:attrNameLst>
                                      </p:cBhvr>
                                      <p:to>
                                        <p:strVal val="visible"/>
                                      </p:to>
                                    </p:set>
                                    <p:animEffect transition="in" filter="wipe(down)">
                                      <p:cBhvr>
                                        <p:cTn id="70" dur="500"/>
                                        <p:tgtEl>
                                          <p:spTgt spid="5">
                                            <p:txEl>
                                              <p:pRg st="14" end="1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5">
                                            <p:txEl>
                                              <p:pRg st="16" end="16"/>
                                            </p:txEl>
                                          </p:spTgt>
                                        </p:tgtEl>
                                        <p:attrNameLst>
                                          <p:attrName>style.visibility</p:attrName>
                                        </p:attrNameLst>
                                      </p:cBhvr>
                                      <p:to>
                                        <p:strVal val="visible"/>
                                      </p:to>
                                    </p:set>
                                    <p:animEffect transition="in" filter="wipe(down)">
                                      <p:cBhvr>
                                        <p:cTn id="75" dur="500"/>
                                        <p:tgtEl>
                                          <p:spTgt spid="5">
                                            <p:txEl>
                                              <p:pRg st="16" end="16"/>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5">
                                            <p:txEl>
                                              <p:pRg st="22" end="22"/>
                                            </p:txEl>
                                          </p:spTgt>
                                        </p:tgtEl>
                                        <p:attrNameLst>
                                          <p:attrName>style.visibility</p:attrName>
                                        </p:attrNameLst>
                                      </p:cBhvr>
                                      <p:to>
                                        <p:strVal val="visible"/>
                                      </p:to>
                                    </p:set>
                                    <p:animEffect transition="in" filter="wipe(down)">
                                      <p:cBhvr>
                                        <p:cTn id="78" dur="500"/>
                                        <p:tgtEl>
                                          <p:spTgt spid="5">
                                            <p:txEl>
                                              <p:pRg st="22" end="2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5">
                                            <p:txEl>
                                              <p:pRg st="17" end="17"/>
                                            </p:txEl>
                                          </p:spTgt>
                                        </p:tgtEl>
                                        <p:attrNameLst>
                                          <p:attrName>style.visibility</p:attrName>
                                        </p:attrNameLst>
                                      </p:cBhvr>
                                      <p:to>
                                        <p:strVal val="visible"/>
                                      </p:to>
                                    </p:set>
                                    <p:animEffect transition="in" filter="wipe(down)">
                                      <p:cBhvr>
                                        <p:cTn id="83" dur="500"/>
                                        <p:tgtEl>
                                          <p:spTgt spid="5">
                                            <p:txEl>
                                              <p:pRg st="17" end="17"/>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5">
                                            <p:txEl>
                                              <p:pRg st="19" end="19"/>
                                            </p:txEl>
                                          </p:spTgt>
                                        </p:tgtEl>
                                        <p:attrNameLst>
                                          <p:attrName>style.visibility</p:attrName>
                                        </p:attrNameLst>
                                      </p:cBhvr>
                                      <p:to>
                                        <p:strVal val="visible"/>
                                      </p:to>
                                    </p:set>
                                    <p:animEffect transition="in" filter="wipe(down)">
                                      <p:cBhvr>
                                        <p:cTn id="88" dur="500"/>
                                        <p:tgtEl>
                                          <p:spTgt spid="5">
                                            <p:txEl>
                                              <p:pRg st="19" end="19"/>
                                            </p:txEl>
                                          </p:spTgt>
                                        </p:tgtEl>
                                      </p:cBhvr>
                                    </p:animEffect>
                                  </p:childTnLst>
                                </p:cTn>
                              </p:par>
                              <p:par>
                                <p:cTn id="89" presetID="22" presetClass="entr" presetSubtype="4" fill="hold" nodeType="withEffect">
                                  <p:stCondLst>
                                    <p:cond delay="0"/>
                                  </p:stCondLst>
                                  <p:childTnLst>
                                    <p:set>
                                      <p:cBhvr>
                                        <p:cTn id="90" dur="1" fill="hold">
                                          <p:stCondLst>
                                            <p:cond delay="0"/>
                                          </p:stCondLst>
                                        </p:cTn>
                                        <p:tgtEl>
                                          <p:spTgt spid="5">
                                            <p:txEl>
                                              <p:pRg st="20" end="20"/>
                                            </p:txEl>
                                          </p:spTgt>
                                        </p:tgtEl>
                                        <p:attrNameLst>
                                          <p:attrName>style.visibility</p:attrName>
                                        </p:attrNameLst>
                                      </p:cBhvr>
                                      <p:to>
                                        <p:strVal val="visible"/>
                                      </p:to>
                                    </p:set>
                                    <p:animEffect transition="in" filter="wipe(down)">
                                      <p:cBhvr>
                                        <p:cTn id="91" dur="500"/>
                                        <p:tgtEl>
                                          <p:spTgt spid="5">
                                            <p:txEl>
                                              <p:pRg st="20" end="20"/>
                                            </p:tx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5">
                                            <p:txEl>
                                              <p:pRg st="21" end="21"/>
                                            </p:txEl>
                                          </p:spTgt>
                                        </p:tgtEl>
                                        <p:attrNameLst>
                                          <p:attrName>style.visibility</p:attrName>
                                        </p:attrNameLst>
                                      </p:cBhvr>
                                      <p:to>
                                        <p:strVal val="visible"/>
                                      </p:to>
                                    </p:set>
                                    <p:animEffect transition="in" filter="wipe(down)">
                                      <p:cBhvr>
                                        <p:cTn id="94" dur="500"/>
                                        <p:tgtEl>
                                          <p:spTgt spid="5">
                                            <p:txEl>
                                              <p:pRg st="21" end="2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5">
                                            <p:txEl>
                                              <p:pRg st="23" end="23"/>
                                            </p:txEl>
                                          </p:spTgt>
                                        </p:tgtEl>
                                        <p:attrNameLst>
                                          <p:attrName>style.visibility</p:attrName>
                                        </p:attrNameLst>
                                      </p:cBhvr>
                                      <p:to>
                                        <p:strVal val="visible"/>
                                      </p:to>
                                    </p:set>
                                    <p:animEffect transition="in" filter="wipe(down)">
                                      <p:cBhvr>
                                        <p:cTn id="99" dur="500"/>
                                        <p:tgtEl>
                                          <p:spTgt spid="5">
                                            <p:txEl>
                                              <p:pRg st="23" end="23"/>
                                            </p:txEl>
                                          </p:spTgt>
                                        </p:tgtEl>
                                      </p:cBhvr>
                                    </p:animEffect>
                                  </p:childTnLst>
                                </p:cTn>
                              </p:par>
                              <p:par>
                                <p:cTn id="100" presetID="22" presetClass="entr" presetSubtype="4" fill="hold" nodeType="withEffect">
                                  <p:stCondLst>
                                    <p:cond delay="0"/>
                                  </p:stCondLst>
                                  <p:childTnLst>
                                    <p:set>
                                      <p:cBhvr>
                                        <p:cTn id="101" dur="1" fill="hold">
                                          <p:stCondLst>
                                            <p:cond delay="0"/>
                                          </p:stCondLst>
                                        </p:cTn>
                                        <p:tgtEl>
                                          <p:spTgt spid="5">
                                            <p:txEl>
                                              <p:pRg st="24" end="24"/>
                                            </p:txEl>
                                          </p:spTgt>
                                        </p:tgtEl>
                                        <p:attrNameLst>
                                          <p:attrName>style.visibility</p:attrName>
                                        </p:attrNameLst>
                                      </p:cBhvr>
                                      <p:to>
                                        <p:strVal val="visible"/>
                                      </p:to>
                                    </p:set>
                                    <p:animEffect transition="in" filter="wipe(down)">
                                      <p:cBhvr>
                                        <p:cTn id="102" dur="500"/>
                                        <p:tgtEl>
                                          <p:spTgt spid="5">
                                            <p:txEl>
                                              <p:pRg st="24" end="24"/>
                                            </p:txEl>
                                          </p:spTgt>
                                        </p:tgtEl>
                                      </p:cBhvr>
                                    </p:animEffect>
                                  </p:childTnLst>
                                </p:cTn>
                              </p:par>
                              <p:par>
                                <p:cTn id="103" presetID="22" presetClass="entr" presetSubtype="4" fill="hold" nodeType="withEffect">
                                  <p:stCondLst>
                                    <p:cond delay="0"/>
                                  </p:stCondLst>
                                  <p:childTnLst>
                                    <p:set>
                                      <p:cBhvr>
                                        <p:cTn id="104" dur="1" fill="hold">
                                          <p:stCondLst>
                                            <p:cond delay="0"/>
                                          </p:stCondLst>
                                        </p:cTn>
                                        <p:tgtEl>
                                          <p:spTgt spid="5">
                                            <p:txEl>
                                              <p:pRg st="25" end="25"/>
                                            </p:txEl>
                                          </p:spTgt>
                                        </p:tgtEl>
                                        <p:attrNameLst>
                                          <p:attrName>style.visibility</p:attrName>
                                        </p:attrNameLst>
                                      </p:cBhvr>
                                      <p:to>
                                        <p:strVal val="visible"/>
                                      </p:to>
                                    </p:set>
                                    <p:animEffect transition="in" filter="wipe(down)">
                                      <p:cBhvr>
                                        <p:cTn id="105" dur="500"/>
                                        <p:tgtEl>
                                          <p:spTgt spid="5">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485</Words>
  <Application>Microsoft Office PowerPoint</Application>
  <PresentationFormat>Panorámica</PresentationFormat>
  <Paragraphs>71</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11</cp:revision>
  <dcterms:created xsi:type="dcterms:W3CDTF">2018-03-09T19:54:43Z</dcterms:created>
  <dcterms:modified xsi:type="dcterms:W3CDTF">2018-03-09T22:35:21Z</dcterms:modified>
</cp:coreProperties>
</file>