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B382B3A5-6FC1-4446-BB9E-EC7969E7356C}" type="datetimeFigureOut">
              <a:rPr lang="es-PE" smtClean="0"/>
              <a:t>2/03/2018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394995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382B3A5-6FC1-4446-BB9E-EC7969E7356C}" type="datetimeFigureOut">
              <a:rPr lang="es-PE" smtClean="0"/>
              <a:t>2/03/2018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366390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382B3A5-6FC1-4446-BB9E-EC7969E7356C}" type="datetimeFigureOut">
              <a:rPr lang="es-PE" smtClean="0"/>
              <a:t>2/03/2018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22566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B382B3A5-6FC1-4446-BB9E-EC7969E7356C}" type="datetimeFigureOut">
              <a:rPr lang="es-PE" smtClean="0"/>
              <a:t>2/03/2018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306988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382B3A5-6FC1-4446-BB9E-EC7969E7356C}" type="datetimeFigureOut">
              <a:rPr lang="es-PE" smtClean="0"/>
              <a:t>2/03/2018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425161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B382B3A5-6FC1-4446-BB9E-EC7969E7356C}" type="datetimeFigureOut">
              <a:rPr lang="es-PE" smtClean="0"/>
              <a:t>2/03/2018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552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B382B3A5-6FC1-4446-BB9E-EC7969E7356C}" type="datetimeFigureOut">
              <a:rPr lang="es-PE" smtClean="0"/>
              <a:t>2/03/2018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180952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B382B3A5-6FC1-4446-BB9E-EC7969E7356C}" type="datetimeFigureOut">
              <a:rPr lang="es-PE" smtClean="0"/>
              <a:t>2/03/2018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250564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382B3A5-6FC1-4446-BB9E-EC7969E7356C}" type="datetimeFigureOut">
              <a:rPr lang="es-PE" smtClean="0"/>
              <a:t>2/03/2018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31430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382B3A5-6FC1-4446-BB9E-EC7969E7356C}" type="datetimeFigureOut">
              <a:rPr lang="es-PE" smtClean="0"/>
              <a:t>2/03/2018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61361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382B3A5-6FC1-4446-BB9E-EC7969E7356C}" type="datetimeFigureOut">
              <a:rPr lang="es-PE" smtClean="0"/>
              <a:t>2/03/2018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AB81598-640D-4A6C-AB53-940C5AA10414}" type="slidenum">
              <a:rPr lang="es-PE" smtClean="0"/>
              <a:t>‹Nº›</a:t>
            </a:fld>
            <a:endParaRPr lang="es-PE"/>
          </a:p>
        </p:txBody>
      </p:sp>
    </p:spTree>
    <p:extLst>
      <p:ext uri="{BB962C8B-B14F-4D97-AF65-F5344CB8AC3E}">
        <p14:creationId xmlns:p14="http://schemas.microsoft.com/office/powerpoint/2010/main" val="140283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2B3A5-6FC1-4446-BB9E-EC7969E7356C}" type="datetimeFigureOut">
              <a:rPr lang="es-PE" smtClean="0"/>
              <a:t>2/03/2018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81598-640D-4A6C-AB53-940C5AA10414}" type="slidenum">
              <a:rPr lang="es-PE" smtClean="0"/>
              <a:t>‹Nº›</a:t>
            </a:fld>
            <a:endParaRPr lang="es-PE"/>
          </a:p>
        </p:txBody>
      </p:sp>
    </p:spTree>
    <p:extLst>
      <p:ext uri="{BB962C8B-B14F-4D97-AF65-F5344CB8AC3E}">
        <p14:creationId xmlns:p14="http://schemas.microsoft.com/office/powerpoint/2010/main" val="168571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92BB1-3728-4648-9B31-0D69294B78E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id="{0AF86CE3-A5FA-4384-97BF-A5A0FD4724D9}"/>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354765"/>
          </a:xfrm>
          <a:prstGeom prst="rect">
            <a:avLst/>
          </a:prstGeom>
          <a:noFill/>
        </p:spPr>
        <p:txBody>
          <a:bodyPr wrap="square" rtlCol="0">
            <a:spAutoFit/>
          </a:bodyPr>
          <a:lstStyle/>
          <a:p>
            <a:pPr algn="just"/>
            <a:r>
              <a:rPr lang="es-PE" sz="3000" dirty="0" smtClean="0">
                <a:solidFill>
                  <a:schemeClr val="bg1"/>
                </a:solidFill>
                <a:latin typeface="Arial" panose="020B0604020202020204" pitchFamily="34" charset="0"/>
                <a:cs typeface="Arial" panose="020B0604020202020204" pitchFamily="34" charset="0"/>
              </a:rPr>
              <a:t>Algoritmos Divide y Vencerás</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300" dirty="0" smtClean="0">
                <a:solidFill>
                  <a:schemeClr val="bg1"/>
                </a:solidFill>
                <a:latin typeface="Arial" panose="020B0604020202020204" pitchFamily="34" charset="0"/>
                <a:cs typeface="Arial" panose="020B0604020202020204" pitchFamily="34" charset="0"/>
              </a:rPr>
              <a:t>Una de las técnicas más importantes para la resolución de muchos problemas de computadora es la denominada </a:t>
            </a:r>
            <a:r>
              <a:rPr lang="es-PE" sz="2300" i="1" dirty="0" smtClean="0">
                <a:solidFill>
                  <a:schemeClr val="bg1"/>
                </a:solidFill>
                <a:latin typeface="Arial" panose="020B0604020202020204" pitchFamily="34" charset="0"/>
                <a:cs typeface="Arial" panose="020B0604020202020204" pitchFamily="34" charset="0"/>
              </a:rPr>
              <a:t>“divide y vencerás”</a:t>
            </a:r>
            <a:r>
              <a:rPr lang="es-PE" sz="2300" dirty="0" smtClean="0">
                <a:solidFill>
                  <a:schemeClr val="bg1"/>
                </a:solidFill>
                <a:latin typeface="Arial" panose="020B0604020202020204" pitchFamily="34" charset="0"/>
                <a:cs typeface="Arial" panose="020B0604020202020204" pitchFamily="34" charset="0"/>
              </a:rPr>
              <a:t>. El diseño de algoritmos basados en esta técnica consiste en transformar (dividir) un problema de tamaño </a:t>
            </a:r>
            <a:r>
              <a:rPr lang="es-PE" sz="2300" b="1" dirty="0" smtClean="0">
                <a:solidFill>
                  <a:schemeClr val="bg1"/>
                </a:solidFill>
                <a:latin typeface="Arial" panose="020B0604020202020204" pitchFamily="34" charset="0"/>
                <a:cs typeface="Arial" panose="020B0604020202020204" pitchFamily="34" charset="0"/>
              </a:rPr>
              <a:t>n</a:t>
            </a:r>
            <a:r>
              <a:rPr lang="es-PE" sz="2300" dirty="0" smtClean="0">
                <a:solidFill>
                  <a:schemeClr val="bg1"/>
                </a:solidFill>
                <a:latin typeface="Arial" panose="020B0604020202020204" pitchFamily="34" charset="0"/>
                <a:cs typeface="Arial" panose="020B0604020202020204" pitchFamily="34" charset="0"/>
              </a:rPr>
              <a:t> en problemas más pequeños, de tamaño menor que n pero similares al problema original. De modo que resolviendo los </a:t>
            </a:r>
            <a:r>
              <a:rPr lang="es-PE" sz="2300" dirty="0" err="1" smtClean="0">
                <a:solidFill>
                  <a:schemeClr val="bg1"/>
                </a:solidFill>
                <a:latin typeface="Arial" panose="020B0604020202020204" pitchFamily="34" charset="0"/>
                <a:cs typeface="Arial" panose="020B0604020202020204" pitchFamily="34" charset="0"/>
              </a:rPr>
              <a:t>subproblemas</a:t>
            </a:r>
            <a:r>
              <a:rPr lang="es-PE" sz="2300" dirty="0" smtClean="0">
                <a:solidFill>
                  <a:schemeClr val="bg1"/>
                </a:solidFill>
                <a:latin typeface="Arial" panose="020B0604020202020204" pitchFamily="34" charset="0"/>
                <a:cs typeface="Arial" panose="020B0604020202020204" pitchFamily="34" charset="0"/>
              </a:rPr>
              <a:t> y combinando las soluciones se pueda construir fácilmente una solución del problema completo (vencerás).</a:t>
            </a:r>
            <a:endParaRPr lang="es-PE" sz="2300" dirty="0">
              <a:solidFill>
                <a:schemeClr val="bg1"/>
              </a:solidFill>
              <a:latin typeface="Arial" panose="020B0604020202020204" pitchFamily="34" charset="0"/>
              <a:cs typeface="Arial" panose="020B0604020202020204" pitchFamily="34" charset="0"/>
            </a:endParaRPr>
          </a:p>
          <a:p>
            <a:pPr algn="just"/>
            <a:endParaRPr lang="es-PE" sz="22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06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739485"/>
          </a:xfrm>
          <a:prstGeom prst="rect">
            <a:avLst/>
          </a:prstGeom>
          <a:noFill/>
        </p:spPr>
        <p:txBody>
          <a:bodyPr wrap="square" rtlCol="0">
            <a:spAutoFit/>
          </a:bodyPr>
          <a:lstStyle/>
          <a:p>
            <a:pPr algn="just"/>
            <a:r>
              <a:rPr lang="es-PE" sz="3000" dirty="0" smtClean="0">
                <a:solidFill>
                  <a:schemeClr val="bg1"/>
                </a:solidFill>
                <a:latin typeface="Arial" panose="020B0604020202020204" pitchFamily="34" charset="0"/>
                <a:cs typeface="Arial" panose="020B0604020202020204" pitchFamily="34" charset="0"/>
              </a:rPr>
              <a:t>Algoritmos Divide y Vencerás</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smtClean="0">
                <a:solidFill>
                  <a:schemeClr val="bg1"/>
                </a:solidFill>
                <a:latin typeface="Arial" panose="020B0604020202020204" pitchFamily="34" charset="0"/>
                <a:cs typeface="Arial" panose="020B0604020202020204" pitchFamily="34" charset="0"/>
              </a:rPr>
              <a:t>Normalmente, el proceso de división de problema en otros de tamaño menor va a dar lugar a que se llegue al </a:t>
            </a:r>
            <a:r>
              <a:rPr lang="es-PE" sz="2300" b="1" dirty="0" smtClean="0">
                <a:solidFill>
                  <a:schemeClr val="bg1"/>
                </a:solidFill>
                <a:latin typeface="Arial" panose="020B0604020202020204" pitchFamily="34" charset="0"/>
                <a:cs typeface="Arial" panose="020B0604020202020204" pitchFamily="34" charset="0"/>
              </a:rPr>
              <a:t>caso base</a:t>
            </a:r>
            <a:r>
              <a:rPr lang="es-PE" sz="2300" dirty="0" smtClean="0">
                <a:solidFill>
                  <a:schemeClr val="bg1"/>
                </a:solidFill>
                <a:latin typeface="Arial" panose="020B0604020202020204" pitchFamily="34" charset="0"/>
                <a:cs typeface="Arial" panose="020B0604020202020204" pitchFamily="34" charset="0"/>
              </a:rPr>
              <a:t>, cuya solución es inmediata. A partir de la obtención de la solución del problema para el caso base, se combinan soluciones que amplían el tamaño del problema resuelto, hasta que el problema original queda resuelto.</a:t>
            </a:r>
          </a:p>
          <a:p>
            <a:pPr algn="just"/>
            <a:endParaRPr lang="es-PE" sz="2300" dirty="0">
              <a:solidFill>
                <a:schemeClr val="bg1"/>
              </a:solidFill>
              <a:latin typeface="Arial" panose="020B0604020202020204" pitchFamily="34" charset="0"/>
              <a:cs typeface="Arial" panose="020B0604020202020204" pitchFamily="34" charset="0"/>
            </a:endParaRPr>
          </a:p>
          <a:p>
            <a:pPr algn="just"/>
            <a:r>
              <a:rPr lang="es-PE" sz="2300" dirty="0" smtClean="0">
                <a:solidFill>
                  <a:schemeClr val="bg1"/>
                </a:solidFill>
                <a:latin typeface="Arial" panose="020B0604020202020204" pitchFamily="34" charset="0"/>
                <a:cs typeface="Arial" panose="020B0604020202020204" pitchFamily="34" charset="0"/>
              </a:rPr>
              <a:t>Por ejemplo, plantea el problema de dibujar un segmento que está conectado por los puntos en el plano (x1,y1) y (x2,y2).</a:t>
            </a:r>
          </a:p>
        </p:txBody>
      </p:sp>
      <p:sp>
        <p:nvSpPr>
          <p:cNvPr id="6" name="CuadroTexto 5"/>
          <p:cNvSpPr txBox="1"/>
          <p:nvPr/>
        </p:nvSpPr>
        <p:spPr>
          <a:xfrm>
            <a:off x="585216" y="4120896"/>
            <a:ext cx="524256" cy="1323439"/>
          </a:xfrm>
          <a:prstGeom prst="rect">
            <a:avLst/>
          </a:prstGeom>
          <a:noFill/>
        </p:spPr>
        <p:txBody>
          <a:bodyPr wrap="square" rtlCol="0">
            <a:spAutoFit/>
          </a:bodyPr>
          <a:lstStyle/>
          <a:p>
            <a:r>
              <a:rPr lang="es-PE" sz="8000" dirty="0" smtClean="0">
                <a:solidFill>
                  <a:schemeClr val="bg1"/>
                </a:solidFill>
                <a:latin typeface="Arial Rounded MT Bold" panose="020F0704030504030204" pitchFamily="34" charset="0"/>
              </a:rPr>
              <a:t>.</a:t>
            </a:r>
            <a:endParaRPr lang="es-PE" sz="8000" dirty="0">
              <a:solidFill>
                <a:schemeClr val="bg1"/>
              </a:solidFill>
              <a:latin typeface="Arial Rounded MT Bold" panose="020F0704030504030204" pitchFamily="34" charset="0"/>
            </a:endParaRPr>
          </a:p>
        </p:txBody>
      </p:sp>
      <p:sp>
        <p:nvSpPr>
          <p:cNvPr id="7" name="CuadroTexto 6"/>
          <p:cNvSpPr txBox="1"/>
          <p:nvPr/>
        </p:nvSpPr>
        <p:spPr>
          <a:xfrm>
            <a:off x="6102096" y="4126992"/>
            <a:ext cx="524256" cy="1323439"/>
          </a:xfrm>
          <a:prstGeom prst="rect">
            <a:avLst/>
          </a:prstGeom>
          <a:noFill/>
        </p:spPr>
        <p:txBody>
          <a:bodyPr wrap="square" rtlCol="0">
            <a:spAutoFit/>
          </a:bodyPr>
          <a:lstStyle/>
          <a:p>
            <a:r>
              <a:rPr lang="es-PE" sz="8000" dirty="0" smtClean="0">
                <a:solidFill>
                  <a:schemeClr val="bg1"/>
                </a:solidFill>
                <a:latin typeface="Arial Rounded MT Bold" panose="020F0704030504030204" pitchFamily="34" charset="0"/>
              </a:rPr>
              <a:t>.</a:t>
            </a:r>
            <a:endParaRPr lang="es-PE" sz="8000" dirty="0">
              <a:solidFill>
                <a:schemeClr val="bg1"/>
              </a:solidFill>
              <a:latin typeface="Arial Rounded MT Bold" panose="020F0704030504030204" pitchFamily="34" charset="0"/>
            </a:endParaRPr>
          </a:p>
        </p:txBody>
      </p:sp>
      <p:sp>
        <p:nvSpPr>
          <p:cNvPr id="8" name="CuadroTexto 7"/>
          <p:cNvSpPr txBox="1"/>
          <p:nvPr/>
        </p:nvSpPr>
        <p:spPr>
          <a:xfrm>
            <a:off x="335280" y="5256472"/>
            <a:ext cx="1024128"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(x1,y1)</a:t>
            </a:r>
            <a:endParaRPr lang="es-PE" sz="2000" dirty="0">
              <a:solidFill>
                <a:schemeClr val="bg1"/>
              </a:solidFill>
              <a:latin typeface="Arial" panose="020B0604020202020204" pitchFamily="34" charset="0"/>
              <a:cs typeface="Arial" panose="020B0604020202020204" pitchFamily="34" charset="0"/>
            </a:endParaRPr>
          </a:p>
        </p:txBody>
      </p:sp>
      <p:cxnSp>
        <p:nvCxnSpPr>
          <p:cNvPr id="23" name="Conector recto 22"/>
          <p:cNvCxnSpPr/>
          <p:nvPr/>
        </p:nvCxnSpPr>
        <p:spPr>
          <a:xfrm>
            <a:off x="2200656" y="5102352"/>
            <a:ext cx="1389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5839968" y="5262568"/>
            <a:ext cx="1024128" cy="400110"/>
          </a:xfrm>
          <a:prstGeom prst="rect">
            <a:avLst/>
          </a:prstGeom>
          <a:noFill/>
        </p:spPr>
        <p:txBody>
          <a:bodyPr wrap="square" rtlCol="0">
            <a:spAutoFit/>
          </a:bodyPr>
          <a:lstStyle/>
          <a:p>
            <a:pPr algn="ctr"/>
            <a:r>
              <a:rPr lang="es-PE" sz="2000" dirty="0" smtClean="0">
                <a:solidFill>
                  <a:schemeClr val="bg1"/>
                </a:solidFill>
                <a:latin typeface="Arial" panose="020B0604020202020204" pitchFamily="34" charset="0"/>
                <a:cs typeface="Arial" panose="020B0604020202020204" pitchFamily="34" charset="0"/>
              </a:rPr>
              <a:t>(x2,y2)</a:t>
            </a:r>
            <a:endParaRPr lang="es-PE" sz="2000" dirty="0">
              <a:solidFill>
                <a:schemeClr val="bg1"/>
              </a:solidFill>
              <a:latin typeface="Arial" panose="020B0604020202020204" pitchFamily="34" charset="0"/>
              <a:cs typeface="Arial" panose="020B0604020202020204" pitchFamily="34" charset="0"/>
            </a:endParaRPr>
          </a:p>
        </p:txBody>
      </p:sp>
      <p:cxnSp>
        <p:nvCxnSpPr>
          <p:cNvPr id="24" name="Conector recto 23"/>
          <p:cNvCxnSpPr/>
          <p:nvPr/>
        </p:nvCxnSpPr>
        <p:spPr>
          <a:xfrm>
            <a:off x="3590544" y="5102352"/>
            <a:ext cx="1389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346704" y="4139184"/>
            <a:ext cx="524256" cy="1323439"/>
          </a:xfrm>
          <a:prstGeom prst="rect">
            <a:avLst/>
          </a:prstGeom>
          <a:noFill/>
        </p:spPr>
        <p:txBody>
          <a:bodyPr wrap="square" rtlCol="0">
            <a:spAutoFit/>
          </a:bodyPr>
          <a:lstStyle/>
          <a:p>
            <a:r>
              <a:rPr lang="es-PE" sz="8000" dirty="0" smtClean="0">
                <a:solidFill>
                  <a:srgbClr val="00B0F0"/>
                </a:solidFill>
                <a:latin typeface="Arial Rounded MT Bold" panose="020F0704030504030204" pitchFamily="34" charset="0"/>
              </a:rPr>
              <a:t>.</a:t>
            </a:r>
            <a:endParaRPr lang="es-PE" sz="8000" dirty="0">
              <a:solidFill>
                <a:srgbClr val="00B0F0"/>
              </a:solidFill>
              <a:latin typeface="Arial Rounded MT Bold" panose="020F0704030504030204" pitchFamily="34" charset="0"/>
            </a:endParaRPr>
          </a:p>
        </p:txBody>
      </p:sp>
      <p:cxnSp>
        <p:nvCxnSpPr>
          <p:cNvPr id="25" name="Conector recto 24"/>
          <p:cNvCxnSpPr/>
          <p:nvPr/>
        </p:nvCxnSpPr>
        <p:spPr>
          <a:xfrm>
            <a:off x="4980432" y="5102352"/>
            <a:ext cx="1389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829056" y="5108448"/>
            <a:ext cx="13898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1950720" y="4133088"/>
            <a:ext cx="524256" cy="1323439"/>
          </a:xfrm>
          <a:prstGeom prst="rect">
            <a:avLst/>
          </a:prstGeom>
          <a:noFill/>
        </p:spPr>
        <p:txBody>
          <a:bodyPr wrap="square" rtlCol="0">
            <a:spAutoFit/>
          </a:bodyPr>
          <a:lstStyle/>
          <a:p>
            <a:r>
              <a:rPr lang="es-PE" sz="8000" dirty="0" smtClean="0">
                <a:solidFill>
                  <a:srgbClr val="00B0F0"/>
                </a:solidFill>
                <a:latin typeface="Arial Rounded MT Bold" panose="020F0704030504030204" pitchFamily="34" charset="0"/>
              </a:rPr>
              <a:t>.</a:t>
            </a:r>
            <a:endParaRPr lang="es-PE" sz="8000" dirty="0">
              <a:solidFill>
                <a:srgbClr val="00B0F0"/>
              </a:solidFill>
              <a:latin typeface="Arial Rounded MT Bold" panose="020F0704030504030204" pitchFamily="34" charset="0"/>
            </a:endParaRPr>
          </a:p>
        </p:txBody>
      </p:sp>
      <p:sp>
        <p:nvSpPr>
          <p:cNvPr id="17" name="CuadroTexto 16"/>
          <p:cNvSpPr txBox="1"/>
          <p:nvPr/>
        </p:nvSpPr>
        <p:spPr>
          <a:xfrm>
            <a:off x="4742688" y="4133088"/>
            <a:ext cx="524256" cy="1323439"/>
          </a:xfrm>
          <a:prstGeom prst="rect">
            <a:avLst/>
          </a:prstGeom>
          <a:noFill/>
        </p:spPr>
        <p:txBody>
          <a:bodyPr wrap="square" rtlCol="0">
            <a:spAutoFit/>
          </a:bodyPr>
          <a:lstStyle/>
          <a:p>
            <a:r>
              <a:rPr lang="es-PE" sz="8000" dirty="0" smtClean="0">
                <a:solidFill>
                  <a:srgbClr val="00B0F0"/>
                </a:solidFill>
                <a:latin typeface="Arial Rounded MT Bold" panose="020F0704030504030204" pitchFamily="34" charset="0"/>
              </a:rPr>
              <a:t>.</a:t>
            </a:r>
            <a:endParaRPr lang="es-PE" sz="8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1024927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460534-E268-44F0-AF1B-C47A369C4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 y="0"/>
            <a:ext cx="12324522" cy="6858000"/>
          </a:xfrm>
          <a:prstGeom prst="rect">
            <a:avLst/>
          </a:prstGeom>
        </p:spPr>
      </p:pic>
      <p:sp>
        <p:nvSpPr>
          <p:cNvPr id="5" name="CuadroTexto 4">
            <a:extLst>
              <a:ext uri="{FF2B5EF4-FFF2-40B4-BE49-F238E27FC236}">
                <a16:creationId xmlns:a16="http://schemas.microsoft.com/office/drawing/2014/main" id="{671C2509-3FF2-42A4-AE21-676A6C4BC553}"/>
              </a:ext>
            </a:extLst>
          </p:cNvPr>
          <p:cNvSpPr txBox="1"/>
          <p:nvPr/>
        </p:nvSpPr>
        <p:spPr>
          <a:xfrm>
            <a:off x="418011" y="483326"/>
            <a:ext cx="11051178" cy="3816429"/>
          </a:xfrm>
          <a:prstGeom prst="rect">
            <a:avLst/>
          </a:prstGeom>
          <a:noFill/>
        </p:spPr>
        <p:txBody>
          <a:bodyPr wrap="square" rtlCol="0">
            <a:spAutoFit/>
          </a:bodyPr>
          <a:lstStyle/>
          <a:p>
            <a:pPr algn="just"/>
            <a:r>
              <a:rPr lang="es-PE" sz="2200" dirty="0" smtClean="0">
                <a:solidFill>
                  <a:schemeClr val="bg1"/>
                </a:solidFill>
                <a:latin typeface="Arial" panose="020B0604020202020204" pitchFamily="34" charset="0"/>
                <a:cs typeface="Arial" panose="020B0604020202020204" pitchFamily="34" charset="0"/>
              </a:rPr>
              <a:t>Un algoritmo “divide y vencerás” se define de manera recursiva, de tal modo que se llama a sí mismo sobre un conjunto menor de elementos. Normalmente, se implementan con dos llamadas recursivas, cada una con un tamaño menor, generalmente la mitad. Se alcanza el caso base cuando el problema se resuelve directamente.</a:t>
            </a:r>
          </a:p>
          <a:p>
            <a:pPr algn="just"/>
            <a:endParaRPr lang="es-PE" sz="2200" dirty="0">
              <a:solidFill>
                <a:schemeClr val="bg1"/>
              </a:solidFill>
              <a:latin typeface="Arial" panose="020B0604020202020204" pitchFamily="34" charset="0"/>
              <a:cs typeface="Arial" panose="020B0604020202020204" pitchFamily="34" charset="0"/>
            </a:endParaRPr>
          </a:p>
          <a:p>
            <a:pPr algn="just"/>
            <a:r>
              <a:rPr lang="es-PE" sz="2200" dirty="0" smtClean="0">
                <a:solidFill>
                  <a:schemeClr val="bg1"/>
                </a:solidFill>
                <a:latin typeface="Arial" panose="020B0604020202020204" pitchFamily="34" charset="0"/>
                <a:cs typeface="Arial" panose="020B0604020202020204" pitchFamily="34" charset="0"/>
              </a:rPr>
              <a:t>Un algoritmo divide y vencerás consta de 2 partes: </a:t>
            </a:r>
          </a:p>
          <a:p>
            <a:pPr algn="just"/>
            <a:endParaRPr lang="es-PE" sz="2200" dirty="0">
              <a:solidFill>
                <a:schemeClr val="bg1"/>
              </a:solidFill>
              <a:latin typeface="Arial" panose="020B0604020202020204" pitchFamily="34" charset="0"/>
              <a:cs typeface="Arial" panose="020B0604020202020204" pitchFamily="34" charset="0"/>
            </a:endParaRPr>
          </a:p>
          <a:p>
            <a:pPr marL="457200" indent="-457200" algn="just">
              <a:buFont typeface="+mj-lt"/>
              <a:buAutoNum type="arabicPeriod"/>
            </a:pPr>
            <a:r>
              <a:rPr lang="es-PE" sz="2200" dirty="0" smtClean="0">
                <a:solidFill>
                  <a:schemeClr val="bg1"/>
                </a:solidFill>
                <a:latin typeface="Arial" panose="020B0604020202020204" pitchFamily="34" charset="0"/>
                <a:cs typeface="Arial" panose="020B0604020202020204" pitchFamily="34" charset="0"/>
              </a:rPr>
              <a:t>Dividir recursivamente el problema original en subprogramas cada vez más pequeños.</a:t>
            </a:r>
          </a:p>
          <a:p>
            <a:pPr marL="457200" indent="-457200" algn="just">
              <a:buFont typeface="+mj-lt"/>
              <a:buAutoNum type="arabicPeriod"/>
            </a:pPr>
            <a:r>
              <a:rPr lang="es-PE" sz="2200" dirty="0" smtClean="0">
                <a:solidFill>
                  <a:schemeClr val="bg1"/>
                </a:solidFill>
                <a:latin typeface="Arial" panose="020B0604020202020204" pitchFamily="34" charset="0"/>
                <a:cs typeface="Arial" panose="020B0604020202020204" pitchFamily="34" charset="0"/>
              </a:rPr>
              <a:t>Resolver el problema dando solución a los </a:t>
            </a:r>
            <a:r>
              <a:rPr lang="es-PE" sz="2200" dirty="0" err="1" smtClean="0">
                <a:solidFill>
                  <a:schemeClr val="bg1"/>
                </a:solidFill>
                <a:latin typeface="Arial" panose="020B0604020202020204" pitchFamily="34" charset="0"/>
                <a:cs typeface="Arial" panose="020B0604020202020204" pitchFamily="34" charset="0"/>
              </a:rPr>
              <a:t>subproblemas</a:t>
            </a:r>
            <a:r>
              <a:rPr lang="es-PE" sz="2200" dirty="0" smtClean="0">
                <a:solidFill>
                  <a:schemeClr val="bg1"/>
                </a:solidFill>
                <a:latin typeface="Arial" panose="020B0604020202020204" pitchFamily="34" charset="0"/>
                <a:cs typeface="Arial" panose="020B0604020202020204" pitchFamily="34" charset="0"/>
              </a:rPr>
              <a:t> a partir del caso base.</a:t>
            </a:r>
          </a:p>
        </p:txBody>
      </p:sp>
    </p:spTree>
    <p:extLst>
      <p:ext uri="{BB962C8B-B14F-4D97-AF65-F5344CB8AC3E}">
        <p14:creationId xmlns:p14="http://schemas.microsoft.com/office/powerpoint/2010/main" val="2796003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down)">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285</Words>
  <Application>Microsoft Office PowerPoint</Application>
  <PresentationFormat>Panorámica</PresentationFormat>
  <Paragraphs>21</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Arial Rounded MT Bold</vt:lpstr>
      <vt:lpstr>Calibri</vt:lpstr>
      <vt:lpstr>Calibri Light</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Miguel Taboada Sanchez</dc:creator>
  <cp:lastModifiedBy>Alejandro Miguel Taboada Sanchez</cp:lastModifiedBy>
  <cp:revision>4</cp:revision>
  <dcterms:created xsi:type="dcterms:W3CDTF">2018-03-02T20:34:52Z</dcterms:created>
  <dcterms:modified xsi:type="dcterms:W3CDTF">2018-03-02T21:17:50Z</dcterms:modified>
</cp:coreProperties>
</file>