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9" d="100"/>
          <a:sy n="79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B152-F809-4AF7-B2D1-64DBBAFC0ABA}" type="datetimeFigureOut">
              <a:rPr lang="es-PE" smtClean="0"/>
              <a:t>4/03/2018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12D1-532C-4294-B192-14EDF5F2F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284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B152-F809-4AF7-B2D1-64DBBAFC0ABA}" type="datetimeFigureOut">
              <a:rPr lang="es-PE" smtClean="0"/>
              <a:t>4/03/2018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12D1-532C-4294-B192-14EDF5F2F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424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B152-F809-4AF7-B2D1-64DBBAFC0ABA}" type="datetimeFigureOut">
              <a:rPr lang="es-PE" smtClean="0"/>
              <a:t>4/03/2018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12D1-532C-4294-B192-14EDF5F2F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81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B152-F809-4AF7-B2D1-64DBBAFC0ABA}" type="datetimeFigureOut">
              <a:rPr lang="es-PE" smtClean="0"/>
              <a:t>4/03/2018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12D1-532C-4294-B192-14EDF5F2F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80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B152-F809-4AF7-B2D1-64DBBAFC0ABA}" type="datetimeFigureOut">
              <a:rPr lang="es-PE" smtClean="0"/>
              <a:t>4/03/2018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12D1-532C-4294-B192-14EDF5F2F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395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B152-F809-4AF7-B2D1-64DBBAFC0ABA}" type="datetimeFigureOut">
              <a:rPr lang="es-PE" smtClean="0"/>
              <a:t>4/03/2018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12D1-532C-4294-B192-14EDF5F2F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682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B152-F809-4AF7-B2D1-64DBBAFC0ABA}" type="datetimeFigureOut">
              <a:rPr lang="es-PE" smtClean="0"/>
              <a:t>4/03/2018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12D1-532C-4294-B192-14EDF5F2F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096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B152-F809-4AF7-B2D1-64DBBAFC0ABA}" type="datetimeFigureOut">
              <a:rPr lang="es-PE" smtClean="0"/>
              <a:t>4/03/2018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12D1-532C-4294-B192-14EDF5F2F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76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B152-F809-4AF7-B2D1-64DBBAFC0ABA}" type="datetimeFigureOut">
              <a:rPr lang="es-PE" smtClean="0"/>
              <a:t>4/03/2018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12D1-532C-4294-B192-14EDF5F2F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072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B152-F809-4AF7-B2D1-64DBBAFC0ABA}" type="datetimeFigureOut">
              <a:rPr lang="es-PE" smtClean="0"/>
              <a:t>4/03/2018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12D1-532C-4294-B192-14EDF5F2F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667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B152-F809-4AF7-B2D1-64DBBAFC0ABA}" type="datetimeFigureOut">
              <a:rPr lang="es-PE" smtClean="0"/>
              <a:t>4/03/2018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12D1-532C-4294-B192-14EDF5F2F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268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EB152-F809-4AF7-B2D1-64DBBAFC0ABA}" type="datetimeFigureOut">
              <a:rPr lang="es-PE" smtClean="0"/>
              <a:t>4/03/2018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A12D1-532C-4294-B192-14EDF5F2F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372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5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0" y="483326"/>
            <a:ext cx="11286309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Búsqueda binaria: </a:t>
            </a:r>
          </a:p>
          <a:p>
            <a:pPr algn="just"/>
            <a:endParaRPr lang="es-PE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búsqueda binaria consiste en localizar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dato especifico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dentro de una lista o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arreglo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ordenado de n elementos. El algoritmo de búsqueda binaria se puede describir recursivamente aplicando la técnica </a:t>
            </a:r>
            <a:r>
              <a:rPr lang="es-PE" sz="2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“divide y </a:t>
            </a:r>
            <a:r>
              <a:rPr lang="es-PE" sz="22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vencerás”.</a:t>
            </a:r>
          </a:p>
          <a:p>
            <a:pPr algn="just"/>
            <a:endParaRPr lang="es-PE" sz="22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Supóngase que se tiene un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arreglo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ordenado a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un límite inferior y un límite superior. Dada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dato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(valor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buscar)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búsqueda comienza en la posición central de la lista.</a:t>
            </a:r>
            <a:endParaRPr lang="es-PE" sz="22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3035808" y="4389120"/>
            <a:ext cx="55107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H="1">
            <a:off x="3035808" y="4104379"/>
            <a:ext cx="6096" cy="56692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H="1">
            <a:off x="8540496" y="4134859"/>
            <a:ext cx="6096" cy="56692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H="1">
            <a:off x="5748528" y="4122667"/>
            <a:ext cx="6096" cy="56692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2542032" y="4671307"/>
            <a:ext cx="987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inferior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924800" y="4671307"/>
            <a:ext cx="1255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superior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266944" y="4701787"/>
            <a:ext cx="987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mitad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551688" y="5424618"/>
            <a:ext cx="3736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itad = (</a:t>
            </a:r>
            <a:r>
              <a:rPr lang="es-PE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inferior+superior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)/2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515112" y="5930820"/>
            <a:ext cx="3736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Comparar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a[mitad] = dato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005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5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0" y="483326"/>
            <a:ext cx="1128630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se encuentra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dato que se esta buscando se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 alcanzado la condición de terminación que permite detener la búsqueda y devolver el índice central. Si no se produce la coincidencia, dado que la lista está ordenada, se centra la búsqueda en la </a:t>
            </a:r>
            <a:r>
              <a:rPr lang="es-PE" sz="2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PE" sz="22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sublista</a:t>
            </a:r>
            <a:r>
              <a:rPr lang="es-PE" sz="2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inferior”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 la izquierda de la posición central) o en la </a:t>
            </a:r>
            <a:r>
              <a:rPr lang="es-PE" sz="2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PE" sz="22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sublista</a:t>
            </a:r>
            <a:r>
              <a:rPr lang="es-PE" sz="2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superior”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 la derecha de la posición central); el problema de la búsqueda se ha dividido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justamente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la mitad. Cada vez el tamaño de la secuencia donde buscar se reduce a la mitad, así hasta que se encuentre el elemento, o bien la lista resultante esté vacía.</a:t>
            </a:r>
            <a:endParaRPr lang="es-PE" sz="22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95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5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0" y="483326"/>
            <a:ext cx="1128630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a[mitad],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valor buscado sólo puede estar en la mitad izquierda de a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 con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elementos en el rango, inferior a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mitad-1.</a:t>
            </a:r>
          </a:p>
          <a:p>
            <a:pPr algn="just"/>
            <a:endParaRPr lang="es-PE" sz="2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4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4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4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dato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a[mitad],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valor buscado sólo puede estar en la mitad superior de a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 con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elementos en el rango,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mitad+1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superior. </a:t>
            </a:r>
            <a:endParaRPr lang="es-PE" sz="22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1109472" y="2328672"/>
            <a:ext cx="55107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H="1">
            <a:off x="1109472" y="2043931"/>
            <a:ext cx="6096" cy="56692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H="1">
            <a:off x="6614160" y="2074411"/>
            <a:ext cx="6096" cy="56692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H="1">
            <a:off x="3822192" y="2062219"/>
            <a:ext cx="6096" cy="56692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615696" y="2610859"/>
            <a:ext cx="987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inferior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998464" y="2610859"/>
            <a:ext cx="1255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superior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340608" y="2641339"/>
            <a:ext cx="987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mitad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109472" y="2151217"/>
            <a:ext cx="2712720" cy="323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Abrir llave 14"/>
          <p:cNvSpPr/>
          <p:nvPr/>
        </p:nvSpPr>
        <p:spPr>
          <a:xfrm rot="5400000">
            <a:off x="2336567" y="476095"/>
            <a:ext cx="258530" cy="2712720"/>
          </a:xfrm>
          <a:prstGeom prst="leftBrace">
            <a:avLst>
              <a:gd name="adj1" fmla="val 54487"/>
              <a:gd name="adj2" fmla="val 50000"/>
            </a:avLst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/>
          <p:cNvSpPr txBox="1"/>
          <p:nvPr/>
        </p:nvSpPr>
        <p:spPr>
          <a:xfrm>
            <a:off x="1972056" y="1303080"/>
            <a:ext cx="987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7165451" y="1195015"/>
            <a:ext cx="4632959" cy="707886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Búsqueda en la </a:t>
            </a:r>
            <a:r>
              <a:rPr lang="es-PE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sublista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izquierda: </a:t>
            </a:r>
          </a:p>
          <a:p>
            <a:pPr algn="ctr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nferior  …  mitad-1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recto 17"/>
          <p:cNvCxnSpPr/>
          <p:nvPr/>
        </p:nvCxnSpPr>
        <p:spPr>
          <a:xfrm>
            <a:off x="1139952" y="5248656"/>
            <a:ext cx="55107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1139952" y="4963915"/>
            <a:ext cx="6096" cy="56692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H="1">
            <a:off x="6644640" y="4994395"/>
            <a:ext cx="6096" cy="56692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3852672" y="4982203"/>
            <a:ext cx="6096" cy="56692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646176" y="5530843"/>
            <a:ext cx="987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inferior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6028944" y="5530843"/>
            <a:ext cx="1255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superior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3371088" y="5561323"/>
            <a:ext cx="987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mitad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852672" y="5095585"/>
            <a:ext cx="2791968" cy="323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Abrir llave 25"/>
          <p:cNvSpPr/>
          <p:nvPr/>
        </p:nvSpPr>
        <p:spPr>
          <a:xfrm rot="5400000">
            <a:off x="5122439" y="3396079"/>
            <a:ext cx="258530" cy="2712720"/>
          </a:xfrm>
          <a:prstGeom prst="leftBrace">
            <a:avLst>
              <a:gd name="adj1" fmla="val 54487"/>
              <a:gd name="adj2" fmla="val 50000"/>
            </a:avLst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CuadroTexto 26"/>
          <p:cNvSpPr txBox="1"/>
          <p:nvPr/>
        </p:nvSpPr>
        <p:spPr>
          <a:xfrm>
            <a:off x="4757928" y="4223064"/>
            <a:ext cx="987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7183739" y="4102807"/>
            <a:ext cx="4632959" cy="707886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Búsqueda en la </a:t>
            </a:r>
            <a:r>
              <a:rPr lang="es-PE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sublista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derecha: </a:t>
            </a:r>
          </a:p>
          <a:p>
            <a:pPr algn="ctr"/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mitad+1  …  superior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823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5" grpId="0" animBg="1"/>
      <p:bldP spid="16" grpId="0"/>
      <p:bldP spid="17" grpId="0" animBg="1"/>
      <p:bldP spid="22" grpId="0"/>
      <p:bldP spid="23" grpId="0"/>
      <p:bldP spid="24" grpId="0"/>
      <p:bldP spid="25" grpId="0" animBg="1"/>
      <p:bldP spid="26" grpId="0" animBg="1"/>
      <p:bldP spid="27" grpId="0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5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0" y="483326"/>
            <a:ext cx="112863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búsqueda continúa en </a:t>
            </a:r>
            <a:r>
              <a:rPr lang="es-P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sublistas</a:t>
            </a:r>
            <a:r>
              <a:rPr lang="es-P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más y más pequeñas, exactamente la mitad, con dos llamada recursivas, una se corresponde con la </a:t>
            </a:r>
            <a:r>
              <a:rPr lang="es-P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sublista</a:t>
            </a:r>
            <a:r>
              <a:rPr lang="es-P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inferior y la otra con la </a:t>
            </a:r>
            <a:r>
              <a:rPr lang="es-P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sublista</a:t>
            </a:r>
            <a:r>
              <a:rPr lang="es-P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superior. El algoritmo termina, o con éxito (aparece </a:t>
            </a:r>
            <a:r>
              <a:rPr lang="es-P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dato buscado) </a:t>
            </a:r>
            <a:r>
              <a:rPr lang="es-P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sin éxito (no aparece </a:t>
            </a:r>
            <a:r>
              <a:rPr lang="es-P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dato buscado), </a:t>
            </a:r>
            <a:r>
              <a:rPr lang="es-P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situación que ocurrirá cuando el límite superior de la lista sea más pequeño que el límite inferior. La condición inferior &gt; superior es la condición de salida o terminación sin éxito y el algoritmo devuelve el índice -1.</a:t>
            </a:r>
            <a:endParaRPr lang="es-PE" sz="22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783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5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0" y="483326"/>
            <a:ext cx="11286309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sz="2200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 Recursivo de la Búsqueda binaria</a:t>
            </a:r>
          </a:p>
          <a:p>
            <a:pPr algn="just"/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busquedaBinaria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PE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a[],</a:t>
            </a:r>
            <a:r>
              <a:rPr lang="es-PE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dato,</a:t>
            </a:r>
            <a:r>
              <a:rPr lang="es-PE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inferior,</a:t>
            </a:r>
            <a:r>
              <a:rPr lang="es-PE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superior){</a:t>
            </a:r>
          </a:p>
          <a:p>
            <a:pPr algn="just"/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PE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mitad;</a:t>
            </a:r>
          </a:p>
          <a:p>
            <a:pPr algn="just"/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PE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(inferior &gt;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superior){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//No encontrado</a:t>
            </a:r>
          </a:p>
          <a:p>
            <a:pPr algn="just"/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s-PE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PE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algn="just"/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mitad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(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inferior+superior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)/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s-PE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(dato == a[mitad]){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//Caso base</a:t>
            </a:r>
          </a:p>
          <a:p>
            <a:pPr algn="just"/>
            <a:r>
              <a:rPr lang="es-PE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s-PE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s-PE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mitad;</a:t>
            </a:r>
          </a:p>
          <a:p>
            <a:pPr algn="just"/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}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s-PE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s-PE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(dato &gt; a[mitad]){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//Casos recursivos</a:t>
            </a:r>
          </a:p>
          <a:p>
            <a:pPr algn="just"/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s-PE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busquedaBinaria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(a,dato,mitad+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,superior);</a:t>
            </a:r>
          </a:p>
          <a:p>
            <a:pPr algn="just"/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}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s-PE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algn="just"/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s-PE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s-PE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busquedaBinaria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(a,dato,inferior,mitad-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algn="just"/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}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s-PE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382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477</Words>
  <Application>Microsoft Office PowerPoint</Application>
  <PresentationFormat>Panorámica</PresentationFormat>
  <Paragraphs>52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Miguel Taboada Sanchez</dc:creator>
  <cp:lastModifiedBy>Alejandro Miguel Taboada Sanchez</cp:lastModifiedBy>
  <cp:revision>10</cp:revision>
  <dcterms:created xsi:type="dcterms:W3CDTF">2018-03-04T16:13:42Z</dcterms:created>
  <dcterms:modified xsi:type="dcterms:W3CDTF">2018-03-04T20:26:34Z</dcterms:modified>
</cp:coreProperties>
</file>