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27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90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846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55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053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91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84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7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451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9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33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C684-B214-4DF6-8E16-EC0A690936DF}" type="datetimeFigureOut">
              <a:rPr lang="es-PE" smtClean="0"/>
              <a:t>7/03/2018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9EDE-1804-4B17-8509-C77F0FCD9DE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Ordenación por Mezclas – </a:t>
            </a:r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endParaRPr lang="es-PE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idea básica de este algoritmo de ordenación es la mezcla (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 listas ya ordenadas. El algoritmo sigue la típica estrategia </a:t>
            </a:r>
            <a:r>
              <a:rPr lang="es-PE" sz="2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“divide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PE" sz="2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vencerás”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paso se basa en dividir el problema de ordenar n elementos en 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pequeños, de tamaño mitad, de tal forma que una vez ordenada cada mitad se mezclan para así resolver el problema original. 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Mezcla: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de mezcla utiliza un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la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ordenadas, que se encuentran en el vector a[], delimitadas por los índices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medio y drcha. A partir de estos índices se pueden recorrer las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i, k. En cada pasada del algoritmo de mezcla se compara a[i] con a[k], el menor se copia en el vector 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avanzan los índices de la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vector auxiliar.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00340"/>
              </p:ext>
            </p:extLst>
          </p:nvPr>
        </p:nvGraphicFramePr>
        <p:xfrm>
          <a:off x="113733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82288"/>
              </p:ext>
            </p:extLst>
          </p:nvPr>
        </p:nvGraphicFramePr>
        <p:xfrm>
          <a:off x="397197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45819"/>
              </p:ext>
            </p:extLst>
          </p:nvPr>
        </p:nvGraphicFramePr>
        <p:xfrm>
          <a:off x="7540680" y="3569377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2901696" y="4099737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612570" y="4489881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797296" y="4057065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8170" y="4447209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49100" y="3592650"/>
            <a:ext cx="694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11131296" y="4063161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0842170" y="4441113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540680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448984" y="3586554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45096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0229016" y="3586554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137594" y="151179"/>
            <a:ext cx="1128630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mezcla(</a:t>
            </a:r>
            <a:r>
              <a:rPr lang="es-P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a[],</a:t>
            </a:r>
            <a:r>
              <a:rPr lang="es-P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izquierda,</a:t>
            </a:r>
            <a:r>
              <a:rPr lang="es-P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medio,</a:t>
            </a:r>
            <a:r>
              <a:rPr lang="es-P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derecha){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i,k,z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P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[derecha-izquierda + 1];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z = izquierda;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k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medio + 1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&lt;=medio &amp;&amp; k&lt;=derecha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            </a:t>
            </a:r>
            <a:r>
              <a:rPr lang="es-PE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s-PE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para la mezcla, utiliza </a:t>
            </a:r>
            <a:r>
              <a:rPr lang="es-PE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como arreglo </a:t>
            </a:r>
            <a:r>
              <a:rPr lang="es-PE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es-PE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(a[i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&lt;= a[k]){</a:t>
            </a:r>
          </a:p>
          <a:p>
            <a:pPr algn="just"/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[z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a[i++];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}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s-P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[z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a[k++];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}</a:t>
            </a:r>
          </a:p>
          <a:p>
            <a:pPr algn="just"/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&lt;=medio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                     </a:t>
            </a:r>
            <a:r>
              <a:rPr lang="es-PE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s-PE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mueven elementos no mezclados de </a:t>
            </a:r>
            <a:r>
              <a:rPr lang="es-PE" sz="14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endParaRPr lang="es-PE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P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[z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a[i++];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&lt;=derecha){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PE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[z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a[k++];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i=izquierda; i&lt;=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derecha;i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++){     </a:t>
            </a:r>
            <a:r>
              <a:rPr lang="es-PE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s-PE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Copia de elementos de </a:t>
            </a:r>
            <a:r>
              <a:rPr lang="es-PE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hacia a</a:t>
            </a:r>
            <a:r>
              <a:rPr lang="es-PE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  <a:endParaRPr lang="es-PE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a[i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[i];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s-P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Seguir la estrategia del Algoritmo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ordenar la siguiente lista: 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52587"/>
              </p:ext>
            </p:extLst>
          </p:nvPr>
        </p:nvGraphicFramePr>
        <p:xfrm>
          <a:off x="2237809" y="1397539"/>
          <a:ext cx="628120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56766"/>
              </p:ext>
            </p:extLst>
          </p:nvPr>
        </p:nvGraphicFramePr>
        <p:xfrm>
          <a:off x="7037271" y="2331631"/>
          <a:ext cx="269194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11" name="Conector recto 10"/>
          <p:cNvCxnSpPr/>
          <p:nvPr/>
        </p:nvCxnSpPr>
        <p:spPr>
          <a:xfrm flipV="1">
            <a:off x="2410903" y="2072640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8383243" y="2074120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55047"/>
              </p:ext>
            </p:extLst>
          </p:nvPr>
        </p:nvGraphicFramePr>
        <p:xfrm>
          <a:off x="616273" y="2331631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>
            <a:off x="2410903" y="2072640"/>
            <a:ext cx="59723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5379655" y="1810512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73652"/>
              </p:ext>
            </p:extLst>
          </p:nvPr>
        </p:nvGraphicFramePr>
        <p:xfrm>
          <a:off x="418010" y="320361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2906"/>
              </p:ext>
            </p:extLst>
          </p:nvPr>
        </p:nvGraphicFramePr>
        <p:xfrm>
          <a:off x="2696911" y="320361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20" name="Conector recto 19"/>
          <p:cNvCxnSpPr/>
          <p:nvPr/>
        </p:nvCxnSpPr>
        <p:spPr>
          <a:xfrm flipV="1">
            <a:off x="1319719" y="2956560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3587431" y="2956560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315325" y="2956560"/>
            <a:ext cx="22789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2398711" y="2718816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38609"/>
              </p:ext>
            </p:extLst>
          </p:nvPr>
        </p:nvGraphicFramePr>
        <p:xfrm>
          <a:off x="6580271" y="3215552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1547"/>
              </p:ext>
            </p:extLst>
          </p:nvPr>
        </p:nvGraphicFramePr>
        <p:xfrm>
          <a:off x="9128680" y="3200481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 flipV="1">
            <a:off x="7470583" y="2987040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9555415" y="2987040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7477586" y="2987040"/>
            <a:ext cx="2077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V="1">
            <a:off x="8403271" y="2724912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54093"/>
              </p:ext>
            </p:extLst>
          </p:nvPr>
        </p:nvGraphicFramePr>
        <p:xfrm>
          <a:off x="265610" y="3999314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83796"/>
              </p:ext>
            </p:extLst>
          </p:nvPr>
        </p:nvGraphicFramePr>
        <p:xfrm>
          <a:off x="1406472" y="4011506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49160"/>
              </p:ext>
            </p:extLst>
          </p:nvPr>
        </p:nvGraphicFramePr>
        <p:xfrm>
          <a:off x="2613909" y="4011506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05299"/>
              </p:ext>
            </p:extLst>
          </p:nvPr>
        </p:nvGraphicFramePr>
        <p:xfrm>
          <a:off x="3752136" y="3999314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25463"/>
              </p:ext>
            </p:extLst>
          </p:nvPr>
        </p:nvGraphicFramePr>
        <p:xfrm>
          <a:off x="6418313" y="3999314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56010"/>
              </p:ext>
            </p:extLst>
          </p:nvPr>
        </p:nvGraphicFramePr>
        <p:xfrm>
          <a:off x="7666950" y="3999314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45" name="Conector recto 44"/>
          <p:cNvCxnSpPr/>
          <p:nvPr/>
        </p:nvCxnSpPr>
        <p:spPr>
          <a:xfrm flipV="1">
            <a:off x="698962" y="3837858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V="1">
            <a:off x="1855129" y="3845434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98962" y="3845434"/>
            <a:ext cx="1156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1301055" y="3586442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3045922" y="3856484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4191970" y="3856146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045922" y="3851530"/>
            <a:ext cx="11561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587055" y="3580346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6855922" y="3838196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 flipV="1">
            <a:off x="8103415" y="3837858"/>
            <a:ext cx="2187" cy="277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6854778" y="3843954"/>
            <a:ext cx="1248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V="1">
            <a:off x="7470207" y="3586442"/>
            <a:ext cx="0" cy="2589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Seguir la estrategia del Algoritmo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ordenar la siguiente lista: 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67801"/>
              </p:ext>
            </p:extLst>
          </p:nvPr>
        </p:nvGraphicFramePr>
        <p:xfrm>
          <a:off x="9457864" y="1304882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8982"/>
              </p:ext>
            </p:extLst>
          </p:nvPr>
        </p:nvGraphicFramePr>
        <p:xfrm>
          <a:off x="363146" y="1292690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27685"/>
              </p:ext>
            </p:extLst>
          </p:nvPr>
        </p:nvGraphicFramePr>
        <p:xfrm>
          <a:off x="1450425" y="1292690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59064"/>
              </p:ext>
            </p:extLst>
          </p:nvPr>
        </p:nvGraphicFramePr>
        <p:xfrm>
          <a:off x="2890243" y="1292690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159"/>
              </p:ext>
            </p:extLst>
          </p:nvPr>
        </p:nvGraphicFramePr>
        <p:xfrm>
          <a:off x="4009929" y="1292690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69435"/>
              </p:ext>
            </p:extLst>
          </p:nvPr>
        </p:nvGraphicFramePr>
        <p:xfrm>
          <a:off x="6515849" y="1292690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8398"/>
              </p:ext>
            </p:extLst>
          </p:nvPr>
        </p:nvGraphicFramePr>
        <p:xfrm>
          <a:off x="7666950" y="1304882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79145"/>
              </p:ext>
            </p:extLst>
          </p:nvPr>
        </p:nvGraphicFramePr>
        <p:xfrm>
          <a:off x="454586" y="216729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15" name="Conector recto 14"/>
          <p:cNvCxnSpPr>
            <a:endCxn id="7" idx="2"/>
          </p:cNvCxnSpPr>
          <p:nvPr/>
        </p:nvCxnSpPr>
        <p:spPr>
          <a:xfrm flipV="1">
            <a:off x="811803" y="1743456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1902987" y="1737360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811803" y="1950720"/>
            <a:ext cx="10872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339709" y="1947841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47016"/>
              </p:ext>
            </p:extLst>
          </p:nvPr>
        </p:nvGraphicFramePr>
        <p:xfrm>
          <a:off x="2984426" y="2173393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23" name="Conector recto 22"/>
          <p:cNvCxnSpPr/>
          <p:nvPr/>
        </p:nvCxnSpPr>
        <p:spPr>
          <a:xfrm flipV="1">
            <a:off x="3353835" y="1749552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4432827" y="1755648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3353835" y="1956816"/>
            <a:ext cx="10872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3881741" y="1953937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66280"/>
              </p:ext>
            </p:extLst>
          </p:nvPr>
        </p:nvGraphicFramePr>
        <p:xfrm>
          <a:off x="6629834" y="2161201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28" name="Conector recto 27"/>
          <p:cNvCxnSpPr/>
          <p:nvPr/>
        </p:nvCxnSpPr>
        <p:spPr>
          <a:xfrm flipV="1">
            <a:off x="6987051" y="1737360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8066043" y="1743456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6987051" y="1944624"/>
            <a:ext cx="10872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7514957" y="1941745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0598"/>
              </p:ext>
            </p:extLst>
          </p:nvPr>
        </p:nvGraphicFramePr>
        <p:xfrm>
          <a:off x="9470056" y="2161201"/>
          <a:ext cx="89731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9593"/>
              </p:ext>
            </p:extLst>
          </p:nvPr>
        </p:nvGraphicFramePr>
        <p:xfrm>
          <a:off x="750385" y="3026575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34" name="Conector recto 33"/>
          <p:cNvCxnSpPr/>
          <p:nvPr/>
        </p:nvCxnSpPr>
        <p:spPr>
          <a:xfrm flipV="1">
            <a:off x="1354347" y="2602992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3878091" y="2602992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1339709" y="2810256"/>
            <a:ext cx="2538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540621" y="2819311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30134"/>
              </p:ext>
            </p:extLst>
          </p:nvPr>
        </p:nvGraphicFramePr>
        <p:xfrm>
          <a:off x="7214576" y="3026575"/>
          <a:ext cx="269194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41" name="Conector recto 40"/>
          <p:cNvCxnSpPr/>
          <p:nvPr/>
        </p:nvCxnSpPr>
        <p:spPr>
          <a:xfrm flipV="1">
            <a:off x="7517403" y="2609088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9900939" y="2590800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7527149" y="2798064"/>
            <a:ext cx="2385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V="1">
            <a:off x="8560548" y="2822270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58069"/>
              </p:ext>
            </p:extLst>
          </p:nvPr>
        </p:nvGraphicFramePr>
        <p:xfrm>
          <a:off x="2237809" y="3884707"/>
          <a:ext cx="6281205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1326830516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90307697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894511424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49" name="Conector recto 48"/>
          <p:cNvCxnSpPr/>
          <p:nvPr/>
        </p:nvCxnSpPr>
        <p:spPr>
          <a:xfrm flipV="1">
            <a:off x="2530875" y="3462528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8559819" y="3456432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2530875" y="3663696"/>
            <a:ext cx="60289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5377707" y="3663696"/>
            <a:ext cx="0" cy="207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algoritmo de ordenación se diseña fácilmente con ayuda de las llamadas recursivas para dividir las listas en dos mitades; posteriormente se invoca a la función de mezcla de dos listas ordenadas. La delimitación de las dos listas se hace con tres índices: primero, central y ultimo. Así si se tiene una lista de 10 elementos los valores de los índices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rimero = 0;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ultimo = 9; 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(primero + ultimo) / 2 = 4;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comprende los elementos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y la segunda los elementos siguientes a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4+1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 a</a:t>
            </a:r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para el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mezclas (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a[],</a:t>
            </a:r>
            <a:r>
              <a:rPr lang="es-PE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primero,</a:t>
            </a:r>
            <a:r>
              <a:rPr lang="es-PE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ultimo){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central;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(primero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ultimo){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central = (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primero+ultimo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s-PE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a,primero,central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(a,central+</a:t>
            </a:r>
            <a:r>
              <a:rPr lang="es-PE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,ultimo);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mezcla(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a,primero,central,ultimo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03520" y="3182112"/>
            <a:ext cx="5071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Ordena primera mitad de la lista</a:t>
            </a:r>
            <a:endParaRPr lang="es-PE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85232" y="3541776"/>
            <a:ext cx="5071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Ordena segunda mitad de la lista</a:t>
            </a:r>
            <a:endParaRPr lang="es-PE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62203" y="3901440"/>
            <a:ext cx="5071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fusiona las dos </a:t>
            </a:r>
            <a:r>
              <a:rPr lang="es-PE" sz="2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ordenadas, delimitadas por los extremos</a:t>
            </a:r>
            <a:endParaRPr lang="es-PE" sz="2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Mezcla: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de mezcla utiliza un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la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ordenadas, que se encuentran en el vector a[], delimitadas por los índices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medio y drcha. A partir de estos índices se pueden recorrer las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i, k. En cada pasada del algoritmo de mezcla se compara a[i] con a[k], el menor se copia en el vector 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avanzan los índices de la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vector auxiliar.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02632"/>
              </p:ext>
            </p:extLst>
          </p:nvPr>
        </p:nvGraphicFramePr>
        <p:xfrm>
          <a:off x="113733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8709"/>
              </p:ext>
            </p:extLst>
          </p:nvPr>
        </p:nvGraphicFramePr>
        <p:xfrm>
          <a:off x="397197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79075"/>
              </p:ext>
            </p:extLst>
          </p:nvPr>
        </p:nvGraphicFramePr>
        <p:xfrm>
          <a:off x="7540680" y="3569377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 flipV="1">
            <a:off x="1255776" y="4099737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66650" y="4489881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053840" y="4057065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64714" y="4447209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49100" y="3592650"/>
            <a:ext cx="694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7632192" y="4063161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343066" y="4441113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540680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1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Mezcla: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de mezcla utiliza un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la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ordenadas, que se encuentran en el vector a[], delimitadas por los índices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medio y drcha. A partir de estos índices se pueden recorrer las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i, k. En cada pasada del algoritmo de mezcla se compara a[i] con a[k], el menor se copia en el vector 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avanzan los índices de la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vector auxiliar.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64997"/>
              </p:ext>
            </p:extLst>
          </p:nvPr>
        </p:nvGraphicFramePr>
        <p:xfrm>
          <a:off x="113733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06369"/>
              </p:ext>
            </p:extLst>
          </p:nvPr>
        </p:nvGraphicFramePr>
        <p:xfrm>
          <a:off x="397197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85455"/>
              </p:ext>
            </p:extLst>
          </p:nvPr>
        </p:nvGraphicFramePr>
        <p:xfrm>
          <a:off x="7540680" y="3569377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2121408" y="4099737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832282" y="4489881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053840" y="4057065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764714" y="4447209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49100" y="3592650"/>
            <a:ext cx="694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8534400" y="4063161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245274" y="4441113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540680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448984" y="3586554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Mezcla: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de mezcla utiliza un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la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ordenadas, que se encuentran en el vector a[], delimitadas por los índices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medio y drcha. A partir de estos índices se pueden recorrer las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i, k. En cada pasada del algoritmo de mezcla se compara a[i] con a[k], el menor se copia en el vector 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avanzan los índices de la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vector auxiliar.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3413"/>
              </p:ext>
            </p:extLst>
          </p:nvPr>
        </p:nvGraphicFramePr>
        <p:xfrm>
          <a:off x="113733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68365"/>
              </p:ext>
            </p:extLst>
          </p:nvPr>
        </p:nvGraphicFramePr>
        <p:xfrm>
          <a:off x="397197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40417"/>
              </p:ext>
            </p:extLst>
          </p:nvPr>
        </p:nvGraphicFramePr>
        <p:xfrm>
          <a:off x="7540680" y="3569377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2121408" y="4099737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832282" y="4489881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980432" y="4057065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691306" y="4447209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49100" y="3592650"/>
            <a:ext cx="694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9473184" y="4063161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184058" y="4441113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540680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448984" y="3586554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45096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7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5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0" y="483326"/>
            <a:ext cx="1128630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Mezcla: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de mezcla utiliza un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realizar la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mezcla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ordenadas, que se encuentran en el vector a[], delimitadas por los índices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medio y drcha. A partir de estos índices se pueden recorrer las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variables i, k. En cada pasada del algoritmo de mezcla se compara a[i] con a[k], el menor se copia en el vector auxiliar,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avanzan los índices de la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vector auxiliar.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48117"/>
              </p:ext>
            </p:extLst>
          </p:nvPr>
        </p:nvGraphicFramePr>
        <p:xfrm>
          <a:off x="113733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00448"/>
              </p:ext>
            </p:extLst>
          </p:nvPr>
        </p:nvGraphicFramePr>
        <p:xfrm>
          <a:off x="3971978" y="3569377"/>
          <a:ext cx="179463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3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2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07177"/>
              </p:ext>
            </p:extLst>
          </p:nvPr>
        </p:nvGraphicFramePr>
        <p:xfrm>
          <a:off x="7540680" y="3569377"/>
          <a:ext cx="3589260" cy="45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315">
                  <a:extLst>
                    <a:ext uri="{9D8B030D-6E8A-4147-A177-3AD203B41FA5}">
                      <a16:colId xmlns:a16="http://schemas.microsoft.com/office/drawing/2014/main" val="3893468112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898805213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2340231054"/>
                    </a:ext>
                  </a:extLst>
                </a:gridCol>
                <a:gridCol w="897315">
                  <a:extLst>
                    <a:ext uri="{9D8B030D-6E8A-4147-A177-3AD203B41FA5}">
                      <a16:colId xmlns:a16="http://schemas.microsoft.com/office/drawing/2014/main" val="3476380321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79357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2121408" y="4099737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832282" y="4489881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5797296" y="4057065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8170" y="4447209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49100" y="3592650"/>
            <a:ext cx="694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10363200" y="4063161"/>
            <a:ext cx="329184" cy="390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0074074" y="4441113"/>
            <a:ext cx="34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540680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448984" y="3586554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45096" y="3580458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0229016" y="3586554"/>
            <a:ext cx="8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918</Words>
  <Application>Microsoft Office PowerPoint</Application>
  <PresentationFormat>Panorámica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20</cp:revision>
  <dcterms:created xsi:type="dcterms:W3CDTF">2018-03-06T15:22:55Z</dcterms:created>
  <dcterms:modified xsi:type="dcterms:W3CDTF">2018-03-07T17:10:02Z</dcterms:modified>
</cp:coreProperties>
</file>