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660"/>
  </p:normalViewPr>
  <p:slideViewPr>
    <p:cSldViewPr snapToGrid="0">
      <p:cViewPr varScale="1">
        <p:scale>
          <a:sx n="79" d="100"/>
          <a:sy n="79" d="100"/>
        </p:scale>
        <p:origin x="4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BBAE1481-A4DD-491B-B937-58B0765773A7}"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241747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BAE1481-A4DD-491B-B937-58B0765773A7}"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41751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BAE1481-A4DD-491B-B937-58B0765773A7}"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171528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BAE1481-A4DD-491B-B937-58B0765773A7}"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194778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BAE1481-A4DD-491B-B937-58B0765773A7}"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1645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BBAE1481-A4DD-491B-B937-58B0765773A7}" type="datetimeFigureOut">
              <a:rPr lang="es-PE" smtClean="0"/>
              <a:t>24/03/2018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17712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BBAE1481-A4DD-491B-B937-58B0765773A7}" type="datetimeFigureOut">
              <a:rPr lang="es-PE" smtClean="0"/>
              <a:t>24/03/2018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177563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BBAE1481-A4DD-491B-B937-58B0765773A7}" type="datetimeFigureOut">
              <a:rPr lang="es-PE" smtClean="0"/>
              <a:t>24/03/2018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238017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BAE1481-A4DD-491B-B937-58B0765773A7}" type="datetimeFigureOut">
              <a:rPr lang="es-PE" smtClean="0"/>
              <a:t>24/03/2018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163020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BAE1481-A4DD-491B-B937-58B0765773A7}" type="datetimeFigureOut">
              <a:rPr lang="es-PE" smtClean="0"/>
              <a:t>24/03/2018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289196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BAE1481-A4DD-491B-B937-58B0765773A7}" type="datetimeFigureOut">
              <a:rPr lang="es-PE" smtClean="0"/>
              <a:t>24/03/2018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53013B4D-489C-4D0B-8F25-51DF0E082D3A}" type="slidenum">
              <a:rPr lang="es-PE" smtClean="0"/>
              <a:t>‹Nº›</a:t>
            </a:fld>
            <a:endParaRPr lang="es-PE"/>
          </a:p>
        </p:txBody>
      </p:sp>
    </p:spTree>
    <p:extLst>
      <p:ext uri="{BB962C8B-B14F-4D97-AF65-F5344CB8AC3E}">
        <p14:creationId xmlns:p14="http://schemas.microsoft.com/office/powerpoint/2010/main" val="365292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E1481-A4DD-491B-B937-58B0765773A7}" type="datetimeFigureOut">
              <a:rPr lang="es-PE" smtClean="0"/>
              <a:t>24/03/2018</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13B4D-489C-4D0B-8F25-51DF0E082D3A}" type="slidenum">
              <a:rPr lang="es-PE" smtClean="0"/>
              <a:t>‹Nº›</a:t>
            </a:fld>
            <a:endParaRPr lang="es-PE"/>
          </a:p>
        </p:txBody>
      </p:sp>
    </p:spTree>
    <p:extLst>
      <p:ext uri="{BB962C8B-B14F-4D97-AF65-F5344CB8AC3E}">
        <p14:creationId xmlns:p14="http://schemas.microsoft.com/office/powerpoint/2010/main" val="73419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2923877"/>
          </a:xfrm>
          <a:prstGeom prst="rect">
            <a:avLst/>
          </a:prstGeom>
          <a:noFill/>
        </p:spPr>
        <p:txBody>
          <a:bodyPr wrap="square" rtlCol="0">
            <a:spAutoFit/>
          </a:bodyPr>
          <a:lstStyle/>
          <a:p>
            <a:pPr algn="just"/>
            <a:r>
              <a:rPr lang="es-PE" sz="3000" dirty="0" err="1" smtClean="0">
                <a:solidFill>
                  <a:schemeClr val="bg1"/>
                </a:solidFill>
                <a:latin typeface="Arial" panose="020B0604020202020204" pitchFamily="34" charset="0"/>
                <a:cs typeface="Arial" panose="020B0604020202020204" pitchFamily="34" charset="0"/>
              </a:rPr>
              <a:t>Iteradores</a:t>
            </a:r>
            <a:r>
              <a:rPr lang="es-PE" sz="3000" dirty="0" smtClean="0">
                <a:solidFill>
                  <a:schemeClr val="bg1"/>
                </a:solidFill>
                <a:latin typeface="Arial" panose="020B0604020202020204" pitchFamily="34" charset="0"/>
                <a:cs typeface="Arial" panose="020B0604020202020204" pitchFamily="34" charset="0"/>
              </a:rPr>
              <a:t>: </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Entender el concepto de </a:t>
            </a:r>
            <a:r>
              <a:rPr lang="es-PE" sz="2200" dirty="0" err="1" smtClean="0">
                <a:solidFill>
                  <a:schemeClr val="bg1"/>
                </a:solidFill>
                <a:latin typeface="Arial" panose="020B0604020202020204" pitchFamily="34" charset="0"/>
                <a:cs typeface="Arial" panose="020B0604020202020204" pitchFamily="34" charset="0"/>
              </a:rPr>
              <a:t>iterador</a:t>
            </a:r>
            <a:r>
              <a:rPr lang="es-PE" sz="2200" dirty="0" smtClean="0">
                <a:solidFill>
                  <a:schemeClr val="bg1"/>
                </a:solidFill>
                <a:latin typeface="Arial" panose="020B0604020202020204" pitchFamily="34" charset="0"/>
                <a:cs typeface="Arial" panose="020B0604020202020204" pitchFamily="34" charset="0"/>
              </a:rPr>
              <a:t> es la clave para comprender enteramente la estructura de la STL y hacer una mejor utilización de ella. Los algoritmos genéricos de esta biblioteca están escritos en términos de </a:t>
            </a:r>
            <a:r>
              <a:rPr lang="es-PE" sz="2200" dirty="0" err="1" smtClean="0">
                <a:solidFill>
                  <a:schemeClr val="bg1"/>
                </a:solidFill>
                <a:latin typeface="Arial" panose="020B0604020202020204" pitchFamily="34" charset="0"/>
                <a:cs typeface="Arial" panose="020B0604020202020204" pitchFamily="34" charset="0"/>
              </a:rPr>
              <a:t>iteradores</a:t>
            </a:r>
            <a:r>
              <a:rPr lang="es-PE" sz="2200" dirty="0" smtClean="0">
                <a:solidFill>
                  <a:schemeClr val="bg1"/>
                </a:solidFill>
                <a:latin typeface="Arial" panose="020B0604020202020204" pitchFamily="34" charset="0"/>
                <a:cs typeface="Arial" panose="020B0604020202020204" pitchFamily="34" charset="0"/>
              </a:rPr>
              <a:t> como parámetros y los contenedores proveen </a:t>
            </a:r>
            <a:r>
              <a:rPr lang="es-PE" sz="2200" dirty="0" err="1" smtClean="0">
                <a:solidFill>
                  <a:schemeClr val="bg1"/>
                </a:solidFill>
                <a:latin typeface="Arial" panose="020B0604020202020204" pitchFamily="34" charset="0"/>
                <a:cs typeface="Arial" panose="020B0604020202020204" pitchFamily="34" charset="0"/>
              </a:rPr>
              <a:t>iteradores</a:t>
            </a:r>
            <a:r>
              <a:rPr lang="es-PE" sz="2200" dirty="0" smtClean="0">
                <a:solidFill>
                  <a:schemeClr val="bg1"/>
                </a:solidFill>
                <a:latin typeface="Arial" panose="020B0604020202020204" pitchFamily="34" charset="0"/>
                <a:cs typeface="Arial" panose="020B0604020202020204" pitchFamily="34" charset="0"/>
              </a:rPr>
              <a:t> para que sean utilizados por los algoritmos. Estos componentes genéricos están diseñados para trabajar en conjunto y así producir un resultado óptimo.</a:t>
            </a:r>
            <a:endParaRPr lang="es-PE" sz="2200" dirty="0" smtClean="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4212329249"/>
              </p:ext>
            </p:extLst>
          </p:nvPr>
        </p:nvGraphicFramePr>
        <p:xfrm>
          <a:off x="1641855" y="4003199"/>
          <a:ext cx="8128002" cy="85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403631725"/>
                    </a:ext>
                  </a:extLst>
                </a:gridCol>
                <a:gridCol w="1354667">
                  <a:extLst>
                    <a:ext uri="{9D8B030D-6E8A-4147-A177-3AD203B41FA5}">
                      <a16:colId xmlns:a16="http://schemas.microsoft.com/office/drawing/2014/main" val="1506192076"/>
                    </a:ext>
                  </a:extLst>
                </a:gridCol>
                <a:gridCol w="1354667">
                  <a:extLst>
                    <a:ext uri="{9D8B030D-6E8A-4147-A177-3AD203B41FA5}">
                      <a16:colId xmlns:a16="http://schemas.microsoft.com/office/drawing/2014/main" val="1267928578"/>
                    </a:ext>
                  </a:extLst>
                </a:gridCol>
                <a:gridCol w="1354667">
                  <a:extLst>
                    <a:ext uri="{9D8B030D-6E8A-4147-A177-3AD203B41FA5}">
                      <a16:colId xmlns:a16="http://schemas.microsoft.com/office/drawing/2014/main" val="1797895566"/>
                    </a:ext>
                  </a:extLst>
                </a:gridCol>
                <a:gridCol w="1354667">
                  <a:extLst>
                    <a:ext uri="{9D8B030D-6E8A-4147-A177-3AD203B41FA5}">
                      <a16:colId xmlns:a16="http://schemas.microsoft.com/office/drawing/2014/main" val="724282085"/>
                    </a:ext>
                  </a:extLst>
                </a:gridCol>
                <a:gridCol w="1354667">
                  <a:extLst>
                    <a:ext uri="{9D8B030D-6E8A-4147-A177-3AD203B41FA5}">
                      <a16:colId xmlns:a16="http://schemas.microsoft.com/office/drawing/2014/main" val="2258812156"/>
                    </a:ext>
                  </a:extLst>
                </a:gridCol>
              </a:tblGrid>
              <a:tr h="798181">
                <a:tc>
                  <a:txBody>
                    <a:bodyPr/>
                    <a:lstStyle/>
                    <a:p>
                      <a:pPr algn="ctr"/>
                      <a:r>
                        <a:rPr lang="es-PE" sz="5000" b="0" dirty="0" smtClean="0">
                          <a:solidFill>
                            <a:schemeClr val="tx1"/>
                          </a:solidFill>
                          <a:latin typeface="Arial" panose="020B0604020202020204" pitchFamily="34" charset="0"/>
                          <a:cs typeface="Arial" panose="020B0604020202020204" pitchFamily="34" charset="0"/>
                        </a:rPr>
                        <a:t>20</a:t>
                      </a:r>
                      <a:endParaRPr lang="es-PE" sz="50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5000" b="0" dirty="0" smtClean="0">
                          <a:solidFill>
                            <a:schemeClr val="tx1"/>
                          </a:solidFill>
                          <a:latin typeface="Arial" panose="020B0604020202020204" pitchFamily="34" charset="0"/>
                          <a:cs typeface="Arial" panose="020B0604020202020204" pitchFamily="34" charset="0"/>
                        </a:rPr>
                        <a:t>48</a:t>
                      </a:r>
                      <a:endParaRPr lang="es-PE" sz="50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5000" b="0" dirty="0" smtClean="0">
                          <a:solidFill>
                            <a:schemeClr val="tx1"/>
                          </a:solidFill>
                          <a:latin typeface="Arial" panose="020B0604020202020204" pitchFamily="34" charset="0"/>
                          <a:cs typeface="Arial" panose="020B0604020202020204" pitchFamily="34" charset="0"/>
                        </a:rPr>
                        <a:t>17</a:t>
                      </a:r>
                      <a:endParaRPr lang="es-PE" sz="50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5000" b="0" dirty="0" smtClean="0">
                          <a:solidFill>
                            <a:schemeClr val="tx1"/>
                          </a:solidFill>
                          <a:latin typeface="Arial" panose="020B0604020202020204" pitchFamily="34" charset="0"/>
                          <a:cs typeface="Arial" panose="020B0604020202020204" pitchFamily="34" charset="0"/>
                        </a:rPr>
                        <a:t>5</a:t>
                      </a:r>
                      <a:endParaRPr lang="es-PE" sz="50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5000" b="0" dirty="0" smtClean="0">
                          <a:solidFill>
                            <a:schemeClr val="tx1"/>
                          </a:solidFill>
                          <a:latin typeface="Arial" panose="020B0604020202020204" pitchFamily="34" charset="0"/>
                          <a:cs typeface="Arial" panose="020B0604020202020204" pitchFamily="34" charset="0"/>
                        </a:rPr>
                        <a:t>36</a:t>
                      </a:r>
                      <a:endParaRPr lang="es-PE" sz="50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5000" b="0" dirty="0" smtClean="0">
                          <a:solidFill>
                            <a:schemeClr val="tx1"/>
                          </a:solidFill>
                          <a:latin typeface="Arial" panose="020B0604020202020204" pitchFamily="34" charset="0"/>
                          <a:cs typeface="Arial" panose="020B0604020202020204" pitchFamily="34" charset="0"/>
                        </a:rPr>
                        <a:t>12</a:t>
                      </a:r>
                      <a:endParaRPr lang="es-PE" sz="50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9570702"/>
                  </a:ext>
                </a:extLst>
              </a:tr>
            </a:tbl>
          </a:graphicData>
        </a:graphic>
      </p:graphicFrame>
      <p:sp>
        <p:nvSpPr>
          <p:cNvPr id="9" name="Rectángulo 8"/>
          <p:cNvSpPr/>
          <p:nvPr/>
        </p:nvSpPr>
        <p:spPr>
          <a:xfrm>
            <a:off x="4340351" y="4003198"/>
            <a:ext cx="1365505" cy="891255"/>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chemeClr val="tx1"/>
                </a:solidFill>
              </a:ln>
              <a:noFill/>
            </a:endParaRPr>
          </a:p>
        </p:txBody>
      </p:sp>
      <p:sp>
        <p:nvSpPr>
          <p:cNvPr id="7" name="CuadroTexto 6"/>
          <p:cNvSpPr txBox="1"/>
          <p:nvPr/>
        </p:nvSpPr>
        <p:spPr>
          <a:xfrm>
            <a:off x="501904" y="3564224"/>
            <a:ext cx="1081023" cy="1169551"/>
          </a:xfrm>
          <a:prstGeom prst="rect">
            <a:avLst/>
          </a:prstGeom>
          <a:noFill/>
        </p:spPr>
        <p:txBody>
          <a:bodyPr wrap="square" rtlCol="0">
            <a:spAutoFit/>
          </a:bodyPr>
          <a:lstStyle/>
          <a:p>
            <a:r>
              <a:rPr lang="es-PE" sz="7000" dirty="0" smtClean="0">
                <a:solidFill>
                  <a:schemeClr val="bg1"/>
                </a:solidFill>
                <a:latin typeface="Arial" panose="020B0604020202020204" pitchFamily="34" charset="0"/>
                <a:cs typeface="Arial" panose="020B0604020202020204" pitchFamily="34" charset="0"/>
              </a:rPr>
              <a:t>…</a:t>
            </a:r>
            <a:endParaRPr lang="es-PE" sz="7000" dirty="0">
              <a:solidFill>
                <a:schemeClr val="bg1"/>
              </a:solidFill>
              <a:latin typeface="Arial" panose="020B0604020202020204" pitchFamily="34" charset="0"/>
              <a:cs typeface="Arial" panose="020B0604020202020204" pitchFamily="34" charset="0"/>
            </a:endParaRPr>
          </a:p>
        </p:txBody>
      </p:sp>
      <p:sp>
        <p:nvSpPr>
          <p:cNvPr id="8" name="CuadroTexto 7"/>
          <p:cNvSpPr txBox="1"/>
          <p:nvPr/>
        </p:nvSpPr>
        <p:spPr>
          <a:xfrm>
            <a:off x="9769857" y="3547777"/>
            <a:ext cx="1081023" cy="1169551"/>
          </a:xfrm>
          <a:prstGeom prst="rect">
            <a:avLst/>
          </a:prstGeom>
          <a:noFill/>
        </p:spPr>
        <p:txBody>
          <a:bodyPr wrap="square" rtlCol="0">
            <a:spAutoFit/>
          </a:bodyPr>
          <a:lstStyle/>
          <a:p>
            <a:r>
              <a:rPr lang="es-PE" sz="7000" dirty="0" smtClean="0">
                <a:solidFill>
                  <a:schemeClr val="bg1"/>
                </a:solidFill>
                <a:latin typeface="Arial" panose="020B0604020202020204" pitchFamily="34" charset="0"/>
                <a:cs typeface="Arial" panose="020B0604020202020204" pitchFamily="34" charset="0"/>
              </a:rPr>
              <a:t>…</a:t>
            </a:r>
            <a:endParaRPr lang="es-PE" sz="7000" dirty="0">
              <a:solidFill>
                <a:schemeClr val="bg1"/>
              </a:solidFill>
              <a:latin typeface="Arial" panose="020B0604020202020204" pitchFamily="34" charset="0"/>
              <a:cs typeface="Arial" panose="020B0604020202020204" pitchFamily="34" charset="0"/>
            </a:endParaRPr>
          </a:p>
        </p:txBody>
      </p:sp>
      <p:sp>
        <p:nvSpPr>
          <p:cNvPr id="10" name="CuadroTexto 9"/>
          <p:cNvSpPr txBox="1"/>
          <p:nvPr/>
        </p:nvSpPr>
        <p:spPr>
          <a:xfrm>
            <a:off x="4340352" y="4894453"/>
            <a:ext cx="1365504" cy="553998"/>
          </a:xfrm>
          <a:prstGeom prst="rect">
            <a:avLst/>
          </a:prstGeom>
          <a:noFill/>
        </p:spPr>
        <p:txBody>
          <a:bodyPr wrap="square" rtlCol="0">
            <a:spAutoFit/>
          </a:bodyPr>
          <a:lstStyle/>
          <a:p>
            <a:pPr algn="ctr"/>
            <a:r>
              <a:rPr lang="es-PE" sz="3000" dirty="0" smtClean="0">
                <a:solidFill>
                  <a:schemeClr val="bg1"/>
                </a:solidFill>
                <a:latin typeface="Arial" panose="020B0604020202020204" pitchFamily="34" charset="0"/>
                <a:cs typeface="Arial" panose="020B0604020202020204" pitchFamily="34" charset="0"/>
              </a:rPr>
              <a:t>p</a:t>
            </a:r>
            <a:endParaRPr lang="es-PE" sz="3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567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3816429"/>
          </a:xfrm>
          <a:prstGeom prst="rect">
            <a:avLst/>
          </a:prstGeom>
          <a:noFill/>
        </p:spPr>
        <p:txBody>
          <a:bodyPr wrap="square" rtlCol="0">
            <a:spAutoFit/>
          </a:bodyPr>
          <a:lstStyle/>
          <a:p>
            <a:pPr algn="just"/>
            <a:r>
              <a:rPr lang="es-PE" sz="2200" dirty="0" smtClean="0">
                <a:solidFill>
                  <a:schemeClr val="bg1"/>
                </a:solidFill>
                <a:latin typeface="Arial" panose="020B0604020202020204" pitchFamily="34" charset="0"/>
                <a:cs typeface="Arial" panose="020B0604020202020204" pitchFamily="34" charset="0"/>
              </a:rPr>
              <a:t>Un </a:t>
            </a:r>
            <a:r>
              <a:rPr lang="es-PE" sz="2200" dirty="0" err="1" smtClean="0">
                <a:solidFill>
                  <a:schemeClr val="bg1"/>
                </a:solidFill>
                <a:latin typeface="Arial" panose="020B0604020202020204" pitchFamily="34" charset="0"/>
                <a:cs typeface="Arial" panose="020B0604020202020204" pitchFamily="34" charset="0"/>
              </a:rPr>
              <a:t>iterador</a:t>
            </a:r>
            <a:r>
              <a:rPr lang="es-PE" sz="2200" dirty="0" smtClean="0">
                <a:solidFill>
                  <a:schemeClr val="bg1"/>
                </a:solidFill>
                <a:latin typeface="Arial" panose="020B0604020202020204" pitchFamily="34" charset="0"/>
                <a:cs typeface="Arial" panose="020B0604020202020204" pitchFamily="34" charset="0"/>
              </a:rPr>
              <a:t> es un objeto que abstrae el proceso de moverse a través de una secuencia. El mismo permite seleccionar cada elemento de un contenedor encapsulando la estructura interna de ese contenedor. Esto permite crear algoritmos genéricos que funcionen con cualquier contenedor, utilizando operaciones comunes como ++, -- o *.</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Ya hemos visto el empleo de </a:t>
            </a:r>
            <a:r>
              <a:rPr lang="es-PE" sz="2200" dirty="0" err="1" smtClean="0">
                <a:solidFill>
                  <a:schemeClr val="bg1"/>
                </a:solidFill>
                <a:latin typeface="Arial" panose="020B0604020202020204" pitchFamily="34" charset="0"/>
                <a:cs typeface="Arial" panose="020B0604020202020204" pitchFamily="34" charset="0"/>
              </a:rPr>
              <a:t>iteradores</a:t>
            </a:r>
            <a:r>
              <a:rPr lang="es-PE" sz="2200" dirty="0" smtClean="0">
                <a:solidFill>
                  <a:schemeClr val="bg1"/>
                </a:solidFill>
                <a:latin typeface="Arial" panose="020B0604020202020204" pitchFamily="34" charset="0"/>
                <a:cs typeface="Arial" panose="020B0604020202020204" pitchFamily="34" charset="0"/>
              </a:rPr>
              <a:t> con el contenedor </a:t>
            </a:r>
            <a:r>
              <a:rPr lang="es-PE" sz="2200" dirty="0" err="1" smtClean="0">
                <a:solidFill>
                  <a:schemeClr val="bg1"/>
                </a:solidFill>
                <a:latin typeface="Arial" panose="020B0604020202020204" pitchFamily="34" charset="0"/>
                <a:cs typeface="Arial" panose="020B0604020202020204" pitchFamily="34" charset="0"/>
              </a:rPr>
              <a:t>list</a:t>
            </a:r>
            <a:r>
              <a:rPr lang="es-PE" sz="2200" dirty="0" smtClean="0">
                <a:solidFill>
                  <a:schemeClr val="bg1"/>
                </a:solidFill>
                <a:latin typeface="Arial" panose="020B0604020202020204" pitchFamily="34" charset="0"/>
                <a:cs typeface="Arial" panose="020B0604020202020204" pitchFamily="34" charset="0"/>
              </a:rPr>
              <a:t>. La sintaxis general para crear un objeto </a:t>
            </a:r>
            <a:r>
              <a:rPr lang="es-PE" sz="2200" dirty="0" err="1" smtClean="0">
                <a:solidFill>
                  <a:schemeClr val="bg1"/>
                </a:solidFill>
                <a:latin typeface="Arial" panose="020B0604020202020204" pitchFamily="34" charset="0"/>
                <a:cs typeface="Arial" panose="020B0604020202020204" pitchFamily="34" charset="0"/>
              </a:rPr>
              <a:t>iterador</a:t>
            </a:r>
            <a:r>
              <a:rPr lang="es-PE" sz="2200" dirty="0" smtClean="0">
                <a:solidFill>
                  <a:schemeClr val="bg1"/>
                </a:solidFill>
                <a:latin typeface="Arial" panose="020B0604020202020204" pitchFamily="34" charset="0"/>
                <a:cs typeface="Arial" panose="020B0604020202020204" pitchFamily="34" charset="0"/>
              </a:rPr>
              <a:t> es la siguiente:</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X::iterator instancia;</a:t>
            </a:r>
          </a:p>
          <a:p>
            <a:pPr algn="just"/>
            <a:r>
              <a:rPr lang="es-PE" sz="2200" dirty="0" err="1" smtClean="0">
                <a:solidFill>
                  <a:schemeClr val="bg1"/>
                </a:solidFill>
                <a:latin typeface="Arial" panose="020B0604020202020204" pitchFamily="34" charset="0"/>
                <a:cs typeface="Arial" panose="020B0604020202020204" pitchFamily="34" charset="0"/>
              </a:rPr>
              <a:t>deque</a:t>
            </a:r>
            <a:r>
              <a:rPr lang="es-PE" sz="2200" dirty="0" smtClean="0">
                <a:solidFill>
                  <a:schemeClr val="bg1"/>
                </a:solidFill>
                <a:latin typeface="Arial" panose="020B0604020202020204" pitchFamily="34" charset="0"/>
                <a:cs typeface="Arial" panose="020B0604020202020204" pitchFamily="34" charset="0"/>
              </a:rPr>
              <a:t>&lt;</a:t>
            </a:r>
            <a:r>
              <a:rPr lang="es-PE" sz="2200" dirty="0" err="1" smtClean="0">
                <a:solidFill>
                  <a:schemeClr val="bg1"/>
                </a:solidFill>
                <a:latin typeface="Arial" panose="020B0604020202020204" pitchFamily="34" charset="0"/>
                <a:cs typeface="Arial" panose="020B0604020202020204" pitchFamily="34" charset="0"/>
              </a:rPr>
              <a:t>double</a:t>
            </a:r>
            <a:r>
              <a:rPr lang="es-PE" sz="2200" dirty="0" smtClean="0">
                <a:solidFill>
                  <a:schemeClr val="bg1"/>
                </a:solidFill>
                <a:latin typeface="Arial" panose="020B0604020202020204" pitchFamily="34" charset="0"/>
                <a:cs typeface="Arial" panose="020B0604020202020204" pitchFamily="34" charset="0"/>
              </a:rPr>
              <a:t>&gt;::</a:t>
            </a:r>
            <a:r>
              <a:rPr lang="es-PE" sz="2200" dirty="0" err="1" smtClean="0">
                <a:solidFill>
                  <a:schemeClr val="bg1"/>
                </a:solidFill>
                <a:latin typeface="Arial" panose="020B0604020202020204" pitchFamily="34" charset="0"/>
                <a:cs typeface="Arial" panose="020B0604020202020204" pitchFamily="34" charset="0"/>
              </a:rPr>
              <a:t>iterator</a:t>
            </a:r>
            <a:r>
              <a:rPr lang="es-PE" sz="2200" dirty="0" smtClean="0">
                <a:solidFill>
                  <a:schemeClr val="bg1"/>
                </a:solidFill>
                <a:latin typeface="Arial" panose="020B0604020202020204" pitchFamily="34" charset="0"/>
                <a:cs typeface="Arial" panose="020B0604020202020204" pitchFamily="34" charset="0"/>
              </a:rPr>
              <a:t> p;</a:t>
            </a:r>
            <a:endParaRPr lang="es-PE"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000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2585323"/>
          </a:xfrm>
          <a:prstGeom prst="rect">
            <a:avLst/>
          </a:prstGeom>
          <a:noFill/>
        </p:spPr>
        <p:txBody>
          <a:bodyPr wrap="square" rtlCol="0">
            <a:spAutoFit/>
          </a:bodyPr>
          <a:lstStyle/>
          <a:p>
            <a:pPr algn="just"/>
            <a:r>
              <a:rPr lang="es-PE" sz="3000" dirty="0" smtClean="0">
                <a:solidFill>
                  <a:schemeClr val="bg1"/>
                </a:solidFill>
                <a:latin typeface="Arial" panose="020B0604020202020204" pitchFamily="34" charset="0"/>
                <a:cs typeface="Arial" panose="020B0604020202020204" pitchFamily="34" charset="0"/>
              </a:rPr>
              <a:t>Clasificación: </a:t>
            </a:r>
          </a:p>
          <a:p>
            <a:pPr algn="just"/>
            <a:endParaRPr lang="es-PE" sz="2200" dirty="0" smtClean="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Los algoritmos genéricos se construyen empleando </a:t>
            </a:r>
            <a:r>
              <a:rPr lang="es-PE" sz="2200" dirty="0" err="1" smtClean="0">
                <a:solidFill>
                  <a:schemeClr val="bg1"/>
                </a:solidFill>
                <a:latin typeface="Arial" panose="020B0604020202020204" pitchFamily="34" charset="0"/>
                <a:cs typeface="Arial" panose="020B0604020202020204" pitchFamily="34" charset="0"/>
              </a:rPr>
              <a:t>iteradores</a:t>
            </a:r>
            <a:r>
              <a:rPr lang="es-PE" sz="2200" dirty="0" smtClean="0">
                <a:solidFill>
                  <a:schemeClr val="bg1"/>
                </a:solidFill>
                <a:latin typeface="Arial" panose="020B0604020202020204" pitchFamily="34" charset="0"/>
                <a:cs typeface="Arial" panose="020B0604020202020204" pitchFamily="34" charset="0"/>
              </a:rPr>
              <a:t> que realizan distintas operaciones con ellos. Sin embargo, no todos los </a:t>
            </a:r>
            <a:r>
              <a:rPr lang="es-PE" sz="2200" dirty="0" err="1" smtClean="0">
                <a:solidFill>
                  <a:schemeClr val="bg1"/>
                </a:solidFill>
                <a:latin typeface="Arial" panose="020B0604020202020204" pitchFamily="34" charset="0"/>
                <a:cs typeface="Arial" panose="020B0604020202020204" pitchFamily="34" charset="0"/>
              </a:rPr>
              <a:t>iteradores</a:t>
            </a:r>
            <a:r>
              <a:rPr lang="es-PE" sz="2200" dirty="0" smtClean="0">
                <a:solidFill>
                  <a:schemeClr val="bg1"/>
                </a:solidFill>
                <a:latin typeface="Arial" panose="020B0604020202020204" pitchFamily="34" charset="0"/>
                <a:cs typeface="Arial" panose="020B0604020202020204" pitchFamily="34" charset="0"/>
              </a:rPr>
              <a:t> pueden soportar todas las operaciones posibles. Entonces, la clasificación que surge aquí es por la forma en que un </a:t>
            </a:r>
            <a:r>
              <a:rPr lang="es-PE" sz="2200" dirty="0" err="1" smtClean="0">
                <a:solidFill>
                  <a:schemeClr val="bg1"/>
                </a:solidFill>
                <a:latin typeface="Arial" panose="020B0604020202020204" pitchFamily="34" charset="0"/>
                <a:cs typeface="Arial" panose="020B0604020202020204" pitchFamily="34" charset="0"/>
              </a:rPr>
              <a:t>iterador</a:t>
            </a:r>
            <a:r>
              <a:rPr lang="es-PE" sz="2200" dirty="0" smtClean="0">
                <a:solidFill>
                  <a:schemeClr val="bg1"/>
                </a:solidFill>
                <a:latin typeface="Arial" panose="020B0604020202020204" pitchFamily="34" charset="0"/>
                <a:cs typeface="Arial" panose="020B0604020202020204" pitchFamily="34" charset="0"/>
              </a:rPr>
              <a:t> puede moverse a través de un contenedor:</a:t>
            </a:r>
            <a:endParaRPr lang="es-PE" sz="2200" dirty="0">
              <a:solidFill>
                <a:schemeClr val="bg1"/>
              </a:solidFill>
              <a:latin typeface="Arial" panose="020B0604020202020204" pitchFamily="34" charset="0"/>
              <a:cs typeface="Arial" panose="020B0604020202020204" pitchFamily="34" charset="0"/>
            </a:endParaRPr>
          </a:p>
          <a:p>
            <a:pPr algn="just"/>
            <a:endParaRPr lang="es-PE" sz="22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4050544972"/>
              </p:ext>
            </p:extLst>
          </p:nvPr>
        </p:nvGraphicFramePr>
        <p:xfrm>
          <a:off x="526288" y="3068649"/>
          <a:ext cx="8532368" cy="2075754"/>
        </p:xfrm>
        <a:graphic>
          <a:graphicData uri="http://schemas.openxmlformats.org/drawingml/2006/table">
            <a:tbl>
              <a:tblPr firstRow="1" bandRow="1">
                <a:tableStyleId>{5C22544A-7EE6-4342-B048-85BDC9FD1C3A}</a:tableStyleId>
              </a:tblPr>
              <a:tblGrid>
                <a:gridCol w="2985008">
                  <a:extLst>
                    <a:ext uri="{9D8B030D-6E8A-4147-A177-3AD203B41FA5}">
                      <a16:colId xmlns:a16="http://schemas.microsoft.com/office/drawing/2014/main" val="722979468"/>
                    </a:ext>
                  </a:extLst>
                </a:gridCol>
                <a:gridCol w="5547360">
                  <a:extLst>
                    <a:ext uri="{9D8B030D-6E8A-4147-A177-3AD203B41FA5}">
                      <a16:colId xmlns:a16="http://schemas.microsoft.com/office/drawing/2014/main" val="2533826082"/>
                    </a:ext>
                  </a:extLst>
                </a:gridCol>
              </a:tblGrid>
              <a:tr h="734634">
                <a:tc>
                  <a:txBody>
                    <a:bodyPr/>
                    <a:lstStyle/>
                    <a:p>
                      <a:r>
                        <a:rPr lang="es-PE" sz="1900" b="0" dirty="0" smtClean="0">
                          <a:solidFill>
                            <a:schemeClr val="tx1"/>
                          </a:solidFill>
                          <a:latin typeface="Arial" panose="020B0604020202020204" pitchFamily="34" charset="0"/>
                          <a:cs typeface="Arial" panose="020B0604020202020204" pitchFamily="34" charset="0"/>
                        </a:rPr>
                        <a:t>Forward </a:t>
                      </a:r>
                      <a:r>
                        <a:rPr lang="es-PE" sz="1900" b="0" dirty="0" err="1" smtClean="0">
                          <a:solidFill>
                            <a:schemeClr val="tx1"/>
                          </a:solidFill>
                          <a:latin typeface="Arial" panose="020B0604020202020204" pitchFamily="34" charset="0"/>
                          <a:cs typeface="Arial" panose="020B0604020202020204" pitchFamily="34" charset="0"/>
                        </a:rPr>
                        <a:t>iterators</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PE" sz="1900" b="0" dirty="0" err="1" smtClean="0">
                          <a:solidFill>
                            <a:schemeClr val="tx1"/>
                          </a:solidFill>
                          <a:latin typeface="Arial" panose="020B0604020202020204" pitchFamily="34" charset="0"/>
                          <a:cs typeface="Arial" panose="020B0604020202020204" pitchFamily="34" charset="0"/>
                        </a:rPr>
                        <a:t>Iteradores</a:t>
                      </a:r>
                      <a:r>
                        <a:rPr lang="es-PE" sz="1900" b="0" dirty="0" smtClean="0">
                          <a:solidFill>
                            <a:schemeClr val="tx1"/>
                          </a:solidFill>
                          <a:latin typeface="Arial" panose="020B0604020202020204" pitchFamily="34" charset="0"/>
                          <a:cs typeface="Arial" panose="020B0604020202020204" pitchFamily="34" charset="0"/>
                        </a:rPr>
                        <a:t> que pueden avanzar el elemento siguiente.</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8257130"/>
                  </a:ext>
                </a:extLst>
              </a:tr>
              <a:tr h="606971">
                <a:tc>
                  <a:txBody>
                    <a:bodyPr/>
                    <a:lstStyle/>
                    <a:p>
                      <a:r>
                        <a:rPr lang="es-PE" sz="1900" b="0" dirty="0" err="1" smtClean="0">
                          <a:solidFill>
                            <a:schemeClr val="tx1"/>
                          </a:solidFill>
                          <a:latin typeface="Arial" panose="020B0604020202020204" pitchFamily="34" charset="0"/>
                          <a:cs typeface="Arial" panose="020B0604020202020204" pitchFamily="34" charset="0"/>
                        </a:rPr>
                        <a:t>Bidirectional</a:t>
                      </a:r>
                      <a:r>
                        <a:rPr lang="es-PE" sz="1900" b="0" dirty="0" smtClean="0">
                          <a:solidFill>
                            <a:schemeClr val="tx1"/>
                          </a:solidFill>
                          <a:latin typeface="Arial" panose="020B0604020202020204" pitchFamily="34" charset="0"/>
                          <a:cs typeface="Arial" panose="020B0604020202020204" pitchFamily="34" charset="0"/>
                        </a:rPr>
                        <a:t> </a:t>
                      </a:r>
                      <a:r>
                        <a:rPr lang="es-PE" sz="1900" b="0" dirty="0" err="1" smtClean="0">
                          <a:solidFill>
                            <a:schemeClr val="tx1"/>
                          </a:solidFill>
                          <a:latin typeface="Arial" panose="020B0604020202020204" pitchFamily="34" charset="0"/>
                          <a:cs typeface="Arial" panose="020B0604020202020204" pitchFamily="34" charset="0"/>
                        </a:rPr>
                        <a:t>iterators</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PE" sz="1900" b="0" dirty="0" smtClean="0">
                          <a:solidFill>
                            <a:schemeClr val="tx1"/>
                          </a:solidFill>
                          <a:latin typeface="Arial" panose="020B0604020202020204" pitchFamily="34" charset="0"/>
                          <a:cs typeface="Arial" panose="020B0604020202020204" pitchFamily="34" charset="0"/>
                        </a:rPr>
                        <a:t>Pueden avanzar al elemento siguiente o retroceder al anterior</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936535"/>
                  </a:ext>
                </a:extLst>
              </a:tr>
              <a:tr h="606971">
                <a:tc>
                  <a:txBody>
                    <a:bodyPr/>
                    <a:lstStyle/>
                    <a:p>
                      <a:r>
                        <a:rPr lang="es-PE" sz="1900" b="0" dirty="0" err="1" smtClean="0">
                          <a:solidFill>
                            <a:schemeClr val="tx1"/>
                          </a:solidFill>
                          <a:latin typeface="Arial" panose="020B0604020202020204" pitchFamily="34" charset="0"/>
                          <a:cs typeface="Arial" panose="020B0604020202020204" pitchFamily="34" charset="0"/>
                        </a:rPr>
                        <a:t>Random</a:t>
                      </a:r>
                      <a:r>
                        <a:rPr lang="es-PE" sz="1900" b="0" baseline="0" dirty="0" smtClean="0">
                          <a:solidFill>
                            <a:schemeClr val="tx1"/>
                          </a:solidFill>
                          <a:latin typeface="Arial" panose="020B0604020202020204" pitchFamily="34" charset="0"/>
                          <a:cs typeface="Arial" panose="020B0604020202020204" pitchFamily="34" charset="0"/>
                        </a:rPr>
                        <a:t> </a:t>
                      </a:r>
                      <a:r>
                        <a:rPr lang="es-PE" sz="1900" b="0" baseline="0" dirty="0" err="1" smtClean="0">
                          <a:solidFill>
                            <a:schemeClr val="tx1"/>
                          </a:solidFill>
                          <a:latin typeface="Arial" panose="020B0604020202020204" pitchFamily="34" charset="0"/>
                          <a:cs typeface="Arial" panose="020B0604020202020204" pitchFamily="34" charset="0"/>
                        </a:rPr>
                        <a:t>acces</a:t>
                      </a:r>
                      <a:r>
                        <a:rPr lang="es-PE" sz="1900" b="0" baseline="0" dirty="0" smtClean="0">
                          <a:solidFill>
                            <a:schemeClr val="tx1"/>
                          </a:solidFill>
                          <a:latin typeface="Arial" panose="020B0604020202020204" pitchFamily="34" charset="0"/>
                          <a:cs typeface="Arial" panose="020B0604020202020204" pitchFamily="34" charset="0"/>
                        </a:rPr>
                        <a:t> </a:t>
                      </a:r>
                      <a:r>
                        <a:rPr lang="es-PE" sz="1900" b="0" baseline="0" dirty="0" err="1" smtClean="0">
                          <a:solidFill>
                            <a:schemeClr val="tx1"/>
                          </a:solidFill>
                          <a:latin typeface="Arial" panose="020B0604020202020204" pitchFamily="34" charset="0"/>
                          <a:cs typeface="Arial" panose="020B0604020202020204" pitchFamily="34" charset="0"/>
                        </a:rPr>
                        <a:t>iterators</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PE" sz="1900" b="0" dirty="0" smtClean="0">
                          <a:solidFill>
                            <a:schemeClr val="tx1"/>
                          </a:solidFill>
                          <a:latin typeface="Arial" panose="020B0604020202020204" pitchFamily="34" charset="0"/>
                          <a:cs typeface="Arial" panose="020B0604020202020204" pitchFamily="34" charset="0"/>
                        </a:rPr>
                        <a:t>Pueden avanzar o</a:t>
                      </a:r>
                      <a:r>
                        <a:rPr lang="es-PE" sz="1900" b="0" baseline="0" dirty="0" smtClean="0">
                          <a:solidFill>
                            <a:schemeClr val="tx1"/>
                          </a:solidFill>
                          <a:latin typeface="Arial" panose="020B0604020202020204" pitchFamily="34" charset="0"/>
                          <a:cs typeface="Arial" panose="020B0604020202020204" pitchFamily="34" charset="0"/>
                        </a:rPr>
                        <a:t> retroceder más de una posición de un vez.</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008309"/>
                  </a:ext>
                </a:extLst>
              </a:tr>
            </a:tbl>
          </a:graphicData>
        </a:graphic>
      </p:graphicFrame>
    </p:spTree>
    <p:extLst>
      <p:ext uri="{BB962C8B-B14F-4D97-AF65-F5344CB8AC3E}">
        <p14:creationId xmlns:p14="http://schemas.microsoft.com/office/powerpoint/2010/main" val="878769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674613378"/>
              </p:ext>
            </p:extLst>
          </p:nvPr>
        </p:nvGraphicFramePr>
        <p:xfrm>
          <a:off x="526288" y="374217"/>
          <a:ext cx="8532368" cy="2075754"/>
        </p:xfrm>
        <a:graphic>
          <a:graphicData uri="http://schemas.openxmlformats.org/drawingml/2006/table">
            <a:tbl>
              <a:tblPr firstRow="1" bandRow="1">
                <a:tableStyleId>{5C22544A-7EE6-4342-B048-85BDC9FD1C3A}</a:tableStyleId>
              </a:tblPr>
              <a:tblGrid>
                <a:gridCol w="2985008">
                  <a:extLst>
                    <a:ext uri="{9D8B030D-6E8A-4147-A177-3AD203B41FA5}">
                      <a16:colId xmlns:a16="http://schemas.microsoft.com/office/drawing/2014/main" val="722979468"/>
                    </a:ext>
                  </a:extLst>
                </a:gridCol>
                <a:gridCol w="5547360">
                  <a:extLst>
                    <a:ext uri="{9D8B030D-6E8A-4147-A177-3AD203B41FA5}">
                      <a16:colId xmlns:a16="http://schemas.microsoft.com/office/drawing/2014/main" val="2533826082"/>
                    </a:ext>
                  </a:extLst>
                </a:gridCol>
              </a:tblGrid>
              <a:tr h="734634">
                <a:tc>
                  <a:txBody>
                    <a:bodyPr/>
                    <a:lstStyle/>
                    <a:p>
                      <a:r>
                        <a:rPr lang="es-PE" sz="1900" b="0" dirty="0" smtClean="0">
                          <a:solidFill>
                            <a:schemeClr val="tx1"/>
                          </a:solidFill>
                          <a:latin typeface="Arial" panose="020B0604020202020204" pitchFamily="34" charset="0"/>
                          <a:cs typeface="Arial" panose="020B0604020202020204" pitchFamily="34" charset="0"/>
                        </a:rPr>
                        <a:t>Forward </a:t>
                      </a:r>
                      <a:r>
                        <a:rPr lang="es-PE" sz="1900" b="0" dirty="0" err="1" smtClean="0">
                          <a:solidFill>
                            <a:schemeClr val="tx1"/>
                          </a:solidFill>
                          <a:latin typeface="Arial" panose="020B0604020202020204" pitchFamily="34" charset="0"/>
                          <a:cs typeface="Arial" panose="020B0604020202020204" pitchFamily="34" charset="0"/>
                        </a:rPr>
                        <a:t>iterators</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PE" sz="1900" b="0" dirty="0" err="1" smtClean="0">
                          <a:solidFill>
                            <a:schemeClr val="tx1"/>
                          </a:solidFill>
                          <a:latin typeface="Arial" panose="020B0604020202020204" pitchFamily="34" charset="0"/>
                          <a:cs typeface="Arial" panose="020B0604020202020204" pitchFamily="34" charset="0"/>
                        </a:rPr>
                        <a:t>Iteradores</a:t>
                      </a:r>
                      <a:r>
                        <a:rPr lang="es-PE" sz="1900" b="0" dirty="0" smtClean="0">
                          <a:solidFill>
                            <a:schemeClr val="tx1"/>
                          </a:solidFill>
                          <a:latin typeface="Arial" panose="020B0604020202020204" pitchFamily="34" charset="0"/>
                          <a:cs typeface="Arial" panose="020B0604020202020204" pitchFamily="34" charset="0"/>
                        </a:rPr>
                        <a:t> que pueden avanzar el elemento siguiente.</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8257130"/>
                  </a:ext>
                </a:extLst>
              </a:tr>
              <a:tr h="606971">
                <a:tc>
                  <a:txBody>
                    <a:bodyPr/>
                    <a:lstStyle/>
                    <a:p>
                      <a:r>
                        <a:rPr lang="es-PE" sz="1900" b="0" dirty="0" err="1" smtClean="0">
                          <a:solidFill>
                            <a:schemeClr val="tx1"/>
                          </a:solidFill>
                          <a:latin typeface="Arial" panose="020B0604020202020204" pitchFamily="34" charset="0"/>
                          <a:cs typeface="Arial" panose="020B0604020202020204" pitchFamily="34" charset="0"/>
                        </a:rPr>
                        <a:t>Bidirectional</a:t>
                      </a:r>
                      <a:r>
                        <a:rPr lang="es-PE" sz="1900" b="0" dirty="0" smtClean="0">
                          <a:solidFill>
                            <a:schemeClr val="tx1"/>
                          </a:solidFill>
                          <a:latin typeface="Arial" panose="020B0604020202020204" pitchFamily="34" charset="0"/>
                          <a:cs typeface="Arial" panose="020B0604020202020204" pitchFamily="34" charset="0"/>
                        </a:rPr>
                        <a:t> </a:t>
                      </a:r>
                      <a:r>
                        <a:rPr lang="es-PE" sz="1900" b="0" dirty="0" err="1" smtClean="0">
                          <a:solidFill>
                            <a:schemeClr val="tx1"/>
                          </a:solidFill>
                          <a:latin typeface="Arial" panose="020B0604020202020204" pitchFamily="34" charset="0"/>
                          <a:cs typeface="Arial" panose="020B0604020202020204" pitchFamily="34" charset="0"/>
                        </a:rPr>
                        <a:t>iterators</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PE" sz="1900" b="0" dirty="0" smtClean="0">
                          <a:solidFill>
                            <a:schemeClr val="tx1"/>
                          </a:solidFill>
                          <a:latin typeface="Arial" panose="020B0604020202020204" pitchFamily="34" charset="0"/>
                          <a:cs typeface="Arial" panose="020B0604020202020204" pitchFamily="34" charset="0"/>
                        </a:rPr>
                        <a:t>Pueden avanzar al elemento siguiente o retroceder al anterior</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936535"/>
                  </a:ext>
                </a:extLst>
              </a:tr>
              <a:tr h="606971">
                <a:tc>
                  <a:txBody>
                    <a:bodyPr/>
                    <a:lstStyle/>
                    <a:p>
                      <a:r>
                        <a:rPr lang="es-PE" sz="1900" b="0" dirty="0" err="1" smtClean="0">
                          <a:solidFill>
                            <a:schemeClr val="tx1"/>
                          </a:solidFill>
                          <a:latin typeface="Arial" panose="020B0604020202020204" pitchFamily="34" charset="0"/>
                          <a:cs typeface="Arial" panose="020B0604020202020204" pitchFamily="34" charset="0"/>
                        </a:rPr>
                        <a:t>Random</a:t>
                      </a:r>
                      <a:r>
                        <a:rPr lang="es-PE" sz="1900" b="0" baseline="0" dirty="0" smtClean="0">
                          <a:solidFill>
                            <a:schemeClr val="tx1"/>
                          </a:solidFill>
                          <a:latin typeface="Arial" panose="020B0604020202020204" pitchFamily="34" charset="0"/>
                          <a:cs typeface="Arial" panose="020B0604020202020204" pitchFamily="34" charset="0"/>
                        </a:rPr>
                        <a:t> </a:t>
                      </a:r>
                      <a:r>
                        <a:rPr lang="es-PE" sz="1900" b="0" baseline="0" dirty="0" err="1" smtClean="0">
                          <a:solidFill>
                            <a:schemeClr val="tx1"/>
                          </a:solidFill>
                          <a:latin typeface="Arial" panose="020B0604020202020204" pitchFamily="34" charset="0"/>
                          <a:cs typeface="Arial" panose="020B0604020202020204" pitchFamily="34" charset="0"/>
                        </a:rPr>
                        <a:t>acces</a:t>
                      </a:r>
                      <a:r>
                        <a:rPr lang="es-PE" sz="1900" b="0" baseline="0" dirty="0" smtClean="0">
                          <a:solidFill>
                            <a:schemeClr val="tx1"/>
                          </a:solidFill>
                          <a:latin typeface="Arial" panose="020B0604020202020204" pitchFamily="34" charset="0"/>
                          <a:cs typeface="Arial" panose="020B0604020202020204" pitchFamily="34" charset="0"/>
                        </a:rPr>
                        <a:t> </a:t>
                      </a:r>
                      <a:r>
                        <a:rPr lang="es-PE" sz="1900" b="0" baseline="0" dirty="0" err="1" smtClean="0">
                          <a:solidFill>
                            <a:schemeClr val="tx1"/>
                          </a:solidFill>
                          <a:latin typeface="Arial" panose="020B0604020202020204" pitchFamily="34" charset="0"/>
                          <a:cs typeface="Arial" panose="020B0604020202020204" pitchFamily="34" charset="0"/>
                        </a:rPr>
                        <a:t>iterators</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PE" sz="1900" b="0" dirty="0" smtClean="0">
                          <a:solidFill>
                            <a:schemeClr val="tx1"/>
                          </a:solidFill>
                          <a:latin typeface="Arial" panose="020B0604020202020204" pitchFamily="34" charset="0"/>
                          <a:cs typeface="Arial" panose="020B0604020202020204" pitchFamily="34" charset="0"/>
                        </a:rPr>
                        <a:t>Pueden avanzar o</a:t>
                      </a:r>
                      <a:r>
                        <a:rPr lang="es-PE" sz="1900" b="0" baseline="0" dirty="0" smtClean="0">
                          <a:solidFill>
                            <a:schemeClr val="tx1"/>
                          </a:solidFill>
                          <a:latin typeface="Arial" panose="020B0604020202020204" pitchFamily="34" charset="0"/>
                          <a:cs typeface="Arial" panose="020B0604020202020204" pitchFamily="34" charset="0"/>
                        </a:rPr>
                        <a:t> retroceder más de una posición de un vez.</a:t>
                      </a:r>
                      <a:endParaRPr lang="es-PE" sz="19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008309"/>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839008714"/>
              </p:ext>
            </p:extLst>
          </p:nvPr>
        </p:nvGraphicFramePr>
        <p:xfrm>
          <a:off x="667512" y="3297623"/>
          <a:ext cx="1709928" cy="1524313"/>
        </p:xfrm>
        <a:graphic>
          <a:graphicData uri="http://schemas.openxmlformats.org/drawingml/2006/table">
            <a:tbl>
              <a:tblPr firstRow="1" bandRow="1">
                <a:tableStyleId>{5C22544A-7EE6-4342-B048-85BDC9FD1C3A}</a:tableStyleId>
              </a:tblPr>
              <a:tblGrid>
                <a:gridCol w="1709928">
                  <a:extLst>
                    <a:ext uri="{9D8B030D-6E8A-4147-A177-3AD203B41FA5}">
                      <a16:colId xmlns:a16="http://schemas.microsoft.com/office/drawing/2014/main" val="570934526"/>
                    </a:ext>
                  </a:extLst>
                </a:gridCol>
              </a:tblGrid>
              <a:tr h="481897">
                <a:tc>
                  <a:txBody>
                    <a:bodyPr/>
                    <a:lstStyle/>
                    <a:p>
                      <a:r>
                        <a:rPr lang="es-PE" b="0" dirty="0" smtClean="0">
                          <a:solidFill>
                            <a:schemeClr val="tx1"/>
                          </a:solidFill>
                          <a:latin typeface="Arial" panose="020B0604020202020204" pitchFamily="34" charset="0"/>
                          <a:cs typeface="Arial" panose="020B0604020202020204" pitchFamily="34" charset="0"/>
                        </a:rPr>
                        <a:t>==   !=   *   ++</a:t>
                      </a:r>
                      <a:endParaRPr lang="es-PE"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6470377"/>
                  </a:ext>
                </a:extLst>
              </a:tr>
              <a:tr h="402336">
                <a:tc>
                  <a:txBody>
                    <a:bodyPr/>
                    <a:lstStyle/>
                    <a:p>
                      <a:r>
                        <a:rPr lang="es-PE" b="0" dirty="0" smtClean="0">
                          <a:solidFill>
                            <a:schemeClr val="tx1"/>
                          </a:solidFill>
                          <a:latin typeface="Arial" panose="020B0604020202020204" pitchFamily="34" charset="0"/>
                          <a:cs typeface="Arial" panose="020B0604020202020204" pitchFamily="34" charset="0"/>
                        </a:rPr>
                        <a:t>--</a:t>
                      </a:r>
                      <a:endParaRPr lang="es-PE"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8917464"/>
                  </a:ext>
                </a:extLst>
              </a:tr>
              <a:tr h="567032">
                <a:tc>
                  <a:txBody>
                    <a:bodyPr/>
                    <a:lstStyle/>
                    <a:p>
                      <a:r>
                        <a:rPr lang="es-PE" b="0" dirty="0" smtClean="0">
                          <a:solidFill>
                            <a:schemeClr val="tx1"/>
                          </a:solidFill>
                          <a:latin typeface="Arial" panose="020B0604020202020204" pitchFamily="34" charset="0"/>
                          <a:cs typeface="Arial" panose="020B0604020202020204" pitchFamily="34" charset="0"/>
                        </a:rPr>
                        <a:t>+=   -=   +   - </a:t>
                      </a:r>
                    </a:p>
                    <a:p>
                      <a:r>
                        <a:rPr lang="es-PE" b="0" dirty="0" smtClean="0">
                          <a:solidFill>
                            <a:schemeClr val="tx1"/>
                          </a:solidFill>
                          <a:latin typeface="Arial" panose="020B0604020202020204" pitchFamily="34" charset="0"/>
                          <a:cs typeface="Arial" panose="020B0604020202020204" pitchFamily="34" charset="0"/>
                        </a:rPr>
                        <a:t>&lt;</a:t>
                      </a:r>
                      <a:r>
                        <a:rPr lang="es-PE" b="0" baseline="0" dirty="0" smtClean="0">
                          <a:solidFill>
                            <a:schemeClr val="tx1"/>
                          </a:solidFill>
                          <a:latin typeface="Arial" panose="020B0604020202020204" pitchFamily="34" charset="0"/>
                          <a:cs typeface="Arial" panose="020B0604020202020204" pitchFamily="34" charset="0"/>
                        </a:rPr>
                        <a:t>   &gt;   &lt;=   &gt;=  </a:t>
                      </a:r>
                      <a:endParaRPr lang="es-PE"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1915846"/>
                  </a:ext>
                </a:extLst>
              </a:tr>
            </a:tbl>
          </a:graphicData>
        </a:graphic>
      </p:graphicFrame>
      <p:sp>
        <p:nvSpPr>
          <p:cNvPr id="7" name="Cerrar llave 6"/>
          <p:cNvSpPr/>
          <p:nvPr/>
        </p:nvSpPr>
        <p:spPr>
          <a:xfrm>
            <a:off x="2426208" y="3297623"/>
            <a:ext cx="219456" cy="445321"/>
          </a:xfrm>
          <a:prstGeom prst="rightBrace">
            <a:avLst>
              <a:gd name="adj1" fmla="val 39902"/>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8" name="CuadroTexto 7"/>
          <p:cNvSpPr txBox="1"/>
          <p:nvPr/>
        </p:nvSpPr>
        <p:spPr>
          <a:xfrm>
            <a:off x="2657856" y="3358583"/>
            <a:ext cx="1353312" cy="369332"/>
          </a:xfrm>
          <a:prstGeom prst="rect">
            <a:avLst/>
          </a:prstGeom>
          <a:noFill/>
        </p:spPr>
        <p:txBody>
          <a:bodyPr wrap="square" rtlCol="0">
            <a:spAutoFit/>
          </a:bodyPr>
          <a:lstStyle/>
          <a:p>
            <a:r>
              <a:rPr lang="es-PE" dirty="0" smtClean="0">
                <a:solidFill>
                  <a:schemeClr val="bg1"/>
                </a:solidFill>
                <a:latin typeface="Arial" panose="020B0604020202020204" pitchFamily="34" charset="0"/>
                <a:cs typeface="Arial" panose="020B0604020202020204" pitchFamily="34" charset="0"/>
              </a:rPr>
              <a:t>Forward</a:t>
            </a:r>
            <a:endParaRPr lang="es-PE" dirty="0">
              <a:solidFill>
                <a:schemeClr val="bg1"/>
              </a:solidFill>
              <a:latin typeface="Arial" panose="020B0604020202020204" pitchFamily="34" charset="0"/>
              <a:cs typeface="Arial" panose="020B0604020202020204" pitchFamily="34" charset="0"/>
            </a:endParaRPr>
          </a:p>
        </p:txBody>
      </p:sp>
      <p:sp>
        <p:nvSpPr>
          <p:cNvPr id="9" name="Cerrar llave 8"/>
          <p:cNvSpPr/>
          <p:nvPr/>
        </p:nvSpPr>
        <p:spPr>
          <a:xfrm>
            <a:off x="3718560" y="3282594"/>
            <a:ext cx="219456" cy="838302"/>
          </a:xfrm>
          <a:prstGeom prst="rightBrace">
            <a:avLst>
              <a:gd name="adj1" fmla="val 39902"/>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0" name="CuadroTexto 9"/>
          <p:cNvSpPr txBox="1"/>
          <p:nvPr/>
        </p:nvSpPr>
        <p:spPr>
          <a:xfrm>
            <a:off x="4029456" y="3523175"/>
            <a:ext cx="1578864" cy="369332"/>
          </a:xfrm>
          <a:prstGeom prst="rect">
            <a:avLst/>
          </a:prstGeom>
          <a:noFill/>
        </p:spPr>
        <p:txBody>
          <a:bodyPr wrap="square" rtlCol="0">
            <a:spAutoFit/>
          </a:bodyPr>
          <a:lstStyle/>
          <a:p>
            <a:r>
              <a:rPr lang="es-PE" dirty="0" err="1" smtClean="0">
                <a:solidFill>
                  <a:schemeClr val="bg1"/>
                </a:solidFill>
                <a:latin typeface="Arial" panose="020B0604020202020204" pitchFamily="34" charset="0"/>
                <a:cs typeface="Arial" panose="020B0604020202020204" pitchFamily="34" charset="0"/>
              </a:rPr>
              <a:t>Bidirectional</a:t>
            </a:r>
            <a:endParaRPr lang="es-PE" dirty="0">
              <a:solidFill>
                <a:schemeClr val="bg1"/>
              </a:solidFill>
              <a:latin typeface="Arial" panose="020B0604020202020204" pitchFamily="34" charset="0"/>
              <a:cs typeface="Arial" panose="020B0604020202020204" pitchFamily="34" charset="0"/>
            </a:endParaRPr>
          </a:p>
        </p:txBody>
      </p:sp>
      <p:sp>
        <p:nvSpPr>
          <p:cNvPr id="11" name="Cerrar llave 10"/>
          <p:cNvSpPr/>
          <p:nvPr/>
        </p:nvSpPr>
        <p:spPr>
          <a:xfrm>
            <a:off x="5559552" y="3294786"/>
            <a:ext cx="256032" cy="1399134"/>
          </a:xfrm>
          <a:prstGeom prst="rightBrace">
            <a:avLst>
              <a:gd name="adj1" fmla="val 39902"/>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2" name="CuadroTexto 11"/>
          <p:cNvSpPr txBox="1"/>
          <p:nvPr/>
        </p:nvSpPr>
        <p:spPr>
          <a:xfrm>
            <a:off x="5864351" y="3797495"/>
            <a:ext cx="1858485" cy="369332"/>
          </a:xfrm>
          <a:prstGeom prst="rect">
            <a:avLst/>
          </a:prstGeom>
          <a:noFill/>
        </p:spPr>
        <p:txBody>
          <a:bodyPr wrap="square" rtlCol="0">
            <a:spAutoFit/>
          </a:bodyPr>
          <a:lstStyle/>
          <a:p>
            <a:r>
              <a:rPr lang="es-PE" dirty="0" err="1" smtClean="0">
                <a:solidFill>
                  <a:schemeClr val="bg1"/>
                </a:solidFill>
                <a:latin typeface="Arial" panose="020B0604020202020204" pitchFamily="34" charset="0"/>
                <a:cs typeface="Arial" panose="020B0604020202020204" pitchFamily="34" charset="0"/>
              </a:rPr>
              <a:t>Random</a:t>
            </a:r>
            <a:r>
              <a:rPr lang="es-PE" dirty="0" smtClean="0">
                <a:solidFill>
                  <a:schemeClr val="bg1"/>
                </a:solidFill>
                <a:latin typeface="Arial" panose="020B0604020202020204" pitchFamily="34" charset="0"/>
                <a:cs typeface="Arial" panose="020B0604020202020204" pitchFamily="34" charset="0"/>
              </a:rPr>
              <a:t> </a:t>
            </a:r>
            <a:r>
              <a:rPr lang="es-PE" dirty="0" err="1" smtClean="0">
                <a:solidFill>
                  <a:schemeClr val="bg1"/>
                </a:solidFill>
                <a:latin typeface="Arial" panose="020B0604020202020204" pitchFamily="34" charset="0"/>
                <a:cs typeface="Arial" panose="020B0604020202020204" pitchFamily="34" charset="0"/>
              </a:rPr>
              <a:t>acces</a:t>
            </a:r>
            <a:endParaRPr lang="es-P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515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307</Words>
  <Application>Microsoft Office PowerPoint</Application>
  <PresentationFormat>Panorámica</PresentationFormat>
  <Paragraphs>40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4</cp:revision>
  <dcterms:created xsi:type="dcterms:W3CDTF">2018-03-24T15:49:22Z</dcterms:created>
  <dcterms:modified xsi:type="dcterms:W3CDTF">2018-03-24T16:14:19Z</dcterms:modified>
</cp:coreProperties>
</file>