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3B736236-ACE4-4592-870B-99050CA8E857}" type="datetimeFigureOut">
              <a:rPr lang="es-PE" smtClean="0"/>
              <a:t>27/03/2018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6A4DDE8-042F-411B-B2FF-B263DFBABA4E}" type="slidenum">
              <a:rPr lang="es-PE" smtClean="0"/>
              <a:t>‹Nº›</a:t>
            </a:fld>
            <a:endParaRPr lang="es-PE"/>
          </a:p>
        </p:txBody>
      </p:sp>
    </p:spTree>
    <p:extLst>
      <p:ext uri="{BB962C8B-B14F-4D97-AF65-F5344CB8AC3E}">
        <p14:creationId xmlns:p14="http://schemas.microsoft.com/office/powerpoint/2010/main" val="381272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B736236-ACE4-4592-870B-99050CA8E857}" type="datetimeFigureOut">
              <a:rPr lang="es-PE" smtClean="0"/>
              <a:t>27/03/2018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6A4DDE8-042F-411B-B2FF-B263DFBABA4E}" type="slidenum">
              <a:rPr lang="es-PE" smtClean="0"/>
              <a:t>‹Nº›</a:t>
            </a:fld>
            <a:endParaRPr lang="es-PE"/>
          </a:p>
        </p:txBody>
      </p:sp>
    </p:spTree>
    <p:extLst>
      <p:ext uri="{BB962C8B-B14F-4D97-AF65-F5344CB8AC3E}">
        <p14:creationId xmlns:p14="http://schemas.microsoft.com/office/powerpoint/2010/main" val="59172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B736236-ACE4-4592-870B-99050CA8E857}" type="datetimeFigureOut">
              <a:rPr lang="es-PE" smtClean="0"/>
              <a:t>27/03/2018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6A4DDE8-042F-411B-B2FF-B263DFBABA4E}" type="slidenum">
              <a:rPr lang="es-PE" smtClean="0"/>
              <a:t>‹Nº›</a:t>
            </a:fld>
            <a:endParaRPr lang="es-PE"/>
          </a:p>
        </p:txBody>
      </p:sp>
    </p:spTree>
    <p:extLst>
      <p:ext uri="{BB962C8B-B14F-4D97-AF65-F5344CB8AC3E}">
        <p14:creationId xmlns:p14="http://schemas.microsoft.com/office/powerpoint/2010/main" val="241784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B736236-ACE4-4592-870B-99050CA8E857}" type="datetimeFigureOut">
              <a:rPr lang="es-PE" smtClean="0"/>
              <a:t>27/03/2018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6A4DDE8-042F-411B-B2FF-B263DFBABA4E}" type="slidenum">
              <a:rPr lang="es-PE" smtClean="0"/>
              <a:t>‹Nº›</a:t>
            </a:fld>
            <a:endParaRPr lang="es-PE"/>
          </a:p>
        </p:txBody>
      </p:sp>
    </p:spTree>
    <p:extLst>
      <p:ext uri="{BB962C8B-B14F-4D97-AF65-F5344CB8AC3E}">
        <p14:creationId xmlns:p14="http://schemas.microsoft.com/office/powerpoint/2010/main" val="686814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3B736236-ACE4-4592-870B-99050CA8E857}" type="datetimeFigureOut">
              <a:rPr lang="es-PE" smtClean="0"/>
              <a:t>27/03/2018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6A4DDE8-042F-411B-B2FF-B263DFBABA4E}" type="slidenum">
              <a:rPr lang="es-PE" smtClean="0"/>
              <a:t>‹Nº›</a:t>
            </a:fld>
            <a:endParaRPr lang="es-PE"/>
          </a:p>
        </p:txBody>
      </p:sp>
    </p:spTree>
    <p:extLst>
      <p:ext uri="{BB962C8B-B14F-4D97-AF65-F5344CB8AC3E}">
        <p14:creationId xmlns:p14="http://schemas.microsoft.com/office/powerpoint/2010/main" val="54832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3B736236-ACE4-4592-870B-99050CA8E857}" type="datetimeFigureOut">
              <a:rPr lang="es-PE" smtClean="0"/>
              <a:t>27/03/2018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6A4DDE8-042F-411B-B2FF-B263DFBABA4E}" type="slidenum">
              <a:rPr lang="es-PE" smtClean="0"/>
              <a:t>‹Nº›</a:t>
            </a:fld>
            <a:endParaRPr lang="es-PE"/>
          </a:p>
        </p:txBody>
      </p:sp>
    </p:spTree>
    <p:extLst>
      <p:ext uri="{BB962C8B-B14F-4D97-AF65-F5344CB8AC3E}">
        <p14:creationId xmlns:p14="http://schemas.microsoft.com/office/powerpoint/2010/main" val="2512461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3B736236-ACE4-4592-870B-99050CA8E857}" type="datetimeFigureOut">
              <a:rPr lang="es-PE" smtClean="0"/>
              <a:t>27/03/2018</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76A4DDE8-042F-411B-B2FF-B263DFBABA4E}" type="slidenum">
              <a:rPr lang="es-PE" smtClean="0"/>
              <a:t>‹Nº›</a:t>
            </a:fld>
            <a:endParaRPr lang="es-PE"/>
          </a:p>
        </p:txBody>
      </p:sp>
    </p:spTree>
    <p:extLst>
      <p:ext uri="{BB962C8B-B14F-4D97-AF65-F5344CB8AC3E}">
        <p14:creationId xmlns:p14="http://schemas.microsoft.com/office/powerpoint/2010/main" val="3366960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3B736236-ACE4-4592-870B-99050CA8E857}" type="datetimeFigureOut">
              <a:rPr lang="es-PE" smtClean="0"/>
              <a:t>27/03/2018</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76A4DDE8-042F-411B-B2FF-B263DFBABA4E}" type="slidenum">
              <a:rPr lang="es-PE" smtClean="0"/>
              <a:t>‹Nº›</a:t>
            </a:fld>
            <a:endParaRPr lang="es-PE"/>
          </a:p>
        </p:txBody>
      </p:sp>
    </p:spTree>
    <p:extLst>
      <p:ext uri="{BB962C8B-B14F-4D97-AF65-F5344CB8AC3E}">
        <p14:creationId xmlns:p14="http://schemas.microsoft.com/office/powerpoint/2010/main" val="3660535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B736236-ACE4-4592-870B-99050CA8E857}" type="datetimeFigureOut">
              <a:rPr lang="es-PE" smtClean="0"/>
              <a:t>27/03/2018</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76A4DDE8-042F-411B-B2FF-B263DFBABA4E}" type="slidenum">
              <a:rPr lang="es-PE" smtClean="0"/>
              <a:t>‹Nº›</a:t>
            </a:fld>
            <a:endParaRPr lang="es-PE"/>
          </a:p>
        </p:txBody>
      </p:sp>
    </p:spTree>
    <p:extLst>
      <p:ext uri="{BB962C8B-B14F-4D97-AF65-F5344CB8AC3E}">
        <p14:creationId xmlns:p14="http://schemas.microsoft.com/office/powerpoint/2010/main" val="1480653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B736236-ACE4-4592-870B-99050CA8E857}" type="datetimeFigureOut">
              <a:rPr lang="es-PE" smtClean="0"/>
              <a:t>27/03/2018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6A4DDE8-042F-411B-B2FF-B263DFBABA4E}" type="slidenum">
              <a:rPr lang="es-PE" smtClean="0"/>
              <a:t>‹Nº›</a:t>
            </a:fld>
            <a:endParaRPr lang="es-PE"/>
          </a:p>
        </p:txBody>
      </p:sp>
    </p:spTree>
    <p:extLst>
      <p:ext uri="{BB962C8B-B14F-4D97-AF65-F5344CB8AC3E}">
        <p14:creationId xmlns:p14="http://schemas.microsoft.com/office/powerpoint/2010/main" val="615267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B736236-ACE4-4592-870B-99050CA8E857}" type="datetimeFigureOut">
              <a:rPr lang="es-PE" smtClean="0"/>
              <a:t>27/03/2018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6A4DDE8-042F-411B-B2FF-B263DFBABA4E}" type="slidenum">
              <a:rPr lang="es-PE" smtClean="0"/>
              <a:t>‹Nº›</a:t>
            </a:fld>
            <a:endParaRPr lang="es-PE"/>
          </a:p>
        </p:txBody>
      </p:sp>
    </p:spTree>
    <p:extLst>
      <p:ext uri="{BB962C8B-B14F-4D97-AF65-F5344CB8AC3E}">
        <p14:creationId xmlns:p14="http://schemas.microsoft.com/office/powerpoint/2010/main" val="4237648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36236-ACE4-4592-870B-99050CA8E857}" type="datetimeFigureOut">
              <a:rPr lang="es-PE" smtClean="0"/>
              <a:t>27/03/2018</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4DDE8-042F-411B-B2FF-B263DFBABA4E}" type="slidenum">
              <a:rPr lang="es-PE" smtClean="0"/>
              <a:t>‹Nº›</a:t>
            </a:fld>
            <a:endParaRPr lang="es-PE"/>
          </a:p>
        </p:txBody>
      </p:sp>
    </p:spTree>
    <p:extLst>
      <p:ext uri="{BB962C8B-B14F-4D97-AF65-F5344CB8AC3E}">
        <p14:creationId xmlns:p14="http://schemas.microsoft.com/office/powerpoint/2010/main" val="347719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PE"/>
          </a:p>
        </p:txBody>
      </p:sp>
      <p:sp>
        <p:nvSpPr>
          <p:cNvPr id="3" name="Subtítulo 2"/>
          <p:cNvSpPr>
            <a:spLocks noGrp="1"/>
          </p:cNvSpPr>
          <p:nvPr>
            <p:ph type="subTitle" idx="1"/>
          </p:nvPr>
        </p:nvSpPr>
        <p:spPr/>
        <p:txBody>
          <a:bodyPr/>
          <a:lstStyle/>
          <a:p>
            <a:endParaRPr lang="es-PE"/>
          </a:p>
        </p:txBody>
      </p:sp>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Rectángulo 4"/>
          <p:cNvSpPr/>
          <p:nvPr/>
        </p:nvSpPr>
        <p:spPr>
          <a:xfrm>
            <a:off x="820347" y="2441448"/>
            <a:ext cx="2776293" cy="64079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P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PE" dirty="0" smtClean="0">
                <a:latin typeface="Arial" panose="020B0604020202020204" pitchFamily="34" charset="0"/>
                <a:cs typeface="Arial" panose="020B0604020202020204" pitchFamily="34" charset="0"/>
              </a:rPr>
              <a:t>Contenedores:</a:t>
            </a:r>
          </a:p>
          <a:p>
            <a:pPr algn="ctr"/>
            <a:r>
              <a:rPr lang="es-PE" dirty="0" smtClean="0">
                <a:latin typeface="Arial" panose="020B0604020202020204" pitchFamily="34" charset="0"/>
                <a:cs typeface="Arial" panose="020B0604020202020204" pitchFamily="34" charset="0"/>
              </a:rPr>
              <a:t>Clasificación</a:t>
            </a:r>
            <a:endParaRPr lang="es-PE" dirty="0">
              <a:latin typeface="Arial" panose="020B0604020202020204" pitchFamily="34" charset="0"/>
              <a:cs typeface="Arial" panose="020B0604020202020204" pitchFamily="34" charset="0"/>
            </a:endParaRPr>
          </a:p>
        </p:txBody>
      </p:sp>
      <p:sp>
        <p:nvSpPr>
          <p:cNvPr id="6" name="Rectángulo 5"/>
          <p:cNvSpPr/>
          <p:nvPr/>
        </p:nvSpPr>
        <p:spPr>
          <a:xfrm>
            <a:off x="4425696" y="1555234"/>
            <a:ext cx="1335024" cy="44425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P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PE" dirty="0" smtClean="0">
                <a:latin typeface="Arial" panose="020B0604020202020204" pitchFamily="34" charset="0"/>
                <a:cs typeface="Arial" panose="020B0604020202020204" pitchFamily="34" charset="0"/>
              </a:rPr>
              <a:t>Lineales</a:t>
            </a:r>
            <a:endParaRPr lang="es-PE" dirty="0">
              <a:latin typeface="Arial" panose="020B0604020202020204" pitchFamily="34" charset="0"/>
              <a:cs typeface="Arial" panose="020B0604020202020204" pitchFamily="34" charset="0"/>
            </a:endParaRPr>
          </a:p>
        </p:txBody>
      </p:sp>
      <p:sp>
        <p:nvSpPr>
          <p:cNvPr id="7" name="Rectángulo 6"/>
          <p:cNvSpPr/>
          <p:nvPr/>
        </p:nvSpPr>
        <p:spPr>
          <a:xfrm>
            <a:off x="6723888" y="971280"/>
            <a:ext cx="1335024" cy="44425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P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PE" dirty="0" err="1" smtClean="0">
                <a:latin typeface="Arial" panose="020B0604020202020204" pitchFamily="34" charset="0"/>
                <a:cs typeface="Arial" panose="020B0604020202020204" pitchFamily="34" charset="0"/>
              </a:rPr>
              <a:t>List</a:t>
            </a:r>
            <a:endParaRPr lang="es-PE" dirty="0">
              <a:latin typeface="Arial" panose="020B0604020202020204" pitchFamily="34" charset="0"/>
              <a:cs typeface="Arial" panose="020B0604020202020204" pitchFamily="34" charset="0"/>
            </a:endParaRPr>
          </a:p>
        </p:txBody>
      </p:sp>
      <p:sp>
        <p:nvSpPr>
          <p:cNvPr id="8" name="Rectángulo 7"/>
          <p:cNvSpPr/>
          <p:nvPr/>
        </p:nvSpPr>
        <p:spPr>
          <a:xfrm>
            <a:off x="6717792" y="1555234"/>
            <a:ext cx="1335024" cy="44425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P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PE" dirty="0" smtClean="0">
                <a:latin typeface="Arial" panose="020B0604020202020204" pitchFamily="34" charset="0"/>
                <a:cs typeface="Arial" panose="020B0604020202020204" pitchFamily="34" charset="0"/>
              </a:rPr>
              <a:t>Vector</a:t>
            </a:r>
            <a:endParaRPr lang="es-PE" dirty="0">
              <a:latin typeface="Arial" panose="020B0604020202020204" pitchFamily="34" charset="0"/>
              <a:cs typeface="Arial" panose="020B0604020202020204" pitchFamily="34" charset="0"/>
            </a:endParaRPr>
          </a:p>
        </p:txBody>
      </p:sp>
      <p:sp>
        <p:nvSpPr>
          <p:cNvPr id="9" name="Rectángulo 8"/>
          <p:cNvSpPr/>
          <p:nvPr/>
        </p:nvSpPr>
        <p:spPr>
          <a:xfrm>
            <a:off x="6717792" y="2140450"/>
            <a:ext cx="1335024" cy="44425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P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PE" dirty="0" err="1" smtClean="0">
                <a:latin typeface="Arial" panose="020B0604020202020204" pitchFamily="34" charset="0"/>
                <a:cs typeface="Arial" panose="020B0604020202020204" pitchFamily="34" charset="0"/>
              </a:rPr>
              <a:t>Deque</a:t>
            </a:r>
            <a:endParaRPr lang="es-PE" dirty="0">
              <a:latin typeface="Arial" panose="020B0604020202020204" pitchFamily="34" charset="0"/>
              <a:cs typeface="Arial" panose="020B0604020202020204" pitchFamily="34" charset="0"/>
            </a:endParaRPr>
          </a:p>
        </p:txBody>
      </p:sp>
      <p:sp>
        <p:nvSpPr>
          <p:cNvPr id="10" name="Rectángulo 9"/>
          <p:cNvSpPr/>
          <p:nvPr/>
        </p:nvSpPr>
        <p:spPr>
          <a:xfrm>
            <a:off x="4407408" y="4072882"/>
            <a:ext cx="1493520" cy="44425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P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PE" dirty="0" smtClean="0">
                <a:latin typeface="Arial" panose="020B0604020202020204" pitchFamily="34" charset="0"/>
                <a:cs typeface="Arial" panose="020B0604020202020204" pitchFamily="34" charset="0"/>
              </a:rPr>
              <a:t>Asociativos</a:t>
            </a:r>
            <a:endParaRPr lang="es-PE" dirty="0">
              <a:latin typeface="Arial" panose="020B0604020202020204" pitchFamily="34" charset="0"/>
              <a:cs typeface="Arial" panose="020B0604020202020204" pitchFamily="34" charset="0"/>
            </a:endParaRPr>
          </a:p>
        </p:txBody>
      </p:sp>
      <p:sp>
        <p:nvSpPr>
          <p:cNvPr id="11" name="Rectángulo 10"/>
          <p:cNvSpPr/>
          <p:nvPr/>
        </p:nvSpPr>
        <p:spPr>
          <a:xfrm>
            <a:off x="6638544" y="3177524"/>
            <a:ext cx="1493520" cy="44425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P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PE" dirty="0" err="1" smtClean="0">
                <a:latin typeface="Arial" panose="020B0604020202020204" pitchFamily="34" charset="0"/>
                <a:cs typeface="Arial" panose="020B0604020202020204" pitchFamily="34" charset="0"/>
              </a:rPr>
              <a:t>Map</a:t>
            </a:r>
            <a:endParaRPr lang="es-PE" dirty="0">
              <a:latin typeface="Arial" panose="020B0604020202020204" pitchFamily="34" charset="0"/>
              <a:cs typeface="Arial" panose="020B0604020202020204" pitchFamily="34" charset="0"/>
            </a:endParaRPr>
          </a:p>
        </p:txBody>
      </p:sp>
      <p:sp>
        <p:nvSpPr>
          <p:cNvPr id="12" name="Rectángulo 11"/>
          <p:cNvSpPr/>
          <p:nvPr/>
        </p:nvSpPr>
        <p:spPr>
          <a:xfrm>
            <a:off x="6632448" y="3768836"/>
            <a:ext cx="1493520" cy="44425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P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PE" dirty="0" smtClean="0">
                <a:latin typeface="Arial" panose="020B0604020202020204" pitchFamily="34" charset="0"/>
                <a:cs typeface="Arial" panose="020B0604020202020204" pitchFamily="34" charset="0"/>
              </a:rPr>
              <a:t>Set</a:t>
            </a:r>
            <a:endParaRPr lang="es-PE" dirty="0">
              <a:latin typeface="Arial" panose="020B0604020202020204" pitchFamily="34" charset="0"/>
              <a:cs typeface="Arial" panose="020B0604020202020204" pitchFamily="34" charset="0"/>
            </a:endParaRPr>
          </a:p>
        </p:txBody>
      </p:sp>
      <p:sp>
        <p:nvSpPr>
          <p:cNvPr id="13" name="Rectángulo 12"/>
          <p:cNvSpPr/>
          <p:nvPr/>
        </p:nvSpPr>
        <p:spPr>
          <a:xfrm>
            <a:off x="6626352" y="4360148"/>
            <a:ext cx="1493520" cy="44425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P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PE" dirty="0" err="1" smtClean="0">
                <a:latin typeface="Arial" panose="020B0604020202020204" pitchFamily="34" charset="0"/>
                <a:cs typeface="Arial" panose="020B0604020202020204" pitchFamily="34" charset="0"/>
              </a:rPr>
              <a:t>Multimap</a:t>
            </a:r>
            <a:endParaRPr lang="es-PE" dirty="0">
              <a:latin typeface="Arial" panose="020B0604020202020204" pitchFamily="34" charset="0"/>
              <a:cs typeface="Arial" panose="020B0604020202020204" pitchFamily="34" charset="0"/>
            </a:endParaRPr>
          </a:p>
        </p:txBody>
      </p:sp>
      <p:sp>
        <p:nvSpPr>
          <p:cNvPr id="14" name="Rectángulo 13"/>
          <p:cNvSpPr/>
          <p:nvPr/>
        </p:nvSpPr>
        <p:spPr>
          <a:xfrm>
            <a:off x="6632448" y="4963652"/>
            <a:ext cx="1493520" cy="44425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P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PE" dirty="0" err="1" smtClean="0">
                <a:latin typeface="Arial" panose="020B0604020202020204" pitchFamily="34" charset="0"/>
                <a:cs typeface="Arial" panose="020B0604020202020204" pitchFamily="34" charset="0"/>
              </a:rPr>
              <a:t>Multiset</a:t>
            </a:r>
            <a:endParaRPr lang="es-PE" dirty="0">
              <a:latin typeface="Arial" panose="020B0604020202020204" pitchFamily="34" charset="0"/>
              <a:cs typeface="Arial" panose="020B0604020202020204" pitchFamily="34" charset="0"/>
            </a:endParaRPr>
          </a:p>
        </p:txBody>
      </p:sp>
      <p:cxnSp>
        <p:nvCxnSpPr>
          <p:cNvPr id="15" name="Conector recto 14"/>
          <p:cNvCxnSpPr>
            <a:stCxn id="5" idx="3"/>
            <a:endCxn id="6" idx="1"/>
          </p:cNvCxnSpPr>
          <p:nvPr/>
        </p:nvCxnSpPr>
        <p:spPr>
          <a:xfrm flipV="1">
            <a:off x="3596640" y="1777361"/>
            <a:ext cx="829056" cy="9844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a:stCxn id="5" idx="3"/>
            <a:endCxn id="10" idx="1"/>
          </p:cNvCxnSpPr>
          <p:nvPr/>
        </p:nvCxnSpPr>
        <p:spPr>
          <a:xfrm>
            <a:off x="3596640" y="2761847"/>
            <a:ext cx="810768" cy="15331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a:stCxn id="6" idx="3"/>
            <a:endCxn id="7" idx="1"/>
          </p:cNvCxnSpPr>
          <p:nvPr/>
        </p:nvCxnSpPr>
        <p:spPr>
          <a:xfrm flipV="1">
            <a:off x="5760720" y="1193407"/>
            <a:ext cx="963168" cy="5839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a:stCxn id="6" idx="3"/>
            <a:endCxn id="8" idx="1"/>
          </p:cNvCxnSpPr>
          <p:nvPr/>
        </p:nvCxnSpPr>
        <p:spPr>
          <a:xfrm>
            <a:off x="5760720" y="1777361"/>
            <a:ext cx="9570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a:stCxn id="6" idx="3"/>
            <a:endCxn id="9" idx="1"/>
          </p:cNvCxnSpPr>
          <p:nvPr/>
        </p:nvCxnSpPr>
        <p:spPr>
          <a:xfrm>
            <a:off x="5760720" y="1777361"/>
            <a:ext cx="957072" cy="5852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a:endCxn id="11" idx="1"/>
          </p:cNvCxnSpPr>
          <p:nvPr/>
        </p:nvCxnSpPr>
        <p:spPr>
          <a:xfrm flipV="1">
            <a:off x="5919216" y="3399651"/>
            <a:ext cx="719328" cy="8953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a:endCxn id="12" idx="1"/>
          </p:cNvCxnSpPr>
          <p:nvPr/>
        </p:nvCxnSpPr>
        <p:spPr>
          <a:xfrm flipV="1">
            <a:off x="5919216" y="3990963"/>
            <a:ext cx="713232" cy="3040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a:endCxn id="13" idx="1"/>
          </p:cNvCxnSpPr>
          <p:nvPr/>
        </p:nvCxnSpPr>
        <p:spPr>
          <a:xfrm>
            <a:off x="5919216" y="4278229"/>
            <a:ext cx="707136" cy="3040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ector recto 22"/>
          <p:cNvCxnSpPr>
            <a:endCxn id="14" idx="1"/>
          </p:cNvCxnSpPr>
          <p:nvPr/>
        </p:nvCxnSpPr>
        <p:spPr>
          <a:xfrm>
            <a:off x="5919216" y="4270522"/>
            <a:ext cx="713232" cy="9152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6691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p:cNvSpPr txBox="1"/>
          <p:nvPr/>
        </p:nvSpPr>
        <p:spPr>
          <a:xfrm>
            <a:off x="414528" y="407259"/>
            <a:ext cx="10887456" cy="1708160"/>
          </a:xfrm>
          <a:prstGeom prst="rect">
            <a:avLst/>
          </a:prstGeom>
          <a:noFill/>
        </p:spPr>
        <p:txBody>
          <a:bodyPr wrap="square" rtlCol="0">
            <a:spAutoFit/>
          </a:bodyPr>
          <a:lstStyle/>
          <a:p>
            <a:pPr algn="just"/>
            <a:r>
              <a:rPr lang="es-PE" sz="2100" dirty="0" smtClean="0">
                <a:solidFill>
                  <a:schemeClr val="bg1"/>
                </a:solidFill>
                <a:latin typeface="Arial" panose="020B0604020202020204" pitchFamily="34" charset="0"/>
                <a:cs typeface="Arial" panose="020B0604020202020204" pitchFamily="34" charset="0"/>
              </a:rPr>
              <a:t>Los contenedores asociativos proveen para su manipulación </a:t>
            </a:r>
            <a:r>
              <a:rPr lang="es-PE" sz="2100" dirty="0" err="1" smtClean="0">
                <a:solidFill>
                  <a:schemeClr val="bg1"/>
                </a:solidFill>
                <a:latin typeface="Arial" panose="020B0604020202020204" pitchFamily="34" charset="0"/>
                <a:cs typeface="Arial" panose="020B0604020202020204" pitchFamily="34" charset="0"/>
              </a:rPr>
              <a:t>iteradores</a:t>
            </a:r>
            <a:r>
              <a:rPr lang="es-PE" sz="2100" dirty="0" smtClean="0">
                <a:solidFill>
                  <a:schemeClr val="bg1"/>
                </a:solidFill>
                <a:latin typeface="Arial" panose="020B0604020202020204" pitchFamily="34" charset="0"/>
                <a:cs typeface="Arial" panose="020B0604020202020204" pitchFamily="34" charset="0"/>
              </a:rPr>
              <a:t> bidireccionales, al igual que las listas doblemente enlazadas. Por lo tanto, sólo se podrán utilizar aquellos algoritmos que requieran de estos </a:t>
            </a:r>
            <a:r>
              <a:rPr lang="es-PE" sz="2100" dirty="0" err="1" smtClean="0">
                <a:solidFill>
                  <a:schemeClr val="bg1"/>
                </a:solidFill>
                <a:latin typeface="Arial" panose="020B0604020202020204" pitchFamily="34" charset="0"/>
                <a:cs typeface="Arial" panose="020B0604020202020204" pitchFamily="34" charset="0"/>
              </a:rPr>
              <a:t>iteradores</a:t>
            </a:r>
            <a:r>
              <a:rPr lang="es-PE" sz="2100" dirty="0" smtClean="0">
                <a:solidFill>
                  <a:schemeClr val="bg1"/>
                </a:solidFill>
                <a:latin typeface="Arial" panose="020B0604020202020204" pitchFamily="34" charset="0"/>
                <a:cs typeface="Arial" panose="020B0604020202020204" pitchFamily="34" charset="0"/>
              </a:rPr>
              <a:t>. Sin embargo, estos contenedores proveen algunos métodos para las funciones de búsqueda y conteo, los cuales se explican a continuación.</a:t>
            </a:r>
            <a:endParaRPr lang="es-PE" sz="2100" dirty="0">
              <a:solidFill>
                <a:schemeClr val="bg1"/>
              </a:solidFill>
              <a:latin typeface="Arial" panose="020B0604020202020204" pitchFamily="34" charset="0"/>
              <a:cs typeface="Arial" panose="020B0604020202020204" pitchFamily="34" charset="0"/>
            </a:endParaRPr>
          </a:p>
        </p:txBody>
      </p:sp>
      <p:graphicFrame>
        <p:nvGraphicFramePr>
          <p:cNvPr id="6" name="Tabla 5"/>
          <p:cNvGraphicFramePr>
            <a:graphicFrameLocks noGrp="1"/>
          </p:cNvGraphicFramePr>
          <p:nvPr/>
        </p:nvGraphicFramePr>
        <p:xfrm>
          <a:off x="414528" y="2380604"/>
          <a:ext cx="8522208" cy="4071960"/>
        </p:xfrm>
        <a:graphic>
          <a:graphicData uri="http://schemas.openxmlformats.org/drawingml/2006/table">
            <a:tbl>
              <a:tblPr firstRow="1" bandRow="1">
                <a:tableStyleId>{5C22544A-7EE6-4342-B048-85BDC9FD1C3A}</a:tableStyleId>
              </a:tblPr>
              <a:tblGrid>
                <a:gridCol w="3182112">
                  <a:extLst>
                    <a:ext uri="{9D8B030D-6E8A-4147-A177-3AD203B41FA5}">
                      <a16:colId xmlns:a16="http://schemas.microsoft.com/office/drawing/2014/main" val="606122685"/>
                    </a:ext>
                  </a:extLst>
                </a:gridCol>
                <a:gridCol w="5340096">
                  <a:extLst>
                    <a:ext uri="{9D8B030D-6E8A-4147-A177-3AD203B41FA5}">
                      <a16:colId xmlns:a16="http://schemas.microsoft.com/office/drawing/2014/main" val="770773733"/>
                    </a:ext>
                  </a:extLst>
                </a:gridCol>
              </a:tblGrid>
              <a:tr h="438870">
                <a:tc>
                  <a:txBody>
                    <a:bodyPr/>
                    <a:lstStyle/>
                    <a:p>
                      <a:r>
                        <a:rPr lang="es-PE" sz="1600" b="0" dirty="0" smtClean="0">
                          <a:solidFill>
                            <a:schemeClr val="tx1"/>
                          </a:solidFill>
                          <a:latin typeface="Arial" panose="020B0604020202020204" pitchFamily="34" charset="0"/>
                          <a:cs typeface="Arial" panose="020B0604020202020204" pitchFamily="34" charset="0"/>
                        </a:rPr>
                        <a:t>A::insert(clave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Inserta el elemento</a:t>
                      </a:r>
                      <a:r>
                        <a:rPr lang="es-PE" sz="1600" b="0" baseline="0" dirty="0" smtClean="0">
                          <a:solidFill>
                            <a:schemeClr val="tx1"/>
                          </a:solidFill>
                          <a:latin typeface="Arial" panose="020B0604020202020204" pitchFamily="34" charset="0"/>
                          <a:cs typeface="Arial" panose="020B0604020202020204" pitchFamily="34" charset="0"/>
                        </a:rPr>
                        <a:t> x en el contenedor.</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0794477"/>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A::insert(A::iterator</a:t>
                      </a:r>
                      <a:r>
                        <a:rPr lang="es-PE" sz="1600" b="0" baseline="0" dirty="0" smtClean="0">
                          <a:solidFill>
                            <a:schemeClr val="tx1"/>
                          </a:solidFill>
                          <a:latin typeface="Arial" panose="020B0604020202020204" pitchFamily="34" charset="0"/>
                          <a:cs typeface="Arial" panose="020B0604020202020204" pitchFamily="34" charset="0"/>
                        </a:rPr>
                        <a:t> i, A::iterator f</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Inserta los elementos que están en el rango de los </a:t>
                      </a:r>
                      <a:r>
                        <a:rPr lang="es-PE" sz="1600" b="0" dirty="0" err="1" smtClean="0">
                          <a:solidFill>
                            <a:schemeClr val="tx1"/>
                          </a:solidFill>
                          <a:latin typeface="Arial" panose="020B0604020202020204" pitchFamily="34" charset="0"/>
                          <a:cs typeface="Arial" panose="020B0604020202020204" pitchFamily="34" charset="0"/>
                        </a:rPr>
                        <a:t>iteradores</a:t>
                      </a:r>
                      <a:r>
                        <a:rPr lang="es-PE" sz="1600" b="0" dirty="0" smtClean="0">
                          <a:solidFill>
                            <a:schemeClr val="tx1"/>
                          </a:solidFill>
                          <a:latin typeface="Arial" panose="020B0604020202020204" pitchFamily="34" charset="0"/>
                          <a:cs typeface="Arial" panose="020B0604020202020204" pitchFamily="34" charset="0"/>
                        </a:rPr>
                        <a:t> en el contenedor.</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1721411"/>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A::erase(clave</a:t>
                      </a:r>
                      <a:r>
                        <a:rPr lang="es-PE" sz="1600" b="0" baseline="0" dirty="0" smtClean="0">
                          <a:solidFill>
                            <a:schemeClr val="tx1"/>
                          </a:solidFill>
                          <a:latin typeface="Arial" panose="020B0604020202020204" pitchFamily="34" charset="0"/>
                          <a:cs typeface="Arial" panose="020B0604020202020204" pitchFamily="34" charset="0"/>
                        </a:rPr>
                        <a:t> &amp;x</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Borra</a:t>
                      </a:r>
                      <a:r>
                        <a:rPr lang="es-PE" sz="1600" b="0" baseline="0" dirty="0" smtClean="0">
                          <a:solidFill>
                            <a:schemeClr val="tx1"/>
                          </a:solidFill>
                          <a:latin typeface="Arial" panose="020B0604020202020204" pitchFamily="34" charset="0"/>
                          <a:cs typeface="Arial" panose="020B0604020202020204" pitchFamily="34" charset="0"/>
                        </a:rPr>
                        <a:t> todos los elementos que tengan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0224252"/>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A::erase(A::iterator p)</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Borra</a:t>
                      </a:r>
                      <a:r>
                        <a:rPr lang="es-PE" sz="1600" b="0" baseline="0" dirty="0" smtClean="0">
                          <a:solidFill>
                            <a:schemeClr val="tx1"/>
                          </a:solidFill>
                          <a:latin typeface="Arial" panose="020B0604020202020204" pitchFamily="34" charset="0"/>
                          <a:cs typeface="Arial" panose="020B0604020202020204" pitchFamily="34" charset="0"/>
                        </a:rPr>
                        <a:t> el elemento apuntado por p.</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7474162"/>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A::count(clave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la cantidad de elementos que</a:t>
                      </a:r>
                      <a:r>
                        <a:rPr lang="es-PE" sz="1600" b="0" baseline="0" dirty="0" smtClean="0">
                          <a:solidFill>
                            <a:schemeClr val="tx1"/>
                          </a:solidFill>
                          <a:latin typeface="Arial" panose="020B0604020202020204" pitchFamily="34" charset="0"/>
                          <a:cs typeface="Arial" panose="020B0604020202020204" pitchFamily="34" charset="0"/>
                        </a:rPr>
                        <a:t> tiene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7286835"/>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A::find(clave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baseline="0" dirty="0" smtClean="0">
                          <a:solidFill>
                            <a:schemeClr val="tx1"/>
                          </a:solidFill>
                          <a:latin typeface="Arial" panose="020B0604020202020204" pitchFamily="34" charset="0"/>
                          <a:cs typeface="Arial" panose="020B0604020202020204" pitchFamily="34" charset="0"/>
                        </a:rPr>
                        <a:t> al primer elemento que tenga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5198276"/>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A::lower_bound(clave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baseline="0" dirty="0" smtClean="0">
                          <a:solidFill>
                            <a:schemeClr val="tx1"/>
                          </a:solidFill>
                          <a:latin typeface="Arial" panose="020B0604020202020204" pitchFamily="34" charset="0"/>
                          <a:cs typeface="Arial" panose="020B0604020202020204" pitchFamily="34" charset="0"/>
                        </a:rPr>
                        <a:t> al primer elemento que tenga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2053194"/>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A::upper_bound(clave</a:t>
                      </a:r>
                      <a:r>
                        <a:rPr lang="es-PE" sz="1600" b="0" baseline="0" dirty="0" smtClean="0">
                          <a:solidFill>
                            <a:schemeClr val="tx1"/>
                          </a:solidFill>
                          <a:latin typeface="Arial" panose="020B0604020202020204" pitchFamily="34" charset="0"/>
                          <a:cs typeface="Arial" panose="020B0604020202020204" pitchFamily="34" charset="0"/>
                        </a:rPr>
                        <a:t> &amp;x</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dirty="0" smtClean="0">
                          <a:solidFill>
                            <a:schemeClr val="tx1"/>
                          </a:solidFill>
                          <a:latin typeface="Arial" panose="020B0604020202020204" pitchFamily="34" charset="0"/>
                          <a:cs typeface="Arial" panose="020B0604020202020204" pitchFamily="34" charset="0"/>
                        </a:rPr>
                        <a:t> al elemento siguiente al ultimo elemento con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8648190"/>
                  </a:ext>
                </a:extLst>
              </a:tr>
            </a:tbl>
          </a:graphicData>
        </a:graphic>
      </p:graphicFrame>
      <p:sp>
        <p:nvSpPr>
          <p:cNvPr id="7" name="Rectángulo 6"/>
          <p:cNvSpPr/>
          <p:nvPr/>
        </p:nvSpPr>
        <p:spPr>
          <a:xfrm>
            <a:off x="213360" y="5876544"/>
            <a:ext cx="8924544" cy="6568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5363570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p:cNvSpPr txBox="1"/>
          <p:nvPr/>
        </p:nvSpPr>
        <p:spPr>
          <a:xfrm>
            <a:off x="414528" y="407259"/>
            <a:ext cx="10887456" cy="1708160"/>
          </a:xfrm>
          <a:prstGeom prst="rect">
            <a:avLst/>
          </a:prstGeom>
          <a:noFill/>
        </p:spPr>
        <p:txBody>
          <a:bodyPr wrap="square" rtlCol="0">
            <a:spAutoFit/>
          </a:bodyPr>
          <a:lstStyle/>
          <a:p>
            <a:pPr algn="just"/>
            <a:r>
              <a:rPr lang="es-PE" sz="2100" dirty="0" smtClean="0">
                <a:solidFill>
                  <a:schemeClr val="bg1"/>
                </a:solidFill>
                <a:latin typeface="Arial" panose="020B0604020202020204" pitchFamily="34" charset="0"/>
                <a:cs typeface="Arial" panose="020B0604020202020204" pitchFamily="34" charset="0"/>
              </a:rPr>
              <a:t>Los contenedores asociativos proveen para su manipulación </a:t>
            </a:r>
            <a:r>
              <a:rPr lang="es-PE" sz="2100" dirty="0" err="1" smtClean="0">
                <a:solidFill>
                  <a:schemeClr val="bg1"/>
                </a:solidFill>
                <a:latin typeface="Arial" panose="020B0604020202020204" pitchFamily="34" charset="0"/>
                <a:cs typeface="Arial" panose="020B0604020202020204" pitchFamily="34" charset="0"/>
              </a:rPr>
              <a:t>iteradores</a:t>
            </a:r>
            <a:r>
              <a:rPr lang="es-PE" sz="2100" dirty="0" smtClean="0">
                <a:solidFill>
                  <a:schemeClr val="bg1"/>
                </a:solidFill>
                <a:latin typeface="Arial" panose="020B0604020202020204" pitchFamily="34" charset="0"/>
                <a:cs typeface="Arial" panose="020B0604020202020204" pitchFamily="34" charset="0"/>
              </a:rPr>
              <a:t> bidireccionales, al igual que las listas doblemente enlazadas. Por lo tanto, sólo se podrán utilizar aquellos algoritmos que requieran de estos </a:t>
            </a:r>
            <a:r>
              <a:rPr lang="es-PE" sz="2100" dirty="0" err="1" smtClean="0">
                <a:solidFill>
                  <a:schemeClr val="bg1"/>
                </a:solidFill>
                <a:latin typeface="Arial" panose="020B0604020202020204" pitchFamily="34" charset="0"/>
                <a:cs typeface="Arial" panose="020B0604020202020204" pitchFamily="34" charset="0"/>
              </a:rPr>
              <a:t>iteradores</a:t>
            </a:r>
            <a:r>
              <a:rPr lang="es-PE" sz="2100" dirty="0" smtClean="0">
                <a:solidFill>
                  <a:schemeClr val="bg1"/>
                </a:solidFill>
                <a:latin typeface="Arial" panose="020B0604020202020204" pitchFamily="34" charset="0"/>
                <a:cs typeface="Arial" panose="020B0604020202020204" pitchFamily="34" charset="0"/>
              </a:rPr>
              <a:t>. Sin embargo, estos contenedores proveen algunos métodos para las funciones de búsqueda y conteo, los cuales se explican a continuación.</a:t>
            </a:r>
            <a:endParaRPr lang="es-PE" sz="2100" dirty="0">
              <a:solidFill>
                <a:schemeClr val="bg1"/>
              </a:solidFill>
              <a:latin typeface="Arial" panose="020B0604020202020204" pitchFamily="34" charset="0"/>
              <a:cs typeface="Arial" panose="020B0604020202020204" pitchFamily="34" charset="0"/>
            </a:endParaRPr>
          </a:p>
        </p:txBody>
      </p:sp>
      <p:graphicFrame>
        <p:nvGraphicFramePr>
          <p:cNvPr id="6" name="Tabla 5"/>
          <p:cNvGraphicFramePr>
            <a:graphicFrameLocks noGrp="1"/>
          </p:cNvGraphicFramePr>
          <p:nvPr/>
        </p:nvGraphicFramePr>
        <p:xfrm>
          <a:off x="414528" y="2380604"/>
          <a:ext cx="8522208" cy="4071960"/>
        </p:xfrm>
        <a:graphic>
          <a:graphicData uri="http://schemas.openxmlformats.org/drawingml/2006/table">
            <a:tbl>
              <a:tblPr firstRow="1" bandRow="1">
                <a:tableStyleId>{5C22544A-7EE6-4342-B048-85BDC9FD1C3A}</a:tableStyleId>
              </a:tblPr>
              <a:tblGrid>
                <a:gridCol w="3182112">
                  <a:extLst>
                    <a:ext uri="{9D8B030D-6E8A-4147-A177-3AD203B41FA5}">
                      <a16:colId xmlns:a16="http://schemas.microsoft.com/office/drawing/2014/main" val="606122685"/>
                    </a:ext>
                  </a:extLst>
                </a:gridCol>
                <a:gridCol w="5340096">
                  <a:extLst>
                    <a:ext uri="{9D8B030D-6E8A-4147-A177-3AD203B41FA5}">
                      <a16:colId xmlns:a16="http://schemas.microsoft.com/office/drawing/2014/main" val="770773733"/>
                    </a:ext>
                  </a:extLst>
                </a:gridCol>
              </a:tblGrid>
              <a:tr h="438870">
                <a:tc>
                  <a:txBody>
                    <a:bodyPr/>
                    <a:lstStyle/>
                    <a:p>
                      <a:r>
                        <a:rPr lang="es-PE" sz="1600" b="0" dirty="0" smtClean="0">
                          <a:solidFill>
                            <a:schemeClr val="tx1"/>
                          </a:solidFill>
                          <a:latin typeface="Arial" panose="020B0604020202020204" pitchFamily="34" charset="0"/>
                          <a:cs typeface="Arial" panose="020B0604020202020204" pitchFamily="34" charset="0"/>
                        </a:rPr>
                        <a:t>A::insert(clave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Inserta el elemento</a:t>
                      </a:r>
                      <a:r>
                        <a:rPr lang="es-PE" sz="1600" b="0" baseline="0" dirty="0" smtClean="0">
                          <a:solidFill>
                            <a:schemeClr val="tx1"/>
                          </a:solidFill>
                          <a:latin typeface="Arial" panose="020B0604020202020204" pitchFamily="34" charset="0"/>
                          <a:cs typeface="Arial" panose="020B0604020202020204" pitchFamily="34" charset="0"/>
                        </a:rPr>
                        <a:t> x en el contenedor.</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0794477"/>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A::insert(A::iterator</a:t>
                      </a:r>
                      <a:r>
                        <a:rPr lang="es-PE" sz="1600" b="0" baseline="0" dirty="0" smtClean="0">
                          <a:solidFill>
                            <a:schemeClr val="tx1"/>
                          </a:solidFill>
                          <a:latin typeface="Arial" panose="020B0604020202020204" pitchFamily="34" charset="0"/>
                          <a:cs typeface="Arial" panose="020B0604020202020204" pitchFamily="34" charset="0"/>
                        </a:rPr>
                        <a:t> i, A::iterator f</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Inserta los elementos que están en el rango de los </a:t>
                      </a:r>
                      <a:r>
                        <a:rPr lang="es-PE" sz="1600" b="0" dirty="0" err="1" smtClean="0">
                          <a:solidFill>
                            <a:schemeClr val="tx1"/>
                          </a:solidFill>
                          <a:latin typeface="Arial" panose="020B0604020202020204" pitchFamily="34" charset="0"/>
                          <a:cs typeface="Arial" panose="020B0604020202020204" pitchFamily="34" charset="0"/>
                        </a:rPr>
                        <a:t>iteradores</a:t>
                      </a:r>
                      <a:r>
                        <a:rPr lang="es-PE" sz="1600" b="0" dirty="0" smtClean="0">
                          <a:solidFill>
                            <a:schemeClr val="tx1"/>
                          </a:solidFill>
                          <a:latin typeface="Arial" panose="020B0604020202020204" pitchFamily="34" charset="0"/>
                          <a:cs typeface="Arial" panose="020B0604020202020204" pitchFamily="34" charset="0"/>
                        </a:rPr>
                        <a:t> en el contenedor.</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1721411"/>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A::erase(clave</a:t>
                      </a:r>
                      <a:r>
                        <a:rPr lang="es-PE" sz="1600" b="0" baseline="0" dirty="0" smtClean="0">
                          <a:solidFill>
                            <a:schemeClr val="tx1"/>
                          </a:solidFill>
                          <a:latin typeface="Arial" panose="020B0604020202020204" pitchFamily="34" charset="0"/>
                          <a:cs typeface="Arial" panose="020B0604020202020204" pitchFamily="34" charset="0"/>
                        </a:rPr>
                        <a:t> &amp;x</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Borra</a:t>
                      </a:r>
                      <a:r>
                        <a:rPr lang="es-PE" sz="1600" b="0" baseline="0" dirty="0" smtClean="0">
                          <a:solidFill>
                            <a:schemeClr val="tx1"/>
                          </a:solidFill>
                          <a:latin typeface="Arial" panose="020B0604020202020204" pitchFamily="34" charset="0"/>
                          <a:cs typeface="Arial" panose="020B0604020202020204" pitchFamily="34" charset="0"/>
                        </a:rPr>
                        <a:t> todos los elementos que tengan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0224252"/>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A::erase(A::iterator p)</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Borra</a:t>
                      </a:r>
                      <a:r>
                        <a:rPr lang="es-PE" sz="1600" b="0" baseline="0" dirty="0" smtClean="0">
                          <a:solidFill>
                            <a:schemeClr val="tx1"/>
                          </a:solidFill>
                          <a:latin typeface="Arial" panose="020B0604020202020204" pitchFamily="34" charset="0"/>
                          <a:cs typeface="Arial" panose="020B0604020202020204" pitchFamily="34" charset="0"/>
                        </a:rPr>
                        <a:t> el elemento apuntado por p.</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7474162"/>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A::count(clave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la cantidad de elementos que</a:t>
                      </a:r>
                      <a:r>
                        <a:rPr lang="es-PE" sz="1600" b="0" baseline="0" dirty="0" smtClean="0">
                          <a:solidFill>
                            <a:schemeClr val="tx1"/>
                          </a:solidFill>
                          <a:latin typeface="Arial" panose="020B0604020202020204" pitchFamily="34" charset="0"/>
                          <a:cs typeface="Arial" panose="020B0604020202020204" pitchFamily="34" charset="0"/>
                        </a:rPr>
                        <a:t> tiene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7286835"/>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A::find(clave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baseline="0" dirty="0" smtClean="0">
                          <a:solidFill>
                            <a:schemeClr val="tx1"/>
                          </a:solidFill>
                          <a:latin typeface="Arial" panose="020B0604020202020204" pitchFamily="34" charset="0"/>
                          <a:cs typeface="Arial" panose="020B0604020202020204" pitchFamily="34" charset="0"/>
                        </a:rPr>
                        <a:t> al primer elemento que tenga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5198276"/>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A::lower_bound(clave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baseline="0" dirty="0" smtClean="0">
                          <a:solidFill>
                            <a:schemeClr val="tx1"/>
                          </a:solidFill>
                          <a:latin typeface="Arial" panose="020B0604020202020204" pitchFamily="34" charset="0"/>
                          <a:cs typeface="Arial" panose="020B0604020202020204" pitchFamily="34" charset="0"/>
                        </a:rPr>
                        <a:t> al primer elemento que tenga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2053194"/>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A::upper_bound(clave</a:t>
                      </a:r>
                      <a:r>
                        <a:rPr lang="es-PE" sz="1600" b="0" baseline="0" dirty="0" smtClean="0">
                          <a:solidFill>
                            <a:schemeClr val="tx1"/>
                          </a:solidFill>
                          <a:latin typeface="Arial" panose="020B0604020202020204" pitchFamily="34" charset="0"/>
                          <a:cs typeface="Arial" panose="020B0604020202020204" pitchFamily="34" charset="0"/>
                        </a:rPr>
                        <a:t> &amp;x</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dirty="0" smtClean="0">
                          <a:solidFill>
                            <a:schemeClr val="tx1"/>
                          </a:solidFill>
                          <a:latin typeface="Arial" panose="020B0604020202020204" pitchFamily="34" charset="0"/>
                          <a:cs typeface="Arial" panose="020B0604020202020204" pitchFamily="34" charset="0"/>
                        </a:rPr>
                        <a:t> al elemento siguiente al ultimo elemento con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8648190"/>
                  </a:ext>
                </a:extLst>
              </a:tr>
            </a:tbl>
          </a:graphicData>
        </a:graphic>
      </p:graphicFrame>
    </p:spTree>
    <p:extLst>
      <p:ext uri="{BB962C8B-B14F-4D97-AF65-F5344CB8AC3E}">
        <p14:creationId xmlns:p14="http://schemas.microsoft.com/office/powerpoint/2010/main" val="26118481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p:cNvSpPr txBox="1"/>
          <p:nvPr/>
        </p:nvSpPr>
        <p:spPr>
          <a:xfrm>
            <a:off x="499872" y="548640"/>
            <a:ext cx="10887456" cy="2231380"/>
          </a:xfrm>
          <a:prstGeom prst="rect">
            <a:avLst/>
          </a:prstGeom>
          <a:noFill/>
        </p:spPr>
        <p:txBody>
          <a:bodyPr wrap="square" rtlCol="0">
            <a:spAutoFit/>
          </a:bodyPr>
          <a:lstStyle/>
          <a:p>
            <a:r>
              <a:rPr lang="es-PE" sz="3000" dirty="0" smtClean="0">
                <a:solidFill>
                  <a:schemeClr val="bg1"/>
                </a:solidFill>
                <a:latin typeface="Arial" panose="020B0604020202020204" pitchFamily="34" charset="0"/>
                <a:cs typeface="Arial" panose="020B0604020202020204" pitchFamily="34" charset="0"/>
              </a:rPr>
              <a:t>Contenedores Asociativos: </a:t>
            </a:r>
          </a:p>
          <a:p>
            <a:pPr algn="just"/>
            <a:endParaRPr lang="es-PE" sz="2100" dirty="0">
              <a:solidFill>
                <a:schemeClr val="bg1"/>
              </a:solidFill>
              <a:latin typeface="Arial" panose="020B0604020202020204" pitchFamily="34" charset="0"/>
              <a:cs typeface="Arial" panose="020B0604020202020204" pitchFamily="34" charset="0"/>
            </a:endParaRPr>
          </a:p>
          <a:p>
            <a:pPr algn="just"/>
            <a:r>
              <a:rPr lang="es-PE" sz="2200" dirty="0" smtClean="0">
                <a:solidFill>
                  <a:schemeClr val="bg1"/>
                </a:solidFill>
                <a:latin typeface="Arial" panose="020B0604020202020204" pitchFamily="34" charset="0"/>
                <a:cs typeface="Arial" panose="020B0604020202020204" pitchFamily="34" charset="0"/>
              </a:rPr>
              <a:t>Hasta este momento se explicó la estructura general de la STL con los contenedores lineales, los </a:t>
            </a:r>
            <a:r>
              <a:rPr lang="es-PE" sz="2200" dirty="0" err="1" smtClean="0">
                <a:solidFill>
                  <a:schemeClr val="bg1"/>
                </a:solidFill>
                <a:latin typeface="Arial" panose="020B0604020202020204" pitchFamily="34" charset="0"/>
                <a:cs typeface="Arial" panose="020B0604020202020204" pitchFamily="34" charset="0"/>
              </a:rPr>
              <a:t>iteradores</a:t>
            </a:r>
            <a:r>
              <a:rPr lang="es-PE" sz="2200" dirty="0" smtClean="0">
                <a:solidFill>
                  <a:schemeClr val="bg1"/>
                </a:solidFill>
                <a:latin typeface="Arial" panose="020B0604020202020204" pitchFamily="34" charset="0"/>
                <a:cs typeface="Arial" panose="020B0604020202020204" pitchFamily="34" charset="0"/>
              </a:rPr>
              <a:t> y los algoritmos. Con esta idea general, se retoma la descripción de los contenedores faltantes, los asociativos. Estos contenedores son: set, </a:t>
            </a:r>
            <a:r>
              <a:rPr lang="es-PE" sz="2200" dirty="0" err="1" smtClean="0">
                <a:solidFill>
                  <a:schemeClr val="bg1"/>
                </a:solidFill>
                <a:latin typeface="Arial" panose="020B0604020202020204" pitchFamily="34" charset="0"/>
                <a:cs typeface="Arial" panose="020B0604020202020204" pitchFamily="34" charset="0"/>
              </a:rPr>
              <a:t>multiset</a:t>
            </a:r>
            <a:r>
              <a:rPr lang="es-PE" sz="2200" dirty="0" smtClean="0">
                <a:solidFill>
                  <a:schemeClr val="bg1"/>
                </a:solidFill>
                <a:latin typeface="Arial" panose="020B0604020202020204" pitchFamily="34" charset="0"/>
                <a:cs typeface="Arial" panose="020B0604020202020204" pitchFamily="34" charset="0"/>
              </a:rPr>
              <a:t>, </a:t>
            </a:r>
            <a:r>
              <a:rPr lang="es-PE" sz="2200" dirty="0" err="1" smtClean="0">
                <a:solidFill>
                  <a:schemeClr val="bg1"/>
                </a:solidFill>
                <a:latin typeface="Arial" panose="020B0604020202020204" pitchFamily="34" charset="0"/>
                <a:cs typeface="Arial" panose="020B0604020202020204" pitchFamily="34" charset="0"/>
              </a:rPr>
              <a:t>map</a:t>
            </a:r>
            <a:r>
              <a:rPr lang="es-PE" sz="2200" dirty="0">
                <a:solidFill>
                  <a:schemeClr val="bg1"/>
                </a:solidFill>
                <a:latin typeface="Arial" panose="020B0604020202020204" pitchFamily="34" charset="0"/>
                <a:cs typeface="Arial" panose="020B0604020202020204" pitchFamily="34" charset="0"/>
              </a:rPr>
              <a:t> </a:t>
            </a:r>
            <a:r>
              <a:rPr lang="es-PE" sz="2200" dirty="0" smtClean="0">
                <a:solidFill>
                  <a:schemeClr val="bg1"/>
                </a:solidFill>
                <a:latin typeface="Arial" panose="020B0604020202020204" pitchFamily="34" charset="0"/>
                <a:cs typeface="Arial" panose="020B0604020202020204" pitchFamily="34" charset="0"/>
              </a:rPr>
              <a:t>y</a:t>
            </a:r>
            <a:r>
              <a:rPr lang="es-PE" sz="2200" dirty="0" smtClean="0">
                <a:solidFill>
                  <a:schemeClr val="bg1"/>
                </a:solidFill>
                <a:latin typeface="Arial" panose="020B0604020202020204" pitchFamily="34" charset="0"/>
                <a:cs typeface="Arial" panose="020B0604020202020204" pitchFamily="34" charset="0"/>
              </a:rPr>
              <a:t> </a:t>
            </a:r>
            <a:r>
              <a:rPr lang="es-PE" sz="2200" dirty="0" err="1" smtClean="0">
                <a:solidFill>
                  <a:schemeClr val="bg1"/>
                </a:solidFill>
                <a:latin typeface="Arial" panose="020B0604020202020204" pitchFamily="34" charset="0"/>
                <a:cs typeface="Arial" panose="020B0604020202020204" pitchFamily="34" charset="0"/>
              </a:rPr>
              <a:t>multimap</a:t>
            </a:r>
            <a:r>
              <a:rPr lang="es-PE" sz="2200"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31783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endParaRPr lang="es-PE"/>
          </a:p>
        </p:txBody>
      </p:sp>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p:cNvSpPr txBox="1"/>
          <p:nvPr/>
        </p:nvSpPr>
        <p:spPr>
          <a:xfrm>
            <a:off x="499872" y="548640"/>
            <a:ext cx="10887456" cy="2585323"/>
          </a:xfrm>
          <a:prstGeom prst="rect">
            <a:avLst/>
          </a:prstGeom>
          <a:noFill/>
        </p:spPr>
        <p:txBody>
          <a:bodyPr wrap="square" rtlCol="0">
            <a:spAutoFit/>
          </a:bodyPr>
          <a:lstStyle/>
          <a:p>
            <a:r>
              <a:rPr lang="es-PE" sz="3000" dirty="0" smtClean="0">
                <a:solidFill>
                  <a:schemeClr val="bg1"/>
                </a:solidFill>
                <a:latin typeface="Arial" panose="020B0604020202020204" pitchFamily="34" charset="0"/>
                <a:cs typeface="Arial" panose="020B0604020202020204" pitchFamily="34" charset="0"/>
              </a:rPr>
              <a:t>Contenedores Asociativos: </a:t>
            </a:r>
          </a:p>
          <a:p>
            <a:pPr algn="just"/>
            <a:endParaRPr lang="es-PE" sz="2200" dirty="0">
              <a:solidFill>
                <a:schemeClr val="bg1"/>
              </a:solidFill>
              <a:latin typeface="Arial" panose="020B0604020202020204" pitchFamily="34" charset="0"/>
              <a:cs typeface="Arial" panose="020B0604020202020204" pitchFamily="34" charset="0"/>
            </a:endParaRPr>
          </a:p>
          <a:p>
            <a:pPr algn="just"/>
            <a:r>
              <a:rPr lang="es-PE" sz="2200" dirty="0" smtClean="0">
                <a:solidFill>
                  <a:schemeClr val="bg1"/>
                </a:solidFill>
                <a:latin typeface="Arial" panose="020B0604020202020204" pitchFamily="34" charset="0"/>
                <a:cs typeface="Arial" panose="020B0604020202020204" pitchFamily="34" charset="0"/>
              </a:rPr>
              <a:t>Su estructura en memoria no es secuencial como en los contenedores anteriores sino que se implementan como árboles binarios de búsqueda balanceados. Esto hace que el tiempo de búsqueda sea proporcional al logaritmo en base dos de la cantidad de elementos, en vez de ser proporcional al tamaño del contenedor, como es el caso de las listas lineales.</a:t>
            </a:r>
            <a:endParaRPr lang="es-PE" sz="2200" dirty="0">
              <a:solidFill>
                <a:schemeClr val="bg1"/>
              </a:solidFill>
              <a:latin typeface="Arial" panose="020B0604020202020204" pitchFamily="34" charset="0"/>
              <a:cs typeface="Arial" panose="020B0604020202020204" pitchFamily="34" charset="0"/>
            </a:endParaRPr>
          </a:p>
        </p:txBody>
      </p:sp>
      <p:sp>
        <p:nvSpPr>
          <p:cNvPr id="6" name="Rectángulo 5"/>
          <p:cNvSpPr/>
          <p:nvPr/>
        </p:nvSpPr>
        <p:spPr>
          <a:xfrm>
            <a:off x="5096256" y="3429000"/>
            <a:ext cx="743712" cy="67056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dirty="0" smtClean="0">
                <a:solidFill>
                  <a:schemeClr val="bg1"/>
                </a:solidFill>
                <a:latin typeface="Arial" panose="020B0604020202020204" pitchFamily="34" charset="0"/>
                <a:cs typeface="Arial" panose="020B0604020202020204" pitchFamily="34" charset="0"/>
              </a:rPr>
              <a:t>12</a:t>
            </a:r>
            <a:endParaRPr lang="es-PE" sz="2800" dirty="0">
              <a:solidFill>
                <a:schemeClr val="bg1"/>
              </a:solidFill>
              <a:latin typeface="Arial" panose="020B0604020202020204" pitchFamily="34" charset="0"/>
              <a:cs typeface="Arial" panose="020B0604020202020204" pitchFamily="34" charset="0"/>
            </a:endParaRPr>
          </a:p>
        </p:txBody>
      </p:sp>
      <p:sp>
        <p:nvSpPr>
          <p:cNvPr id="7" name="Rectángulo 6"/>
          <p:cNvSpPr/>
          <p:nvPr/>
        </p:nvSpPr>
        <p:spPr>
          <a:xfrm>
            <a:off x="3798605" y="4404360"/>
            <a:ext cx="743712" cy="67056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dirty="0" smtClean="0">
                <a:solidFill>
                  <a:schemeClr val="bg1"/>
                </a:solidFill>
                <a:latin typeface="Arial" panose="020B0604020202020204" pitchFamily="34" charset="0"/>
                <a:cs typeface="Arial" panose="020B0604020202020204" pitchFamily="34" charset="0"/>
              </a:rPr>
              <a:t>8</a:t>
            </a:r>
            <a:endParaRPr lang="es-PE" sz="2800" dirty="0">
              <a:solidFill>
                <a:schemeClr val="bg1"/>
              </a:solidFill>
              <a:latin typeface="Arial" panose="020B0604020202020204" pitchFamily="34" charset="0"/>
              <a:cs typeface="Arial" panose="020B0604020202020204" pitchFamily="34" charset="0"/>
            </a:endParaRPr>
          </a:p>
        </p:txBody>
      </p:sp>
      <p:sp>
        <p:nvSpPr>
          <p:cNvPr id="8" name="Rectángulo 7"/>
          <p:cNvSpPr/>
          <p:nvPr/>
        </p:nvSpPr>
        <p:spPr>
          <a:xfrm>
            <a:off x="3173367" y="5369957"/>
            <a:ext cx="743712" cy="67056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dirty="0" smtClean="0">
                <a:solidFill>
                  <a:schemeClr val="bg1"/>
                </a:solidFill>
                <a:latin typeface="Arial" panose="020B0604020202020204" pitchFamily="34" charset="0"/>
                <a:cs typeface="Arial" panose="020B0604020202020204" pitchFamily="34" charset="0"/>
              </a:rPr>
              <a:t>4</a:t>
            </a:r>
            <a:endParaRPr lang="es-PE" sz="2800" dirty="0">
              <a:solidFill>
                <a:schemeClr val="bg1"/>
              </a:solidFill>
              <a:latin typeface="Arial" panose="020B0604020202020204" pitchFamily="34" charset="0"/>
              <a:cs typeface="Arial" panose="020B0604020202020204" pitchFamily="34" charset="0"/>
            </a:endParaRPr>
          </a:p>
        </p:txBody>
      </p:sp>
      <p:sp>
        <p:nvSpPr>
          <p:cNvPr id="9" name="Rectángulo 8"/>
          <p:cNvSpPr/>
          <p:nvPr/>
        </p:nvSpPr>
        <p:spPr>
          <a:xfrm>
            <a:off x="4509584" y="5369957"/>
            <a:ext cx="743712" cy="67056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dirty="0" smtClean="0">
                <a:solidFill>
                  <a:schemeClr val="bg1"/>
                </a:solidFill>
                <a:latin typeface="Arial" panose="020B0604020202020204" pitchFamily="34" charset="0"/>
                <a:cs typeface="Arial" panose="020B0604020202020204" pitchFamily="34" charset="0"/>
              </a:rPr>
              <a:t>10</a:t>
            </a:r>
            <a:endParaRPr lang="es-PE" sz="2800" dirty="0">
              <a:solidFill>
                <a:schemeClr val="bg1"/>
              </a:solidFill>
              <a:latin typeface="Arial" panose="020B0604020202020204" pitchFamily="34" charset="0"/>
              <a:cs typeface="Arial" panose="020B0604020202020204" pitchFamily="34" charset="0"/>
            </a:endParaRPr>
          </a:p>
        </p:txBody>
      </p:sp>
      <p:sp>
        <p:nvSpPr>
          <p:cNvPr id="10" name="Rectángulo 9"/>
          <p:cNvSpPr/>
          <p:nvPr/>
        </p:nvSpPr>
        <p:spPr>
          <a:xfrm>
            <a:off x="6431280" y="4399479"/>
            <a:ext cx="743712" cy="67056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dirty="0" smtClean="0">
                <a:solidFill>
                  <a:schemeClr val="bg1"/>
                </a:solidFill>
                <a:latin typeface="Arial" panose="020B0604020202020204" pitchFamily="34" charset="0"/>
                <a:cs typeface="Arial" panose="020B0604020202020204" pitchFamily="34" charset="0"/>
              </a:rPr>
              <a:t>23</a:t>
            </a:r>
            <a:endParaRPr lang="es-PE" sz="2800" dirty="0">
              <a:solidFill>
                <a:schemeClr val="bg1"/>
              </a:solidFill>
              <a:latin typeface="Arial" panose="020B0604020202020204" pitchFamily="34" charset="0"/>
              <a:cs typeface="Arial" panose="020B0604020202020204" pitchFamily="34" charset="0"/>
            </a:endParaRPr>
          </a:p>
        </p:txBody>
      </p:sp>
      <p:sp>
        <p:nvSpPr>
          <p:cNvPr id="11" name="Rectángulo 10"/>
          <p:cNvSpPr/>
          <p:nvPr/>
        </p:nvSpPr>
        <p:spPr>
          <a:xfrm>
            <a:off x="5785901" y="5365076"/>
            <a:ext cx="743712" cy="67056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dirty="0" smtClean="0">
                <a:solidFill>
                  <a:schemeClr val="bg1"/>
                </a:solidFill>
                <a:latin typeface="Arial" panose="020B0604020202020204" pitchFamily="34" charset="0"/>
                <a:cs typeface="Arial" panose="020B0604020202020204" pitchFamily="34" charset="0"/>
              </a:rPr>
              <a:t>15</a:t>
            </a:r>
            <a:endParaRPr lang="es-PE" sz="2800" dirty="0">
              <a:solidFill>
                <a:schemeClr val="bg1"/>
              </a:solidFill>
              <a:latin typeface="Arial" panose="020B0604020202020204" pitchFamily="34" charset="0"/>
              <a:cs typeface="Arial" panose="020B0604020202020204" pitchFamily="34" charset="0"/>
            </a:endParaRPr>
          </a:p>
        </p:txBody>
      </p:sp>
      <p:sp>
        <p:nvSpPr>
          <p:cNvPr id="12" name="Rectángulo 11"/>
          <p:cNvSpPr/>
          <p:nvPr/>
        </p:nvSpPr>
        <p:spPr>
          <a:xfrm>
            <a:off x="7121390" y="5365076"/>
            <a:ext cx="743712" cy="67056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dirty="0" smtClean="0">
                <a:solidFill>
                  <a:schemeClr val="bg1"/>
                </a:solidFill>
                <a:latin typeface="Arial" panose="020B0604020202020204" pitchFamily="34" charset="0"/>
                <a:cs typeface="Arial" panose="020B0604020202020204" pitchFamily="34" charset="0"/>
              </a:rPr>
              <a:t>26</a:t>
            </a:r>
            <a:endParaRPr lang="es-PE" sz="2800" dirty="0">
              <a:solidFill>
                <a:schemeClr val="bg1"/>
              </a:solidFill>
              <a:latin typeface="Arial" panose="020B0604020202020204" pitchFamily="34" charset="0"/>
              <a:cs typeface="Arial" panose="020B0604020202020204" pitchFamily="34" charset="0"/>
            </a:endParaRPr>
          </a:p>
        </p:txBody>
      </p:sp>
      <p:cxnSp>
        <p:nvCxnSpPr>
          <p:cNvPr id="14" name="Conector angular 13"/>
          <p:cNvCxnSpPr>
            <a:stCxn id="6" idx="1"/>
            <a:endCxn id="7" idx="0"/>
          </p:cNvCxnSpPr>
          <p:nvPr/>
        </p:nvCxnSpPr>
        <p:spPr>
          <a:xfrm rot="10800000" flipV="1">
            <a:off x="4170462" y="3764280"/>
            <a:ext cx="925795" cy="640080"/>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p:cNvCxnSpPr>
            <a:stCxn id="6" idx="3"/>
            <a:endCxn id="10" idx="0"/>
          </p:cNvCxnSpPr>
          <p:nvPr/>
        </p:nvCxnSpPr>
        <p:spPr>
          <a:xfrm>
            <a:off x="5839968" y="3764280"/>
            <a:ext cx="963168" cy="635199"/>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angular 17"/>
          <p:cNvCxnSpPr>
            <a:endCxn id="8" idx="0"/>
          </p:cNvCxnSpPr>
          <p:nvPr/>
        </p:nvCxnSpPr>
        <p:spPr>
          <a:xfrm rot="5400000">
            <a:off x="3354315" y="4925667"/>
            <a:ext cx="635198" cy="253382"/>
          </a:xfrm>
          <a:prstGeom prst="bentConnector3">
            <a:avLst>
              <a:gd name="adj1" fmla="val 2015"/>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angular 21"/>
          <p:cNvCxnSpPr>
            <a:stCxn id="7" idx="3"/>
          </p:cNvCxnSpPr>
          <p:nvPr/>
        </p:nvCxnSpPr>
        <p:spPr>
          <a:xfrm>
            <a:off x="4542317" y="4739640"/>
            <a:ext cx="339123" cy="625436"/>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angular 23"/>
          <p:cNvCxnSpPr>
            <a:stCxn id="10" idx="1"/>
            <a:endCxn id="11" idx="0"/>
          </p:cNvCxnSpPr>
          <p:nvPr/>
        </p:nvCxnSpPr>
        <p:spPr>
          <a:xfrm rot="10800000" flipV="1">
            <a:off x="6157758" y="4734758"/>
            <a:ext cx="273523" cy="630317"/>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r 27"/>
          <p:cNvCxnSpPr>
            <a:stCxn id="10" idx="3"/>
            <a:endCxn id="12" idx="0"/>
          </p:cNvCxnSpPr>
          <p:nvPr/>
        </p:nvCxnSpPr>
        <p:spPr>
          <a:xfrm>
            <a:off x="7174992" y="4734759"/>
            <a:ext cx="318254" cy="630317"/>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0993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charRg st="28" end="377"/>
                                            </p:txEl>
                                          </p:spTgt>
                                        </p:tgtEl>
                                        <p:attrNameLst>
                                          <p:attrName>style.visibility</p:attrName>
                                        </p:attrNameLst>
                                      </p:cBhvr>
                                      <p:to>
                                        <p:strVal val="visible"/>
                                      </p:to>
                                    </p:set>
                                    <p:animEffect transition="in" filter="wipe(down)">
                                      <p:cBhvr>
                                        <p:cTn id="7" dur="500"/>
                                        <p:tgtEl>
                                          <p:spTgt spid="5">
                                            <p:txEl>
                                              <p:charRg st="28" end="37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par>
                                <p:cTn id="31" presetID="22" presetClass="entr" presetSubtype="4"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down)">
                                      <p:cBhvr>
                                        <p:cTn id="33" dur="500"/>
                                        <p:tgtEl>
                                          <p:spTgt spid="14"/>
                                        </p:tgtEl>
                                      </p:cBhvr>
                                    </p:animEffect>
                                  </p:childTnLst>
                                </p:cTn>
                              </p:par>
                              <p:par>
                                <p:cTn id="34" presetID="22" presetClass="entr" presetSubtype="4"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down)">
                                      <p:cBhvr>
                                        <p:cTn id="36" dur="500"/>
                                        <p:tgtEl>
                                          <p:spTgt spid="16"/>
                                        </p:tgtEl>
                                      </p:cBhvr>
                                    </p:animEffect>
                                  </p:childTnLst>
                                </p:cTn>
                              </p:par>
                              <p:par>
                                <p:cTn id="37" presetID="2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500"/>
                                        <p:tgtEl>
                                          <p:spTgt spid="18"/>
                                        </p:tgtEl>
                                      </p:cBhvr>
                                    </p:animEffect>
                                  </p:childTnLst>
                                </p:cTn>
                              </p:par>
                              <p:par>
                                <p:cTn id="40" presetID="22" presetClass="entr" presetSubtype="4"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par>
                                <p:cTn id="43" presetID="22" presetClass="entr" presetSubtype="4"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down)">
                                      <p:cBhvr>
                                        <p:cTn id="45" dur="500"/>
                                        <p:tgtEl>
                                          <p:spTgt spid="24"/>
                                        </p:tgtEl>
                                      </p:cBhvr>
                                    </p:animEffect>
                                  </p:childTnLst>
                                </p:cTn>
                              </p:par>
                              <p:par>
                                <p:cTn id="46" presetID="22" presetClass="entr" presetSubtype="4" fill="hold"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down)">
                                      <p:cBhvr>
                                        <p:cTn id="4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p:cNvSpPr txBox="1"/>
          <p:nvPr/>
        </p:nvSpPr>
        <p:spPr>
          <a:xfrm>
            <a:off x="414528" y="407259"/>
            <a:ext cx="10887456" cy="1708160"/>
          </a:xfrm>
          <a:prstGeom prst="rect">
            <a:avLst/>
          </a:prstGeom>
          <a:noFill/>
        </p:spPr>
        <p:txBody>
          <a:bodyPr wrap="square" rtlCol="0">
            <a:spAutoFit/>
          </a:bodyPr>
          <a:lstStyle/>
          <a:p>
            <a:pPr algn="just"/>
            <a:r>
              <a:rPr lang="es-PE" sz="2100" dirty="0" smtClean="0">
                <a:solidFill>
                  <a:schemeClr val="bg1"/>
                </a:solidFill>
                <a:latin typeface="Arial" panose="020B0604020202020204" pitchFamily="34" charset="0"/>
                <a:cs typeface="Arial" panose="020B0604020202020204" pitchFamily="34" charset="0"/>
              </a:rPr>
              <a:t>Los contenedores asociativos proveen para su manipulación </a:t>
            </a:r>
            <a:r>
              <a:rPr lang="es-PE" sz="2100" dirty="0" err="1" smtClean="0">
                <a:solidFill>
                  <a:schemeClr val="bg1"/>
                </a:solidFill>
                <a:latin typeface="Arial" panose="020B0604020202020204" pitchFamily="34" charset="0"/>
                <a:cs typeface="Arial" panose="020B0604020202020204" pitchFamily="34" charset="0"/>
              </a:rPr>
              <a:t>iteradores</a:t>
            </a:r>
            <a:r>
              <a:rPr lang="es-PE" sz="2100" dirty="0" smtClean="0">
                <a:solidFill>
                  <a:schemeClr val="bg1"/>
                </a:solidFill>
                <a:latin typeface="Arial" panose="020B0604020202020204" pitchFamily="34" charset="0"/>
                <a:cs typeface="Arial" panose="020B0604020202020204" pitchFamily="34" charset="0"/>
              </a:rPr>
              <a:t> bidireccionales, al igual que las listas doblemente enlazadas. Por lo tanto, sólo se podrán utilizar aquellos algoritmos que requieran de estos </a:t>
            </a:r>
            <a:r>
              <a:rPr lang="es-PE" sz="2100" dirty="0" err="1" smtClean="0">
                <a:solidFill>
                  <a:schemeClr val="bg1"/>
                </a:solidFill>
                <a:latin typeface="Arial" panose="020B0604020202020204" pitchFamily="34" charset="0"/>
                <a:cs typeface="Arial" panose="020B0604020202020204" pitchFamily="34" charset="0"/>
              </a:rPr>
              <a:t>iteradores</a:t>
            </a:r>
            <a:r>
              <a:rPr lang="es-PE" sz="2100" dirty="0" smtClean="0">
                <a:solidFill>
                  <a:schemeClr val="bg1"/>
                </a:solidFill>
                <a:latin typeface="Arial" panose="020B0604020202020204" pitchFamily="34" charset="0"/>
                <a:cs typeface="Arial" panose="020B0604020202020204" pitchFamily="34" charset="0"/>
              </a:rPr>
              <a:t>. Sin embargo, estos contenedores proveen algunos métodos para las funciones de búsqueda y conteo, los cuales se explican a continuación.</a:t>
            </a:r>
            <a:endParaRPr lang="es-PE" sz="2100" dirty="0">
              <a:solidFill>
                <a:schemeClr val="bg1"/>
              </a:solidFill>
              <a:latin typeface="Arial" panose="020B0604020202020204" pitchFamily="34" charset="0"/>
              <a:cs typeface="Arial" panose="020B0604020202020204" pitchFamily="34" charset="0"/>
            </a:endParaRPr>
          </a:p>
        </p:txBody>
      </p:sp>
      <p:graphicFrame>
        <p:nvGraphicFramePr>
          <p:cNvPr id="6" name="Tabla 5"/>
          <p:cNvGraphicFramePr>
            <a:graphicFrameLocks noGrp="1"/>
          </p:cNvGraphicFramePr>
          <p:nvPr>
            <p:extLst>
              <p:ext uri="{D42A27DB-BD31-4B8C-83A1-F6EECF244321}">
                <p14:modId xmlns:p14="http://schemas.microsoft.com/office/powerpoint/2010/main" val="1142776548"/>
              </p:ext>
            </p:extLst>
          </p:nvPr>
        </p:nvGraphicFramePr>
        <p:xfrm>
          <a:off x="414528" y="2380604"/>
          <a:ext cx="8522208" cy="4071960"/>
        </p:xfrm>
        <a:graphic>
          <a:graphicData uri="http://schemas.openxmlformats.org/drawingml/2006/table">
            <a:tbl>
              <a:tblPr firstRow="1" bandRow="1">
                <a:tableStyleId>{5C22544A-7EE6-4342-B048-85BDC9FD1C3A}</a:tableStyleId>
              </a:tblPr>
              <a:tblGrid>
                <a:gridCol w="3182112">
                  <a:extLst>
                    <a:ext uri="{9D8B030D-6E8A-4147-A177-3AD203B41FA5}">
                      <a16:colId xmlns:a16="http://schemas.microsoft.com/office/drawing/2014/main" val="606122685"/>
                    </a:ext>
                  </a:extLst>
                </a:gridCol>
                <a:gridCol w="5340096">
                  <a:extLst>
                    <a:ext uri="{9D8B030D-6E8A-4147-A177-3AD203B41FA5}">
                      <a16:colId xmlns:a16="http://schemas.microsoft.com/office/drawing/2014/main" val="770773733"/>
                    </a:ext>
                  </a:extLst>
                </a:gridCol>
              </a:tblGrid>
              <a:tr h="438870">
                <a:tc>
                  <a:txBody>
                    <a:bodyPr/>
                    <a:lstStyle/>
                    <a:p>
                      <a:r>
                        <a:rPr lang="es-PE" sz="1600" b="0" dirty="0" smtClean="0">
                          <a:solidFill>
                            <a:schemeClr val="tx1"/>
                          </a:solidFill>
                          <a:latin typeface="Arial" panose="020B0604020202020204" pitchFamily="34" charset="0"/>
                          <a:cs typeface="Arial" panose="020B0604020202020204" pitchFamily="34" charset="0"/>
                        </a:rPr>
                        <a:t>A::insert(clave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Inserta el elemento</a:t>
                      </a:r>
                      <a:r>
                        <a:rPr lang="es-PE" sz="1600" b="0" baseline="0" dirty="0" smtClean="0">
                          <a:solidFill>
                            <a:schemeClr val="tx1"/>
                          </a:solidFill>
                          <a:latin typeface="Arial" panose="020B0604020202020204" pitchFamily="34" charset="0"/>
                          <a:cs typeface="Arial" panose="020B0604020202020204" pitchFamily="34" charset="0"/>
                        </a:rPr>
                        <a:t> x en el contenedor.</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0794477"/>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A::insert(A::iterator</a:t>
                      </a:r>
                      <a:r>
                        <a:rPr lang="es-PE" sz="1600" b="0" baseline="0" dirty="0" smtClean="0">
                          <a:solidFill>
                            <a:schemeClr val="tx1"/>
                          </a:solidFill>
                          <a:latin typeface="Arial" panose="020B0604020202020204" pitchFamily="34" charset="0"/>
                          <a:cs typeface="Arial" panose="020B0604020202020204" pitchFamily="34" charset="0"/>
                        </a:rPr>
                        <a:t> i, A::iterator f</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Inserta los elementos que están en el rango de los </a:t>
                      </a:r>
                      <a:r>
                        <a:rPr lang="es-PE" sz="1600" b="0" dirty="0" err="1" smtClean="0">
                          <a:solidFill>
                            <a:schemeClr val="tx1"/>
                          </a:solidFill>
                          <a:latin typeface="Arial" panose="020B0604020202020204" pitchFamily="34" charset="0"/>
                          <a:cs typeface="Arial" panose="020B0604020202020204" pitchFamily="34" charset="0"/>
                        </a:rPr>
                        <a:t>iteradores</a:t>
                      </a:r>
                      <a:r>
                        <a:rPr lang="es-PE" sz="1600" b="0" dirty="0" smtClean="0">
                          <a:solidFill>
                            <a:schemeClr val="tx1"/>
                          </a:solidFill>
                          <a:latin typeface="Arial" panose="020B0604020202020204" pitchFamily="34" charset="0"/>
                          <a:cs typeface="Arial" panose="020B0604020202020204" pitchFamily="34" charset="0"/>
                        </a:rPr>
                        <a:t> en el contenedor.</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1721411"/>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A::erase(clave</a:t>
                      </a:r>
                      <a:r>
                        <a:rPr lang="es-PE" sz="1600" b="0" baseline="0" dirty="0" smtClean="0">
                          <a:solidFill>
                            <a:schemeClr val="tx1"/>
                          </a:solidFill>
                          <a:latin typeface="Arial" panose="020B0604020202020204" pitchFamily="34" charset="0"/>
                          <a:cs typeface="Arial" panose="020B0604020202020204" pitchFamily="34" charset="0"/>
                        </a:rPr>
                        <a:t> &amp;x</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Borra</a:t>
                      </a:r>
                      <a:r>
                        <a:rPr lang="es-PE" sz="1600" b="0" baseline="0" dirty="0" smtClean="0">
                          <a:solidFill>
                            <a:schemeClr val="tx1"/>
                          </a:solidFill>
                          <a:latin typeface="Arial" panose="020B0604020202020204" pitchFamily="34" charset="0"/>
                          <a:cs typeface="Arial" panose="020B0604020202020204" pitchFamily="34" charset="0"/>
                        </a:rPr>
                        <a:t> todos los elementos que tengan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0224252"/>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A::erase(A::iterator p)</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Borra</a:t>
                      </a:r>
                      <a:r>
                        <a:rPr lang="es-PE" sz="1600" b="0" baseline="0" dirty="0" smtClean="0">
                          <a:solidFill>
                            <a:schemeClr val="tx1"/>
                          </a:solidFill>
                          <a:latin typeface="Arial" panose="020B0604020202020204" pitchFamily="34" charset="0"/>
                          <a:cs typeface="Arial" panose="020B0604020202020204" pitchFamily="34" charset="0"/>
                        </a:rPr>
                        <a:t> el elemento apuntado por p.</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7474162"/>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A::count(clave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la cantidad de elementos que</a:t>
                      </a:r>
                      <a:r>
                        <a:rPr lang="es-PE" sz="1600" b="0" baseline="0" dirty="0" smtClean="0">
                          <a:solidFill>
                            <a:schemeClr val="tx1"/>
                          </a:solidFill>
                          <a:latin typeface="Arial" panose="020B0604020202020204" pitchFamily="34" charset="0"/>
                          <a:cs typeface="Arial" panose="020B0604020202020204" pitchFamily="34" charset="0"/>
                        </a:rPr>
                        <a:t> tiene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7286835"/>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A::find(clave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baseline="0" dirty="0" smtClean="0">
                          <a:solidFill>
                            <a:schemeClr val="tx1"/>
                          </a:solidFill>
                          <a:latin typeface="Arial" panose="020B0604020202020204" pitchFamily="34" charset="0"/>
                          <a:cs typeface="Arial" panose="020B0604020202020204" pitchFamily="34" charset="0"/>
                        </a:rPr>
                        <a:t> al primer elemento que tenga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5198276"/>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A::lower_bound(clave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baseline="0" dirty="0" smtClean="0">
                          <a:solidFill>
                            <a:schemeClr val="tx1"/>
                          </a:solidFill>
                          <a:latin typeface="Arial" panose="020B0604020202020204" pitchFamily="34" charset="0"/>
                          <a:cs typeface="Arial" panose="020B0604020202020204" pitchFamily="34" charset="0"/>
                        </a:rPr>
                        <a:t> al primer elemento que tenga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2053194"/>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A::upper_bound(clave</a:t>
                      </a:r>
                      <a:r>
                        <a:rPr lang="es-PE" sz="1600" b="0" baseline="0" dirty="0" smtClean="0">
                          <a:solidFill>
                            <a:schemeClr val="tx1"/>
                          </a:solidFill>
                          <a:latin typeface="Arial" panose="020B0604020202020204" pitchFamily="34" charset="0"/>
                          <a:cs typeface="Arial" panose="020B0604020202020204" pitchFamily="34" charset="0"/>
                        </a:rPr>
                        <a:t> &amp;x</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dirty="0" smtClean="0">
                          <a:solidFill>
                            <a:schemeClr val="tx1"/>
                          </a:solidFill>
                          <a:latin typeface="Arial" panose="020B0604020202020204" pitchFamily="34" charset="0"/>
                          <a:cs typeface="Arial" panose="020B0604020202020204" pitchFamily="34" charset="0"/>
                        </a:rPr>
                        <a:t> al elemento siguiente al ultimo elemento con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8648190"/>
                  </a:ext>
                </a:extLst>
              </a:tr>
            </a:tbl>
          </a:graphicData>
        </a:graphic>
      </p:graphicFrame>
      <p:sp>
        <p:nvSpPr>
          <p:cNvPr id="7" name="Rectángulo 6"/>
          <p:cNvSpPr/>
          <p:nvPr/>
        </p:nvSpPr>
        <p:spPr>
          <a:xfrm>
            <a:off x="213360" y="2826994"/>
            <a:ext cx="8924544" cy="380390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135007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p:cNvSpPr txBox="1"/>
          <p:nvPr/>
        </p:nvSpPr>
        <p:spPr>
          <a:xfrm>
            <a:off x="414528" y="407259"/>
            <a:ext cx="10887456" cy="1708160"/>
          </a:xfrm>
          <a:prstGeom prst="rect">
            <a:avLst/>
          </a:prstGeom>
          <a:noFill/>
        </p:spPr>
        <p:txBody>
          <a:bodyPr wrap="square" rtlCol="0">
            <a:spAutoFit/>
          </a:bodyPr>
          <a:lstStyle/>
          <a:p>
            <a:pPr algn="just"/>
            <a:r>
              <a:rPr lang="es-PE" sz="2100" dirty="0" smtClean="0">
                <a:solidFill>
                  <a:schemeClr val="bg1"/>
                </a:solidFill>
                <a:latin typeface="Arial" panose="020B0604020202020204" pitchFamily="34" charset="0"/>
                <a:cs typeface="Arial" panose="020B0604020202020204" pitchFamily="34" charset="0"/>
              </a:rPr>
              <a:t>Los contenedores asociativos proveen para su manipulación </a:t>
            </a:r>
            <a:r>
              <a:rPr lang="es-PE" sz="2100" dirty="0" err="1" smtClean="0">
                <a:solidFill>
                  <a:schemeClr val="bg1"/>
                </a:solidFill>
                <a:latin typeface="Arial" panose="020B0604020202020204" pitchFamily="34" charset="0"/>
                <a:cs typeface="Arial" panose="020B0604020202020204" pitchFamily="34" charset="0"/>
              </a:rPr>
              <a:t>iteradores</a:t>
            </a:r>
            <a:r>
              <a:rPr lang="es-PE" sz="2100" dirty="0" smtClean="0">
                <a:solidFill>
                  <a:schemeClr val="bg1"/>
                </a:solidFill>
                <a:latin typeface="Arial" panose="020B0604020202020204" pitchFamily="34" charset="0"/>
                <a:cs typeface="Arial" panose="020B0604020202020204" pitchFamily="34" charset="0"/>
              </a:rPr>
              <a:t> bidireccionales, al igual que las listas doblemente enlazadas. Por lo tanto, sólo se podrán utilizar aquellos algoritmos que requieran de estos </a:t>
            </a:r>
            <a:r>
              <a:rPr lang="es-PE" sz="2100" dirty="0" err="1" smtClean="0">
                <a:solidFill>
                  <a:schemeClr val="bg1"/>
                </a:solidFill>
                <a:latin typeface="Arial" panose="020B0604020202020204" pitchFamily="34" charset="0"/>
                <a:cs typeface="Arial" panose="020B0604020202020204" pitchFamily="34" charset="0"/>
              </a:rPr>
              <a:t>iteradores</a:t>
            </a:r>
            <a:r>
              <a:rPr lang="es-PE" sz="2100" dirty="0" smtClean="0">
                <a:solidFill>
                  <a:schemeClr val="bg1"/>
                </a:solidFill>
                <a:latin typeface="Arial" panose="020B0604020202020204" pitchFamily="34" charset="0"/>
                <a:cs typeface="Arial" panose="020B0604020202020204" pitchFamily="34" charset="0"/>
              </a:rPr>
              <a:t>. Sin embargo, estos contenedores proveen algunos métodos para las funciones de búsqueda y conteo, los cuales se explican a continuación.</a:t>
            </a:r>
            <a:endParaRPr lang="es-PE" sz="2100" dirty="0">
              <a:solidFill>
                <a:schemeClr val="bg1"/>
              </a:solidFill>
              <a:latin typeface="Arial" panose="020B0604020202020204" pitchFamily="34" charset="0"/>
              <a:cs typeface="Arial" panose="020B0604020202020204" pitchFamily="34" charset="0"/>
            </a:endParaRPr>
          </a:p>
        </p:txBody>
      </p:sp>
      <p:graphicFrame>
        <p:nvGraphicFramePr>
          <p:cNvPr id="6" name="Tabla 5"/>
          <p:cNvGraphicFramePr>
            <a:graphicFrameLocks noGrp="1"/>
          </p:cNvGraphicFramePr>
          <p:nvPr/>
        </p:nvGraphicFramePr>
        <p:xfrm>
          <a:off x="414528" y="2380604"/>
          <a:ext cx="8522208" cy="4071960"/>
        </p:xfrm>
        <a:graphic>
          <a:graphicData uri="http://schemas.openxmlformats.org/drawingml/2006/table">
            <a:tbl>
              <a:tblPr firstRow="1" bandRow="1">
                <a:tableStyleId>{5C22544A-7EE6-4342-B048-85BDC9FD1C3A}</a:tableStyleId>
              </a:tblPr>
              <a:tblGrid>
                <a:gridCol w="3182112">
                  <a:extLst>
                    <a:ext uri="{9D8B030D-6E8A-4147-A177-3AD203B41FA5}">
                      <a16:colId xmlns:a16="http://schemas.microsoft.com/office/drawing/2014/main" val="606122685"/>
                    </a:ext>
                  </a:extLst>
                </a:gridCol>
                <a:gridCol w="5340096">
                  <a:extLst>
                    <a:ext uri="{9D8B030D-6E8A-4147-A177-3AD203B41FA5}">
                      <a16:colId xmlns:a16="http://schemas.microsoft.com/office/drawing/2014/main" val="770773733"/>
                    </a:ext>
                  </a:extLst>
                </a:gridCol>
              </a:tblGrid>
              <a:tr h="438870">
                <a:tc>
                  <a:txBody>
                    <a:bodyPr/>
                    <a:lstStyle/>
                    <a:p>
                      <a:r>
                        <a:rPr lang="es-PE" sz="1600" b="0" dirty="0" smtClean="0">
                          <a:solidFill>
                            <a:schemeClr val="tx1"/>
                          </a:solidFill>
                          <a:latin typeface="Arial" panose="020B0604020202020204" pitchFamily="34" charset="0"/>
                          <a:cs typeface="Arial" panose="020B0604020202020204" pitchFamily="34" charset="0"/>
                        </a:rPr>
                        <a:t>A::insert(clave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Inserta el elemento</a:t>
                      </a:r>
                      <a:r>
                        <a:rPr lang="es-PE" sz="1600" b="0" baseline="0" dirty="0" smtClean="0">
                          <a:solidFill>
                            <a:schemeClr val="tx1"/>
                          </a:solidFill>
                          <a:latin typeface="Arial" panose="020B0604020202020204" pitchFamily="34" charset="0"/>
                          <a:cs typeface="Arial" panose="020B0604020202020204" pitchFamily="34" charset="0"/>
                        </a:rPr>
                        <a:t> x en el contenedor.</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0794477"/>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A::insert(A::iterator</a:t>
                      </a:r>
                      <a:r>
                        <a:rPr lang="es-PE" sz="1600" b="0" baseline="0" dirty="0" smtClean="0">
                          <a:solidFill>
                            <a:schemeClr val="tx1"/>
                          </a:solidFill>
                          <a:latin typeface="Arial" panose="020B0604020202020204" pitchFamily="34" charset="0"/>
                          <a:cs typeface="Arial" panose="020B0604020202020204" pitchFamily="34" charset="0"/>
                        </a:rPr>
                        <a:t> i, A::iterator f</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Inserta los elementos que están en el rango de los </a:t>
                      </a:r>
                      <a:r>
                        <a:rPr lang="es-PE" sz="1600" b="0" dirty="0" err="1" smtClean="0">
                          <a:solidFill>
                            <a:schemeClr val="tx1"/>
                          </a:solidFill>
                          <a:latin typeface="Arial" panose="020B0604020202020204" pitchFamily="34" charset="0"/>
                          <a:cs typeface="Arial" panose="020B0604020202020204" pitchFamily="34" charset="0"/>
                        </a:rPr>
                        <a:t>iteradores</a:t>
                      </a:r>
                      <a:r>
                        <a:rPr lang="es-PE" sz="1600" b="0" dirty="0" smtClean="0">
                          <a:solidFill>
                            <a:schemeClr val="tx1"/>
                          </a:solidFill>
                          <a:latin typeface="Arial" panose="020B0604020202020204" pitchFamily="34" charset="0"/>
                          <a:cs typeface="Arial" panose="020B0604020202020204" pitchFamily="34" charset="0"/>
                        </a:rPr>
                        <a:t> en el contenedor.</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1721411"/>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A::erase(clave</a:t>
                      </a:r>
                      <a:r>
                        <a:rPr lang="es-PE" sz="1600" b="0" baseline="0" dirty="0" smtClean="0">
                          <a:solidFill>
                            <a:schemeClr val="tx1"/>
                          </a:solidFill>
                          <a:latin typeface="Arial" panose="020B0604020202020204" pitchFamily="34" charset="0"/>
                          <a:cs typeface="Arial" panose="020B0604020202020204" pitchFamily="34" charset="0"/>
                        </a:rPr>
                        <a:t> &amp;x</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Borra</a:t>
                      </a:r>
                      <a:r>
                        <a:rPr lang="es-PE" sz="1600" b="0" baseline="0" dirty="0" smtClean="0">
                          <a:solidFill>
                            <a:schemeClr val="tx1"/>
                          </a:solidFill>
                          <a:latin typeface="Arial" panose="020B0604020202020204" pitchFamily="34" charset="0"/>
                          <a:cs typeface="Arial" panose="020B0604020202020204" pitchFamily="34" charset="0"/>
                        </a:rPr>
                        <a:t> todos los elementos que tengan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0224252"/>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A::erase(A::iterator p)</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Borra</a:t>
                      </a:r>
                      <a:r>
                        <a:rPr lang="es-PE" sz="1600" b="0" baseline="0" dirty="0" smtClean="0">
                          <a:solidFill>
                            <a:schemeClr val="tx1"/>
                          </a:solidFill>
                          <a:latin typeface="Arial" panose="020B0604020202020204" pitchFamily="34" charset="0"/>
                          <a:cs typeface="Arial" panose="020B0604020202020204" pitchFamily="34" charset="0"/>
                        </a:rPr>
                        <a:t> el elemento apuntado por p.</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7474162"/>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A::count(clave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la cantidad de elementos que</a:t>
                      </a:r>
                      <a:r>
                        <a:rPr lang="es-PE" sz="1600" b="0" baseline="0" dirty="0" smtClean="0">
                          <a:solidFill>
                            <a:schemeClr val="tx1"/>
                          </a:solidFill>
                          <a:latin typeface="Arial" panose="020B0604020202020204" pitchFamily="34" charset="0"/>
                          <a:cs typeface="Arial" panose="020B0604020202020204" pitchFamily="34" charset="0"/>
                        </a:rPr>
                        <a:t> tiene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7286835"/>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A::find(clave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baseline="0" dirty="0" smtClean="0">
                          <a:solidFill>
                            <a:schemeClr val="tx1"/>
                          </a:solidFill>
                          <a:latin typeface="Arial" panose="020B0604020202020204" pitchFamily="34" charset="0"/>
                          <a:cs typeface="Arial" panose="020B0604020202020204" pitchFamily="34" charset="0"/>
                        </a:rPr>
                        <a:t> al primer elemento que tenga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5198276"/>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A::lower_bound(clave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baseline="0" dirty="0" smtClean="0">
                          <a:solidFill>
                            <a:schemeClr val="tx1"/>
                          </a:solidFill>
                          <a:latin typeface="Arial" panose="020B0604020202020204" pitchFamily="34" charset="0"/>
                          <a:cs typeface="Arial" panose="020B0604020202020204" pitchFamily="34" charset="0"/>
                        </a:rPr>
                        <a:t> al primer elemento que tenga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2053194"/>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A::upper_bound(clave</a:t>
                      </a:r>
                      <a:r>
                        <a:rPr lang="es-PE" sz="1600" b="0" baseline="0" dirty="0" smtClean="0">
                          <a:solidFill>
                            <a:schemeClr val="tx1"/>
                          </a:solidFill>
                          <a:latin typeface="Arial" panose="020B0604020202020204" pitchFamily="34" charset="0"/>
                          <a:cs typeface="Arial" panose="020B0604020202020204" pitchFamily="34" charset="0"/>
                        </a:rPr>
                        <a:t> &amp;x</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dirty="0" smtClean="0">
                          <a:solidFill>
                            <a:schemeClr val="tx1"/>
                          </a:solidFill>
                          <a:latin typeface="Arial" panose="020B0604020202020204" pitchFamily="34" charset="0"/>
                          <a:cs typeface="Arial" panose="020B0604020202020204" pitchFamily="34" charset="0"/>
                        </a:rPr>
                        <a:t> al elemento siguiente al ultimo elemento con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8648190"/>
                  </a:ext>
                </a:extLst>
              </a:tr>
            </a:tbl>
          </a:graphicData>
        </a:graphic>
      </p:graphicFrame>
      <p:sp>
        <p:nvSpPr>
          <p:cNvPr id="7" name="Rectángulo 6"/>
          <p:cNvSpPr/>
          <p:nvPr/>
        </p:nvSpPr>
        <p:spPr>
          <a:xfrm>
            <a:off x="213360" y="3401568"/>
            <a:ext cx="8924544" cy="32171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6597596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p:cNvSpPr txBox="1"/>
          <p:nvPr/>
        </p:nvSpPr>
        <p:spPr>
          <a:xfrm>
            <a:off x="414528" y="407259"/>
            <a:ext cx="10887456" cy="1708160"/>
          </a:xfrm>
          <a:prstGeom prst="rect">
            <a:avLst/>
          </a:prstGeom>
          <a:noFill/>
        </p:spPr>
        <p:txBody>
          <a:bodyPr wrap="square" rtlCol="0">
            <a:spAutoFit/>
          </a:bodyPr>
          <a:lstStyle/>
          <a:p>
            <a:pPr algn="just"/>
            <a:r>
              <a:rPr lang="es-PE" sz="2100" dirty="0" smtClean="0">
                <a:solidFill>
                  <a:schemeClr val="bg1"/>
                </a:solidFill>
                <a:latin typeface="Arial" panose="020B0604020202020204" pitchFamily="34" charset="0"/>
                <a:cs typeface="Arial" panose="020B0604020202020204" pitchFamily="34" charset="0"/>
              </a:rPr>
              <a:t>Los contenedores asociativos proveen para su manipulación </a:t>
            </a:r>
            <a:r>
              <a:rPr lang="es-PE" sz="2100" dirty="0" err="1" smtClean="0">
                <a:solidFill>
                  <a:schemeClr val="bg1"/>
                </a:solidFill>
                <a:latin typeface="Arial" panose="020B0604020202020204" pitchFamily="34" charset="0"/>
                <a:cs typeface="Arial" panose="020B0604020202020204" pitchFamily="34" charset="0"/>
              </a:rPr>
              <a:t>iteradores</a:t>
            </a:r>
            <a:r>
              <a:rPr lang="es-PE" sz="2100" dirty="0" smtClean="0">
                <a:solidFill>
                  <a:schemeClr val="bg1"/>
                </a:solidFill>
                <a:latin typeface="Arial" panose="020B0604020202020204" pitchFamily="34" charset="0"/>
                <a:cs typeface="Arial" panose="020B0604020202020204" pitchFamily="34" charset="0"/>
              </a:rPr>
              <a:t> bidireccionales, al igual que las listas doblemente enlazadas. Por lo tanto, sólo se podrán utilizar aquellos algoritmos que requieran de estos </a:t>
            </a:r>
            <a:r>
              <a:rPr lang="es-PE" sz="2100" dirty="0" err="1" smtClean="0">
                <a:solidFill>
                  <a:schemeClr val="bg1"/>
                </a:solidFill>
                <a:latin typeface="Arial" panose="020B0604020202020204" pitchFamily="34" charset="0"/>
                <a:cs typeface="Arial" panose="020B0604020202020204" pitchFamily="34" charset="0"/>
              </a:rPr>
              <a:t>iteradores</a:t>
            </a:r>
            <a:r>
              <a:rPr lang="es-PE" sz="2100" dirty="0" smtClean="0">
                <a:solidFill>
                  <a:schemeClr val="bg1"/>
                </a:solidFill>
                <a:latin typeface="Arial" panose="020B0604020202020204" pitchFamily="34" charset="0"/>
                <a:cs typeface="Arial" panose="020B0604020202020204" pitchFamily="34" charset="0"/>
              </a:rPr>
              <a:t>. Sin embargo, estos contenedores proveen algunos métodos para las funciones de búsqueda y conteo, los cuales se explican a continuación.</a:t>
            </a:r>
            <a:endParaRPr lang="es-PE" sz="2100" dirty="0">
              <a:solidFill>
                <a:schemeClr val="bg1"/>
              </a:solidFill>
              <a:latin typeface="Arial" panose="020B0604020202020204" pitchFamily="34" charset="0"/>
              <a:cs typeface="Arial" panose="020B0604020202020204" pitchFamily="34" charset="0"/>
            </a:endParaRPr>
          </a:p>
        </p:txBody>
      </p:sp>
      <p:graphicFrame>
        <p:nvGraphicFramePr>
          <p:cNvPr id="6" name="Tabla 5"/>
          <p:cNvGraphicFramePr>
            <a:graphicFrameLocks noGrp="1"/>
          </p:cNvGraphicFramePr>
          <p:nvPr/>
        </p:nvGraphicFramePr>
        <p:xfrm>
          <a:off x="414528" y="2380604"/>
          <a:ext cx="8522208" cy="4071960"/>
        </p:xfrm>
        <a:graphic>
          <a:graphicData uri="http://schemas.openxmlformats.org/drawingml/2006/table">
            <a:tbl>
              <a:tblPr firstRow="1" bandRow="1">
                <a:tableStyleId>{5C22544A-7EE6-4342-B048-85BDC9FD1C3A}</a:tableStyleId>
              </a:tblPr>
              <a:tblGrid>
                <a:gridCol w="3182112">
                  <a:extLst>
                    <a:ext uri="{9D8B030D-6E8A-4147-A177-3AD203B41FA5}">
                      <a16:colId xmlns:a16="http://schemas.microsoft.com/office/drawing/2014/main" val="606122685"/>
                    </a:ext>
                  </a:extLst>
                </a:gridCol>
                <a:gridCol w="5340096">
                  <a:extLst>
                    <a:ext uri="{9D8B030D-6E8A-4147-A177-3AD203B41FA5}">
                      <a16:colId xmlns:a16="http://schemas.microsoft.com/office/drawing/2014/main" val="770773733"/>
                    </a:ext>
                  </a:extLst>
                </a:gridCol>
              </a:tblGrid>
              <a:tr h="438870">
                <a:tc>
                  <a:txBody>
                    <a:bodyPr/>
                    <a:lstStyle/>
                    <a:p>
                      <a:r>
                        <a:rPr lang="es-PE" sz="1600" b="0" dirty="0" smtClean="0">
                          <a:solidFill>
                            <a:schemeClr val="tx1"/>
                          </a:solidFill>
                          <a:latin typeface="Arial" panose="020B0604020202020204" pitchFamily="34" charset="0"/>
                          <a:cs typeface="Arial" panose="020B0604020202020204" pitchFamily="34" charset="0"/>
                        </a:rPr>
                        <a:t>A::insert(clave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Inserta el elemento</a:t>
                      </a:r>
                      <a:r>
                        <a:rPr lang="es-PE" sz="1600" b="0" baseline="0" dirty="0" smtClean="0">
                          <a:solidFill>
                            <a:schemeClr val="tx1"/>
                          </a:solidFill>
                          <a:latin typeface="Arial" panose="020B0604020202020204" pitchFamily="34" charset="0"/>
                          <a:cs typeface="Arial" panose="020B0604020202020204" pitchFamily="34" charset="0"/>
                        </a:rPr>
                        <a:t> x en el contenedor.</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0794477"/>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A::insert(A::iterator</a:t>
                      </a:r>
                      <a:r>
                        <a:rPr lang="es-PE" sz="1600" b="0" baseline="0" dirty="0" smtClean="0">
                          <a:solidFill>
                            <a:schemeClr val="tx1"/>
                          </a:solidFill>
                          <a:latin typeface="Arial" panose="020B0604020202020204" pitchFamily="34" charset="0"/>
                          <a:cs typeface="Arial" panose="020B0604020202020204" pitchFamily="34" charset="0"/>
                        </a:rPr>
                        <a:t> i, A::iterator f</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Inserta los elementos que están en el rango de los </a:t>
                      </a:r>
                      <a:r>
                        <a:rPr lang="es-PE" sz="1600" b="0" dirty="0" err="1" smtClean="0">
                          <a:solidFill>
                            <a:schemeClr val="tx1"/>
                          </a:solidFill>
                          <a:latin typeface="Arial" panose="020B0604020202020204" pitchFamily="34" charset="0"/>
                          <a:cs typeface="Arial" panose="020B0604020202020204" pitchFamily="34" charset="0"/>
                        </a:rPr>
                        <a:t>iteradores</a:t>
                      </a:r>
                      <a:r>
                        <a:rPr lang="es-PE" sz="1600" b="0" dirty="0" smtClean="0">
                          <a:solidFill>
                            <a:schemeClr val="tx1"/>
                          </a:solidFill>
                          <a:latin typeface="Arial" panose="020B0604020202020204" pitchFamily="34" charset="0"/>
                          <a:cs typeface="Arial" panose="020B0604020202020204" pitchFamily="34" charset="0"/>
                        </a:rPr>
                        <a:t> en el contenedor.</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1721411"/>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A::erase(clave</a:t>
                      </a:r>
                      <a:r>
                        <a:rPr lang="es-PE" sz="1600" b="0" baseline="0" dirty="0" smtClean="0">
                          <a:solidFill>
                            <a:schemeClr val="tx1"/>
                          </a:solidFill>
                          <a:latin typeface="Arial" panose="020B0604020202020204" pitchFamily="34" charset="0"/>
                          <a:cs typeface="Arial" panose="020B0604020202020204" pitchFamily="34" charset="0"/>
                        </a:rPr>
                        <a:t> &amp;x</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Borra</a:t>
                      </a:r>
                      <a:r>
                        <a:rPr lang="es-PE" sz="1600" b="0" baseline="0" dirty="0" smtClean="0">
                          <a:solidFill>
                            <a:schemeClr val="tx1"/>
                          </a:solidFill>
                          <a:latin typeface="Arial" panose="020B0604020202020204" pitchFamily="34" charset="0"/>
                          <a:cs typeface="Arial" panose="020B0604020202020204" pitchFamily="34" charset="0"/>
                        </a:rPr>
                        <a:t> todos los elementos que tengan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0224252"/>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A::erase(A::iterator p)</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Borra</a:t>
                      </a:r>
                      <a:r>
                        <a:rPr lang="es-PE" sz="1600" b="0" baseline="0" dirty="0" smtClean="0">
                          <a:solidFill>
                            <a:schemeClr val="tx1"/>
                          </a:solidFill>
                          <a:latin typeface="Arial" panose="020B0604020202020204" pitchFamily="34" charset="0"/>
                          <a:cs typeface="Arial" panose="020B0604020202020204" pitchFamily="34" charset="0"/>
                        </a:rPr>
                        <a:t> el elemento apuntado por p.</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7474162"/>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A::count(clave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la cantidad de elementos que</a:t>
                      </a:r>
                      <a:r>
                        <a:rPr lang="es-PE" sz="1600" b="0" baseline="0" dirty="0" smtClean="0">
                          <a:solidFill>
                            <a:schemeClr val="tx1"/>
                          </a:solidFill>
                          <a:latin typeface="Arial" panose="020B0604020202020204" pitchFamily="34" charset="0"/>
                          <a:cs typeface="Arial" panose="020B0604020202020204" pitchFamily="34" charset="0"/>
                        </a:rPr>
                        <a:t> tiene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7286835"/>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A::find(clave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baseline="0" dirty="0" smtClean="0">
                          <a:solidFill>
                            <a:schemeClr val="tx1"/>
                          </a:solidFill>
                          <a:latin typeface="Arial" panose="020B0604020202020204" pitchFamily="34" charset="0"/>
                          <a:cs typeface="Arial" panose="020B0604020202020204" pitchFamily="34" charset="0"/>
                        </a:rPr>
                        <a:t> al primer elemento que tenga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5198276"/>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A::lower_bound(clave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baseline="0" dirty="0" smtClean="0">
                          <a:solidFill>
                            <a:schemeClr val="tx1"/>
                          </a:solidFill>
                          <a:latin typeface="Arial" panose="020B0604020202020204" pitchFamily="34" charset="0"/>
                          <a:cs typeface="Arial" panose="020B0604020202020204" pitchFamily="34" charset="0"/>
                        </a:rPr>
                        <a:t> al primer elemento que tenga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2053194"/>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A::upper_bound(clave</a:t>
                      </a:r>
                      <a:r>
                        <a:rPr lang="es-PE" sz="1600" b="0" baseline="0" dirty="0" smtClean="0">
                          <a:solidFill>
                            <a:schemeClr val="tx1"/>
                          </a:solidFill>
                          <a:latin typeface="Arial" panose="020B0604020202020204" pitchFamily="34" charset="0"/>
                          <a:cs typeface="Arial" panose="020B0604020202020204" pitchFamily="34" charset="0"/>
                        </a:rPr>
                        <a:t> &amp;x</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dirty="0" smtClean="0">
                          <a:solidFill>
                            <a:schemeClr val="tx1"/>
                          </a:solidFill>
                          <a:latin typeface="Arial" panose="020B0604020202020204" pitchFamily="34" charset="0"/>
                          <a:cs typeface="Arial" panose="020B0604020202020204" pitchFamily="34" charset="0"/>
                        </a:rPr>
                        <a:t> al elemento siguiente al ultimo elemento con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8648190"/>
                  </a:ext>
                </a:extLst>
              </a:tr>
            </a:tbl>
          </a:graphicData>
        </a:graphic>
      </p:graphicFrame>
      <p:sp>
        <p:nvSpPr>
          <p:cNvPr id="7" name="Rectángulo 6"/>
          <p:cNvSpPr/>
          <p:nvPr/>
        </p:nvSpPr>
        <p:spPr>
          <a:xfrm>
            <a:off x="213360" y="3840480"/>
            <a:ext cx="8924544" cy="275384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943574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p:cNvSpPr txBox="1"/>
          <p:nvPr/>
        </p:nvSpPr>
        <p:spPr>
          <a:xfrm>
            <a:off x="414528" y="407259"/>
            <a:ext cx="10887456" cy="1708160"/>
          </a:xfrm>
          <a:prstGeom prst="rect">
            <a:avLst/>
          </a:prstGeom>
          <a:noFill/>
        </p:spPr>
        <p:txBody>
          <a:bodyPr wrap="square" rtlCol="0">
            <a:spAutoFit/>
          </a:bodyPr>
          <a:lstStyle/>
          <a:p>
            <a:pPr algn="just"/>
            <a:r>
              <a:rPr lang="es-PE" sz="2100" dirty="0" smtClean="0">
                <a:solidFill>
                  <a:schemeClr val="bg1"/>
                </a:solidFill>
                <a:latin typeface="Arial" panose="020B0604020202020204" pitchFamily="34" charset="0"/>
                <a:cs typeface="Arial" panose="020B0604020202020204" pitchFamily="34" charset="0"/>
              </a:rPr>
              <a:t>Los contenedores asociativos proveen para su manipulación </a:t>
            </a:r>
            <a:r>
              <a:rPr lang="es-PE" sz="2100" dirty="0" err="1" smtClean="0">
                <a:solidFill>
                  <a:schemeClr val="bg1"/>
                </a:solidFill>
                <a:latin typeface="Arial" panose="020B0604020202020204" pitchFamily="34" charset="0"/>
                <a:cs typeface="Arial" panose="020B0604020202020204" pitchFamily="34" charset="0"/>
              </a:rPr>
              <a:t>iteradores</a:t>
            </a:r>
            <a:r>
              <a:rPr lang="es-PE" sz="2100" dirty="0" smtClean="0">
                <a:solidFill>
                  <a:schemeClr val="bg1"/>
                </a:solidFill>
                <a:latin typeface="Arial" panose="020B0604020202020204" pitchFamily="34" charset="0"/>
                <a:cs typeface="Arial" panose="020B0604020202020204" pitchFamily="34" charset="0"/>
              </a:rPr>
              <a:t> bidireccionales, al igual que las listas doblemente enlazadas. Por lo tanto, sólo se podrán utilizar aquellos algoritmos que requieran de estos </a:t>
            </a:r>
            <a:r>
              <a:rPr lang="es-PE" sz="2100" dirty="0" err="1" smtClean="0">
                <a:solidFill>
                  <a:schemeClr val="bg1"/>
                </a:solidFill>
                <a:latin typeface="Arial" panose="020B0604020202020204" pitchFamily="34" charset="0"/>
                <a:cs typeface="Arial" panose="020B0604020202020204" pitchFamily="34" charset="0"/>
              </a:rPr>
              <a:t>iteradores</a:t>
            </a:r>
            <a:r>
              <a:rPr lang="es-PE" sz="2100" dirty="0" smtClean="0">
                <a:solidFill>
                  <a:schemeClr val="bg1"/>
                </a:solidFill>
                <a:latin typeface="Arial" panose="020B0604020202020204" pitchFamily="34" charset="0"/>
                <a:cs typeface="Arial" panose="020B0604020202020204" pitchFamily="34" charset="0"/>
              </a:rPr>
              <a:t>. Sin embargo, estos contenedores proveen algunos métodos para las funciones de búsqueda y conteo, los cuales se explican a continuación.</a:t>
            </a:r>
            <a:endParaRPr lang="es-PE" sz="2100" dirty="0">
              <a:solidFill>
                <a:schemeClr val="bg1"/>
              </a:solidFill>
              <a:latin typeface="Arial" panose="020B0604020202020204" pitchFamily="34" charset="0"/>
              <a:cs typeface="Arial" panose="020B0604020202020204" pitchFamily="34" charset="0"/>
            </a:endParaRPr>
          </a:p>
        </p:txBody>
      </p:sp>
      <p:graphicFrame>
        <p:nvGraphicFramePr>
          <p:cNvPr id="6" name="Tabla 5"/>
          <p:cNvGraphicFramePr>
            <a:graphicFrameLocks noGrp="1"/>
          </p:cNvGraphicFramePr>
          <p:nvPr/>
        </p:nvGraphicFramePr>
        <p:xfrm>
          <a:off x="414528" y="2380604"/>
          <a:ext cx="8522208" cy="4071960"/>
        </p:xfrm>
        <a:graphic>
          <a:graphicData uri="http://schemas.openxmlformats.org/drawingml/2006/table">
            <a:tbl>
              <a:tblPr firstRow="1" bandRow="1">
                <a:tableStyleId>{5C22544A-7EE6-4342-B048-85BDC9FD1C3A}</a:tableStyleId>
              </a:tblPr>
              <a:tblGrid>
                <a:gridCol w="3182112">
                  <a:extLst>
                    <a:ext uri="{9D8B030D-6E8A-4147-A177-3AD203B41FA5}">
                      <a16:colId xmlns:a16="http://schemas.microsoft.com/office/drawing/2014/main" val="606122685"/>
                    </a:ext>
                  </a:extLst>
                </a:gridCol>
                <a:gridCol w="5340096">
                  <a:extLst>
                    <a:ext uri="{9D8B030D-6E8A-4147-A177-3AD203B41FA5}">
                      <a16:colId xmlns:a16="http://schemas.microsoft.com/office/drawing/2014/main" val="770773733"/>
                    </a:ext>
                  </a:extLst>
                </a:gridCol>
              </a:tblGrid>
              <a:tr h="438870">
                <a:tc>
                  <a:txBody>
                    <a:bodyPr/>
                    <a:lstStyle/>
                    <a:p>
                      <a:r>
                        <a:rPr lang="es-PE" sz="1600" b="0" dirty="0" smtClean="0">
                          <a:solidFill>
                            <a:schemeClr val="tx1"/>
                          </a:solidFill>
                          <a:latin typeface="Arial" panose="020B0604020202020204" pitchFamily="34" charset="0"/>
                          <a:cs typeface="Arial" panose="020B0604020202020204" pitchFamily="34" charset="0"/>
                        </a:rPr>
                        <a:t>A::insert(clave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Inserta el elemento</a:t>
                      </a:r>
                      <a:r>
                        <a:rPr lang="es-PE" sz="1600" b="0" baseline="0" dirty="0" smtClean="0">
                          <a:solidFill>
                            <a:schemeClr val="tx1"/>
                          </a:solidFill>
                          <a:latin typeface="Arial" panose="020B0604020202020204" pitchFamily="34" charset="0"/>
                          <a:cs typeface="Arial" panose="020B0604020202020204" pitchFamily="34" charset="0"/>
                        </a:rPr>
                        <a:t> x en el contenedor.</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0794477"/>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A::insert(A::iterator</a:t>
                      </a:r>
                      <a:r>
                        <a:rPr lang="es-PE" sz="1600" b="0" baseline="0" dirty="0" smtClean="0">
                          <a:solidFill>
                            <a:schemeClr val="tx1"/>
                          </a:solidFill>
                          <a:latin typeface="Arial" panose="020B0604020202020204" pitchFamily="34" charset="0"/>
                          <a:cs typeface="Arial" panose="020B0604020202020204" pitchFamily="34" charset="0"/>
                        </a:rPr>
                        <a:t> i, A::iterator f</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Inserta los elementos que están en el rango de los </a:t>
                      </a:r>
                      <a:r>
                        <a:rPr lang="es-PE" sz="1600" b="0" dirty="0" err="1" smtClean="0">
                          <a:solidFill>
                            <a:schemeClr val="tx1"/>
                          </a:solidFill>
                          <a:latin typeface="Arial" panose="020B0604020202020204" pitchFamily="34" charset="0"/>
                          <a:cs typeface="Arial" panose="020B0604020202020204" pitchFamily="34" charset="0"/>
                        </a:rPr>
                        <a:t>iteradores</a:t>
                      </a:r>
                      <a:r>
                        <a:rPr lang="es-PE" sz="1600" b="0" dirty="0" smtClean="0">
                          <a:solidFill>
                            <a:schemeClr val="tx1"/>
                          </a:solidFill>
                          <a:latin typeface="Arial" panose="020B0604020202020204" pitchFamily="34" charset="0"/>
                          <a:cs typeface="Arial" panose="020B0604020202020204" pitchFamily="34" charset="0"/>
                        </a:rPr>
                        <a:t> en el contenedor.</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1721411"/>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A::erase(clave</a:t>
                      </a:r>
                      <a:r>
                        <a:rPr lang="es-PE" sz="1600" b="0" baseline="0" dirty="0" smtClean="0">
                          <a:solidFill>
                            <a:schemeClr val="tx1"/>
                          </a:solidFill>
                          <a:latin typeface="Arial" panose="020B0604020202020204" pitchFamily="34" charset="0"/>
                          <a:cs typeface="Arial" panose="020B0604020202020204" pitchFamily="34" charset="0"/>
                        </a:rPr>
                        <a:t> &amp;x</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Borra</a:t>
                      </a:r>
                      <a:r>
                        <a:rPr lang="es-PE" sz="1600" b="0" baseline="0" dirty="0" smtClean="0">
                          <a:solidFill>
                            <a:schemeClr val="tx1"/>
                          </a:solidFill>
                          <a:latin typeface="Arial" panose="020B0604020202020204" pitchFamily="34" charset="0"/>
                          <a:cs typeface="Arial" panose="020B0604020202020204" pitchFamily="34" charset="0"/>
                        </a:rPr>
                        <a:t> todos los elementos que tengan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0224252"/>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A::erase(A::iterator p)</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Borra</a:t>
                      </a:r>
                      <a:r>
                        <a:rPr lang="es-PE" sz="1600" b="0" baseline="0" dirty="0" smtClean="0">
                          <a:solidFill>
                            <a:schemeClr val="tx1"/>
                          </a:solidFill>
                          <a:latin typeface="Arial" panose="020B0604020202020204" pitchFamily="34" charset="0"/>
                          <a:cs typeface="Arial" panose="020B0604020202020204" pitchFamily="34" charset="0"/>
                        </a:rPr>
                        <a:t> el elemento apuntado por p.</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7474162"/>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A::count(clave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la cantidad de elementos que</a:t>
                      </a:r>
                      <a:r>
                        <a:rPr lang="es-PE" sz="1600" b="0" baseline="0" dirty="0" smtClean="0">
                          <a:solidFill>
                            <a:schemeClr val="tx1"/>
                          </a:solidFill>
                          <a:latin typeface="Arial" panose="020B0604020202020204" pitchFamily="34" charset="0"/>
                          <a:cs typeface="Arial" panose="020B0604020202020204" pitchFamily="34" charset="0"/>
                        </a:rPr>
                        <a:t> tiene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7286835"/>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A::find(clave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baseline="0" dirty="0" smtClean="0">
                          <a:solidFill>
                            <a:schemeClr val="tx1"/>
                          </a:solidFill>
                          <a:latin typeface="Arial" panose="020B0604020202020204" pitchFamily="34" charset="0"/>
                          <a:cs typeface="Arial" panose="020B0604020202020204" pitchFamily="34" charset="0"/>
                        </a:rPr>
                        <a:t> al primer elemento que tenga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5198276"/>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A::lower_bound(clave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baseline="0" dirty="0" smtClean="0">
                          <a:solidFill>
                            <a:schemeClr val="tx1"/>
                          </a:solidFill>
                          <a:latin typeface="Arial" panose="020B0604020202020204" pitchFamily="34" charset="0"/>
                          <a:cs typeface="Arial" panose="020B0604020202020204" pitchFamily="34" charset="0"/>
                        </a:rPr>
                        <a:t> al primer elemento que tenga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2053194"/>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A::upper_bound(clave</a:t>
                      </a:r>
                      <a:r>
                        <a:rPr lang="es-PE" sz="1600" b="0" baseline="0" dirty="0" smtClean="0">
                          <a:solidFill>
                            <a:schemeClr val="tx1"/>
                          </a:solidFill>
                          <a:latin typeface="Arial" panose="020B0604020202020204" pitchFamily="34" charset="0"/>
                          <a:cs typeface="Arial" panose="020B0604020202020204" pitchFamily="34" charset="0"/>
                        </a:rPr>
                        <a:t> &amp;x</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dirty="0" smtClean="0">
                          <a:solidFill>
                            <a:schemeClr val="tx1"/>
                          </a:solidFill>
                          <a:latin typeface="Arial" panose="020B0604020202020204" pitchFamily="34" charset="0"/>
                          <a:cs typeface="Arial" panose="020B0604020202020204" pitchFamily="34" charset="0"/>
                        </a:rPr>
                        <a:t> al elemento siguiente al ultimo elemento con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8648190"/>
                  </a:ext>
                </a:extLst>
              </a:tr>
            </a:tbl>
          </a:graphicData>
        </a:graphic>
      </p:graphicFrame>
      <p:sp>
        <p:nvSpPr>
          <p:cNvPr id="7" name="Rectángulo 6"/>
          <p:cNvSpPr/>
          <p:nvPr/>
        </p:nvSpPr>
        <p:spPr>
          <a:xfrm>
            <a:off x="213360" y="4279392"/>
            <a:ext cx="8924544" cy="23027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076675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p:cNvSpPr txBox="1"/>
          <p:nvPr/>
        </p:nvSpPr>
        <p:spPr>
          <a:xfrm>
            <a:off x="414528" y="407259"/>
            <a:ext cx="10887456" cy="1708160"/>
          </a:xfrm>
          <a:prstGeom prst="rect">
            <a:avLst/>
          </a:prstGeom>
          <a:noFill/>
        </p:spPr>
        <p:txBody>
          <a:bodyPr wrap="square" rtlCol="0">
            <a:spAutoFit/>
          </a:bodyPr>
          <a:lstStyle/>
          <a:p>
            <a:pPr algn="just"/>
            <a:r>
              <a:rPr lang="es-PE" sz="2100" dirty="0" smtClean="0">
                <a:solidFill>
                  <a:schemeClr val="bg1"/>
                </a:solidFill>
                <a:latin typeface="Arial" panose="020B0604020202020204" pitchFamily="34" charset="0"/>
                <a:cs typeface="Arial" panose="020B0604020202020204" pitchFamily="34" charset="0"/>
              </a:rPr>
              <a:t>Los contenedores asociativos proveen para su manipulación </a:t>
            </a:r>
            <a:r>
              <a:rPr lang="es-PE" sz="2100" dirty="0" err="1" smtClean="0">
                <a:solidFill>
                  <a:schemeClr val="bg1"/>
                </a:solidFill>
                <a:latin typeface="Arial" panose="020B0604020202020204" pitchFamily="34" charset="0"/>
                <a:cs typeface="Arial" panose="020B0604020202020204" pitchFamily="34" charset="0"/>
              </a:rPr>
              <a:t>iteradores</a:t>
            </a:r>
            <a:r>
              <a:rPr lang="es-PE" sz="2100" dirty="0" smtClean="0">
                <a:solidFill>
                  <a:schemeClr val="bg1"/>
                </a:solidFill>
                <a:latin typeface="Arial" panose="020B0604020202020204" pitchFamily="34" charset="0"/>
                <a:cs typeface="Arial" panose="020B0604020202020204" pitchFamily="34" charset="0"/>
              </a:rPr>
              <a:t> bidireccionales, al igual que las listas doblemente enlazadas. Por lo tanto, sólo se podrán utilizar aquellos algoritmos que requieran de estos </a:t>
            </a:r>
            <a:r>
              <a:rPr lang="es-PE" sz="2100" dirty="0" err="1" smtClean="0">
                <a:solidFill>
                  <a:schemeClr val="bg1"/>
                </a:solidFill>
                <a:latin typeface="Arial" panose="020B0604020202020204" pitchFamily="34" charset="0"/>
                <a:cs typeface="Arial" panose="020B0604020202020204" pitchFamily="34" charset="0"/>
              </a:rPr>
              <a:t>iteradores</a:t>
            </a:r>
            <a:r>
              <a:rPr lang="es-PE" sz="2100" dirty="0" smtClean="0">
                <a:solidFill>
                  <a:schemeClr val="bg1"/>
                </a:solidFill>
                <a:latin typeface="Arial" panose="020B0604020202020204" pitchFamily="34" charset="0"/>
                <a:cs typeface="Arial" panose="020B0604020202020204" pitchFamily="34" charset="0"/>
              </a:rPr>
              <a:t>. Sin embargo, estos contenedores proveen algunos métodos para las funciones de búsqueda y conteo, los cuales se explican a continuación.</a:t>
            </a:r>
            <a:endParaRPr lang="es-PE" sz="2100" dirty="0">
              <a:solidFill>
                <a:schemeClr val="bg1"/>
              </a:solidFill>
              <a:latin typeface="Arial" panose="020B0604020202020204" pitchFamily="34" charset="0"/>
              <a:cs typeface="Arial" panose="020B0604020202020204" pitchFamily="34" charset="0"/>
            </a:endParaRPr>
          </a:p>
        </p:txBody>
      </p:sp>
      <p:graphicFrame>
        <p:nvGraphicFramePr>
          <p:cNvPr id="6" name="Tabla 5"/>
          <p:cNvGraphicFramePr>
            <a:graphicFrameLocks noGrp="1"/>
          </p:cNvGraphicFramePr>
          <p:nvPr/>
        </p:nvGraphicFramePr>
        <p:xfrm>
          <a:off x="414528" y="2380604"/>
          <a:ext cx="8522208" cy="4071960"/>
        </p:xfrm>
        <a:graphic>
          <a:graphicData uri="http://schemas.openxmlformats.org/drawingml/2006/table">
            <a:tbl>
              <a:tblPr firstRow="1" bandRow="1">
                <a:tableStyleId>{5C22544A-7EE6-4342-B048-85BDC9FD1C3A}</a:tableStyleId>
              </a:tblPr>
              <a:tblGrid>
                <a:gridCol w="3182112">
                  <a:extLst>
                    <a:ext uri="{9D8B030D-6E8A-4147-A177-3AD203B41FA5}">
                      <a16:colId xmlns:a16="http://schemas.microsoft.com/office/drawing/2014/main" val="606122685"/>
                    </a:ext>
                  </a:extLst>
                </a:gridCol>
                <a:gridCol w="5340096">
                  <a:extLst>
                    <a:ext uri="{9D8B030D-6E8A-4147-A177-3AD203B41FA5}">
                      <a16:colId xmlns:a16="http://schemas.microsoft.com/office/drawing/2014/main" val="770773733"/>
                    </a:ext>
                  </a:extLst>
                </a:gridCol>
              </a:tblGrid>
              <a:tr h="438870">
                <a:tc>
                  <a:txBody>
                    <a:bodyPr/>
                    <a:lstStyle/>
                    <a:p>
                      <a:r>
                        <a:rPr lang="es-PE" sz="1600" b="0" dirty="0" smtClean="0">
                          <a:solidFill>
                            <a:schemeClr val="tx1"/>
                          </a:solidFill>
                          <a:latin typeface="Arial" panose="020B0604020202020204" pitchFamily="34" charset="0"/>
                          <a:cs typeface="Arial" panose="020B0604020202020204" pitchFamily="34" charset="0"/>
                        </a:rPr>
                        <a:t>A::insert(clave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Inserta el elemento</a:t>
                      </a:r>
                      <a:r>
                        <a:rPr lang="es-PE" sz="1600" b="0" baseline="0" dirty="0" smtClean="0">
                          <a:solidFill>
                            <a:schemeClr val="tx1"/>
                          </a:solidFill>
                          <a:latin typeface="Arial" panose="020B0604020202020204" pitchFamily="34" charset="0"/>
                          <a:cs typeface="Arial" panose="020B0604020202020204" pitchFamily="34" charset="0"/>
                        </a:rPr>
                        <a:t> x en el contenedor.</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0794477"/>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A::insert(A::iterator</a:t>
                      </a:r>
                      <a:r>
                        <a:rPr lang="es-PE" sz="1600" b="0" baseline="0" dirty="0" smtClean="0">
                          <a:solidFill>
                            <a:schemeClr val="tx1"/>
                          </a:solidFill>
                          <a:latin typeface="Arial" panose="020B0604020202020204" pitchFamily="34" charset="0"/>
                          <a:cs typeface="Arial" panose="020B0604020202020204" pitchFamily="34" charset="0"/>
                        </a:rPr>
                        <a:t> i, A::iterator f</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Inserta los elementos que están en el rango de los </a:t>
                      </a:r>
                      <a:r>
                        <a:rPr lang="es-PE" sz="1600" b="0" dirty="0" err="1" smtClean="0">
                          <a:solidFill>
                            <a:schemeClr val="tx1"/>
                          </a:solidFill>
                          <a:latin typeface="Arial" panose="020B0604020202020204" pitchFamily="34" charset="0"/>
                          <a:cs typeface="Arial" panose="020B0604020202020204" pitchFamily="34" charset="0"/>
                        </a:rPr>
                        <a:t>iteradores</a:t>
                      </a:r>
                      <a:r>
                        <a:rPr lang="es-PE" sz="1600" b="0" dirty="0" smtClean="0">
                          <a:solidFill>
                            <a:schemeClr val="tx1"/>
                          </a:solidFill>
                          <a:latin typeface="Arial" panose="020B0604020202020204" pitchFamily="34" charset="0"/>
                          <a:cs typeface="Arial" panose="020B0604020202020204" pitchFamily="34" charset="0"/>
                        </a:rPr>
                        <a:t> en el contenedor.</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1721411"/>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A::erase(clave</a:t>
                      </a:r>
                      <a:r>
                        <a:rPr lang="es-PE" sz="1600" b="0" baseline="0" dirty="0" smtClean="0">
                          <a:solidFill>
                            <a:schemeClr val="tx1"/>
                          </a:solidFill>
                          <a:latin typeface="Arial" panose="020B0604020202020204" pitchFamily="34" charset="0"/>
                          <a:cs typeface="Arial" panose="020B0604020202020204" pitchFamily="34" charset="0"/>
                        </a:rPr>
                        <a:t> &amp;x</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Borra</a:t>
                      </a:r>
                      <a:r>
                        <a:rPr lang="es-PE" sz="1600" b="0" baseline="0" dirty="0" smtClean="0">
                          <a:solidFill>
                            <a:schemeClr val="tx1"/>
                          </a:solidFill>
                          <a:latin typeface="Arial" panose="020B0604020202020204" pitchFamily="34" charset="0"/>
                          <a:cs typeface="Arial" panose="020B0604020202020204" pitchFamily="34" charset="0"/>
                        </a:rPr>
                        <a:t> todos los elementos que tengan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0224252"/>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A::erase(A::iterator p)</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Borra</a:t>
                      </a:r>
                      <a:r>
                        <a:rPr lang="es-PE" sz="1600" b="0" baseline="0" dirty="0" smtClean="0">
                          <a:solidFill>
                            <a:schemeClr val="tx1"/>
                          </a:solidFill>
                          <a:latin typeface="Arial" panose="020B0604020202020204" pitchFamily="34" charset="0"/>
                          <a:cs typeface="Arial" panose="020B0604020202020204" pitchFamily="34" charset="0"/>
                        </a:rPr>
                        <a:t> el elemento apuntado por p.</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7474162"/>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A::count(clave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la cantidad de elementos que</a:t>
                      </a:r>
                      <a:r>
                        <a:rPr lang="es-PE" sz="1600" b="0" baseline="0" dirty="0" smtClean="0">
                          <a:solidFill>
                            <a:schemeClr val="tx1"/>
                          </a:solidFill>
                          <a:latin typeface="Arial" panose="020B0604020202020204" pitchFamily="34" charset="0"/>
                          <a:cs typeface="Arial" panose="020B0604020202020204" pitchFamily="34" charset="0"/>
                        </a:rPr>
                        <a:t> tiene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7286835"/>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A::find(clave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baseline="0" dirty="0" smtClean="0">
                          <a:solidFill>
                            <a:schemeClr val="tx1"/>
                          </a:solidFill>
                          <a:latin typeface="Arial" panose="020B0604020202020204" pitchFamily="34" charset="0"/>
                          <a:cs typeface="Arial" panose="020B0604020202020204" pitchFamily="34" charset="0"/>
                        </a:rPr>
                        <a:t> al primer elemento que tenga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5198276"/>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A::lower_bound(clave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baseline="0" dirty="0" smtClean="0">
                          <a:solidFill>
                            <a:schemeClr val="tx1"/>
                          </a:solidFill>
                          <a:latin typeface="Arial" panose="020B0604020202020204" pitchFamily="34" charset="0"/>
                          <a:cs typeface="Arial" panose="020B0604020202020204" pitchFamily="34" charset="0"/>
                        </a:rPr>
                        <a:t> al primer elemento que tenga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2053194"/>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A::upper_bound(clave</a:t>
                      </a:r>
                      <a:r>
                        <a:rPr lang="es-PE" sz="1600" b="0" baseline="0" dirty="0" smtClean="0">
                          <a:solidFill>
                            <a:schemeClr val="tx1"/>
                          </a:solidFill>
                          <a:latin typeface="Arial" panose="020B0604020202020204" pitchFamily="34" charset="0"/>
                          <a:cs typeface="Arial" panose="020B0604020202020204" pitchFamily="34" charset="0"/>
                        </a:rPr>
                        <a:t> &amp;x</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dirty="0" smtClean="0">
                          <a:solidFill>
                            <a:schemeClr val="tx1"/>
                          </a:solidFill>
                          <a:latin typeface="Arial" panose="020B0604020202020204" pitchFamily="34" charset="0"/>
                          <a:cs typeface="Arial" panose="020B0604020202020204" pitchFamily="34" charset="0"/>
                        </a:rPr>
                        <a:t> al elemento siguiente al ultimo elemento con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8648190"/>
                  </a:ext>
                </a:extLst>
              </a:tr>
            </a:tbl>
          </a:graphicData>
        </a:graphic>
      </p:graphicFrame>
      <p:sp>
        <p:nvSpPr>
          <p:cNvPr id="7" name="Rectángulo 6"/>
          <p:cNvSpPr/>
          <p:nvPr/>
        </p:nvSpPr>
        <p:spPr>
          <a:xfrm>
            <a:off x="213360" y="4718304"/>
            <a:ext cx="8924544" cy="183944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4974641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p:cNvSpPr txBox="1"/>
          <p:nvPr/>
        </p:nvSpPr>
        <p:spPr>
          <a:xfrm>
            <a:off x="414528" y="407259"/>
            <a:ext cx="10887456" cy="1708160"/>
          </a:xfrm>
          <a:prstGeom prst="rect">
            <a:avLst/>
          </a:prstGeom>
          <a:noFill/>
        </p:spPr>
        <p:txBody>
          <a:bodyPr wrap="square" rtlCol="0">
            <a:spAutoFit/>
          </a:bodyPr>
          <a:lstStyle/>
          <a:p>
            <a:pPr algn="just"/>
            <a:r>
              <a:rPr lang="es-PE" sz="2100" dirty="0" smtClean="0">
                <a:solidFill>
                  <a:schemeClr val="bg1"/>
                </a:solidFill>
                <a:latin typeface="Arial" panose="020B0604020202020204" pitchFamily="34" charset="0"/>
                <a:cs typeface="Arial" panose="020B0604020202020204" pitchFamily="34" charset="0"/>
              </a:rPr>
              <a:t>Los contenedores asociativos proveen para su manipulación </a:t>
            </a:r>
            <a:r>
              <a:rPr lang="es-PE" sz="2100" dirty="0" err="1" smtClean="0">
                <a:solidFill>
                  <a:schemeClr val="bg1"/>
                </a:solidFill>
                <a:latin typeface="Arial" panose="020B0604020202020204" pitchFamily="34" charset="0"/>
                <a:cs typeface="Arial" panose="020B0604020202020204" pitchFamily="34" charset="0"/>
              </a:rPr>
              <a:t>iteradores</a:t>
            </a:r>
            <a:r>
              <a:rPr lang="es-PE" sz="2100" dirty="0" smtClean="0">
                <a:solidFill>
                  <a:schemeClr val="bg1"/>
                </a:solidFill>
                <a:latin typeface="Arial" panose="020B0604020202020204" pitchFamily="34" charset="0"/>
                <a:cs typeface="Arial" panose="020B0604020202020204" pitchFamily="34" charset="0"/>
              </a:rPr>
              <a:t> bidireccionales, al igual que las listas doblemente enlazadas. Por lo tanto, sólo se podrán utilizar aquellos algoritmos que requieran de estos </a:t>
            </a:r>
            <a:r>
              <a:rPr lang="es-PE" sz="2100" dirty="0" err="1" smtClean="0">
                <a:solidFill>
                  <a:schemeClr val="bg1"/>
                </a:solidFill>
                <a:latin typeface="Arial" panose="020B0604020202020204" pitchFamily="34" charset="0"/>
                <a:cs typeface="Arial" panose="020B0604020202020204" pitchFamily="34" charset="0"/>
              </a:rPr>
              <a:t>iteradores</a:t>
            </a:r>
            <a:r>
              <a:rPr lang="es-PE" sz="2100" dirty="0" smtClean="0">
                <a:solidFill>
                  <a:schemeClr val="bg1"/>
                </a:solidFill>
                <a:latin typeface="Arial" panose="020B0604020202020204" pitchFamily="34" charset="0"/>
                <a:cs typeface="Arial" panose="020B0604020202020204" pitchFamily="34" charset="0"/>
              </a:rPr>
              <a:t>. Sin embargo, estos contenedores proveen algunos métodos para las funciones de búsqueda y conteo, los cuales se explican a continuación.</a:t>
            </a:r>
            <a:endParaRPr lang="es-PE" sz="2100" dirty="0">
              <a:solidFill>
                <a:schemeClr val="bg1"/>
              </a:solidFill>
              <a:latin typeface="Arial" panose="020B0604020202020204" pitchFamily="34" charset="0"/>
              <a:cs typeface="Arial" panose="020B0604020202020204" pitchFamily="34" charset="0"/>
            </a:endParaRPr>
          </a:p>
        </p:txBody>
      </p:sp>
      <p:graphicFrame>
        <p:nvGraphicFramePr>
          <p:cNvPr id="6" name="Tabla 5"/>
          <p:cNvGraphicFramePr>
            <a:graphicFrameLocks noGrp="1"/>
          </p:cNvGraphicFramePr>
          <p:nvPr/>
        </p:nvGraphicFramePr>
        <p:xfrm>
          <a:off x="414528" y="2380604"/>
          <a:ext cx="8522208" cy="4071960"/>
        </p:xfrm>
        <a:graphic>
          <a:graphicData uri="http://schemas.openxmlformats.org/drawingml/2006/table">
            <a:tbl>
              <a:tblPr firstRow="1" bandRow="1">
                <a:tableStyleId>{5C22544A-7EE6-4342-B048-85BDC9FD1C3A}</a:tableStyleId>
              </a:tblPr>
              <a:tblGrid>
                <a:gridCol w="3182112">
                  <a:extLst>
                    <a:ext uri="{9D8B030D-6E8A-4147-A177-3AD203B41FA5}">
                      <a16:colId xmlns:a16="http://schemas.microsoft.com/office/drawing/2014/main" val="606122685"/>
                    </a:ext>
                  </a:extLst>
                </a:gridCol>
                <a:gridCol w="5340096">
                  <a:extLst>
                    <a:ext uri="{9D8B030D-6E8A-4147-A177-3AD203B41FA5}">
                      <a16:colId xmlns:a16="http://schemas.microsoft.com/office/drawing/2014/main" val="770773733"/>
                    </a:ext>
                  </a:extLst>
                </a:gridCol>
              </a:tblGrid>
              <a:tr h="438870">
                <a:tc>
                  <a:txBody>
                    <a:bodyPr/>
                    <a:lstStyle/>
                    <a:p>
                      <a:r>
                        <a:rPr lang="es-PE" sz="1600" b="0" dirty="0" smtClean="0">
                          <a:solidFill>
                            <a:schemeClr val="tx1"/>
                          </a:solidFill>
                          <a:latin typeface="Arial" panose="020B0604020202020204" pitchFamily="34" charset="0"/>
                          <a:cs typeface="Arial" panose="020B0604020202020204" pitchFamily="34" charset="0"/>
                        </a:rPr>
                        <a:t>A::insert(clave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Inserta el elemento</a:t>
                      </a:r>
                      <a:r>
                        <a:rPr lang="es-PE" sz="1600" b="0" baseline="0" dirty="0" smtClean="0">
                          <a:solidFill>
                            <a:schemeClr val="tx1"/>
                          </a:solidFill>
                          <a:latin typeface="Arial" panose="020B0604020202020204" pitchFamily="34" charset="0"/>
                          <a:cs typeface="Arial" panose="020B0604020202020204" pitchFamily="34" charset="0"/>
                        </a:rPr>
                        <a:t> x en el contenedor.</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0794477"/>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A::insert(A::iterator</a:t>
                      </a:r>
                      <a:r>
                        <a:rPr lang="es-PE" sz="1600" b="0" baseline="0" dirty="0" smtClean="0">
                          <a:solidFill>
                            <a:schemeClr val="tx1"/>
                          </a:solidFill>
                          <a:latin typeface="Arial" panose="020B0604020202020204" pitchFamily="34" charset="0"/>
                          <a:cs typeface="Arial" panose="020B0604020202020204" pitchFamily="34" charset="0"/>
                        </a:rPr>
                        <a:t> i, A::iterator f</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Inserta los elementos que están en el rango de los </a:t>
                      </a:r>
                      <a:r>
                        <a:rPr lang="es-PE" sz="1600" b="0" dirty="0" err="1" smtClean="0">
                          <a:solidFill>
                            <a:schemeClr val="tx1"/>
                          </a:solidFill>
                          <a:latin typeface="Arial" panose="020B0604020202020204" pitchFamily="34" charset="0"/>
                          <a:cs typeface="Arial" panose="020B0604020202020204" pitchFamily="34" charset="0"/>
                        </a:rPr>
                        <a:t>iteradores</a:t>
                      </a:r>
                      <a:r>
                        <a:rPr lang="es-PE" sz="1600" b="0" dirty="0" smtClean="0">
                          <a:solidFill>
                            <a:schemeClr val="tx1"/>
                          </a:solidFill>
                          <a:latin typeface="Arial" panose="020B0604020202020204" pitchFamily="34" charset="0"/>
                          <a:cs typeface="Arial" panose="020B0604020202020204" pitchFamily="34" charset="0"/>
                        </a:rPr>
                        <a:t> en el contenedor.</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1721411"/>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A::erase(clave</a:t>
                      </a:r>
                      <a:r>
                        <a:rPr lang="es-PE" sz="1600" b="0" baseline="0" dirty="0" smtClean="0">
                          <a:solidFill>
                            <a:schemeClr val="tx1"/>
                          </a:solidFill>
                          <a:latin typeface="Arial" panose="020B0604020202020204" pitchFamily="34" charset="0"/>
                          <a:cs typeface="Arial" panose="020B0604020202020204" pitchFamily="34" charset="0"/>
                        </a:rPr>
                        <a:t> &amp;x</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Borra</a:t>
                      </a:r>
                      <a:r>
                        <a:rPr lang="es-PE" sz="1600" b="0" baseline="0" dirty="0" smtClean="0">
                          <a:solidFill>
                            <a:schemeClr val="tx1"/>
                          </a:solidFill>
                          <a:latin typeface="Arial" panose="020B0604020202020204" pitchFamily="34" charset="0"/>
                          <a:cs typeface="Arial" panose="020B0604020202020204" pitchFamily="34" charset="0"/>
                        </a:rPr>
                        <a:t> todos los elementos que tengan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0224252"/>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A::erase(A::iterator p)</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Borra</a:t>
                      </a:r>
                      <a:r>
                        <a:rPr lang="es-PE" sz="1600" b="0" baseline="0" dirty="0" smtClean="0">
                          <a:solidFill>
                            <a:schemeClr val="tx1"/>
                          </a:solidFill>
                          <a:latin typeface="Arial" panose="020B0604020202020204" pitchFamily="34" charset="0"/>
                          <a:cs typeface="Arial" panose="020B0604020202020204" pitchFamily="34" charset="0"/>
                        </a:rPr>
                        <a:t> el elemento apuntado por p.</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7474162"/>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A::count(clave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la cantidad de elementos que</a:t>
                      </a:r>
                      <a:r>
                        <a:rPr lang="es-PE" sz="1600" b="0" baseline="0" dirty="0" smtClean="0">
                          <a:solidFill>
                            <a:schemeClr val="tx1"/>
                          </a:solidFill>
                          <a:latin typeface="Arial" panose="020B0604020202020204" pitchFamily="34" charset="0"/>
                          <a:cs typeface="Arial" panose="020B0604020202020204" pitchFamily="34" charset="0"/>
                        </a:rPr>
                        <a:t> tiene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7286835"/>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A::find(clave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baseline="0" dirty="0" smtClean="0">
                          <a:solidFill>
                            <a:schemeClr val="tx1"/>
                          </a:solidFill>
                          <a:latin typeface="Arial" panose="020B0604020202020204" pitchFamily="34" charset="0"/>
                          <a:cs typeface="Arial" panose="020B0604020202020204" pitchFamily="34" charset="0"/>
                        </a:rPr>
                        <a:t> al primer elemento que tenga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5198276"/>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A::lower_bound(clave &amp;x)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baseline="0" dirty="0" smtClean="0">
                          <a:solidFill>
                            <a:schemeClr val="tx1"/>
                          </a:solidFill>
                          <a:latin typeface="Arial" panose="020B0604020202020204" pitchFamily="34" charset="0"/>
                          <a:cs typeface="Arial" panose="020B0604020202020204" pitchFamily="34" charset="0"/>
                        </a:rPr>
                        <a:t> al primer elemento que tenga la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2053194"/>
                  </a:ext>
                </a:extLst>
              </a:tr>
              <a:tr h="438870">
                <a:tc>
                  <a:txBody>
                    <a:bodyPr/>
                    <a:lstStyle/>
                    <a:p>
                      <a:r>
                        <a:rPr lang="es-PE" sz="1600" b="0" dirty="0" smtClean="0">
                          <a:solidFill>
                            <a:schemeClr val="tx1"/>
                          </a:solidFill>
                          <a:latin typeface="Arial" panose="020B0604020202020204" pitchFamily="34" charset="0"/>
                          <a:cs typeface="Arial" panose="020B0604020202020204" pitchFamily="34" charset="0"/>
                        </a:rPr>
                        <a:t>A::upper_bound(clave</a:t>
                      </a:r>
                      <a:r>
                        <a:rPr lang="es-PE" sz="1600" b="0" baseline="0" dirty="0" smtClean="0">
                          <a:solidFill>
                            <a:schemeClr val="tx1"/>
                          </a:solidFill>
                          <a:latin typeface="Arial" panose="020B0604020202020204" pitchFamily="34" charset="0"/>
                          <a:cs typeface="Arial" panose="020B0604020202020204" pitchFamily="34" charset="0"/>
                        </a:rPr>
                        <a:t> &amp;x</a:t>
                      </a:r>
                      <a:r>
                        <a:rPr lang="es-PE" sz="1600" b="0" dirty="0" smtClean="0">
                          <a:solidFill>
                            <a:schemeClr val="tx1"/>
                          </a:solidFill>
                          <a:latin typeface="Arial" panose="020B0604020202020204" pitchFamily="34" charset="0"/>
                          <a:cs typeface="Arial" panose="020B0604020202020204" pitchFamily="34" charset="0"/>
                        </a:rPr>
                        <a:t>)</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PE" sz="1600" b="0" dirty="0" smtClean="0">
                          <a:solidFill>
                            <a:schemeClr val="tx1"/>
                          </a:solidFill>
                          <a:latin typeface="Arial" panose="020B0604020202020204" pitchFamily="34" charset="0"/>
                          <a:cs typeface="Arial" panose="020B0604020202020204" pitchFamily="34" charset="0"/>
                        </a:rPr>
                        <a:t>Devuelve un </a:t>
                      </a:r>
                      <a:r>
                        <a:rPr lang="es-PE" sz="1600" b="0" dirty="0" err="1" smtClean="0">
                          <a:solidFill>
                            <a:schemeClr val="tx1"/>
                          </a:solidFill>
                          <a:latin typeface="Arial" panose="020B0604020202020204" pitchFamily="34" charset="0"/>
                          <a:cs typeface="Arial" panose="020B0604020202020204" pitchFamily="34" charset="0"/>
                        </a:rPr>
                        <a:t>iterador</a:t>
                      </a:r>
                      <a:r>
                        <a:rPr lang="es-PE" sz="1600" b="0" dirty="0" smtClean="0">
                          <a:solidFill>
                            <a:schemeClr val="tx1"/>
                          </a:solidFill>
                          <a:latin typeface="Arial" panose="020B0604020202020204" pitchFamily="34" charset="0"/>
                          <a:cs typeface="Arial" panose="020B0604020202020204" pitchFamily="34" charset="0"/>
                        </a:rPr>
                        <a:t> al elemento siguiente al ultimo elemento con clave x.</a:t>
                      </a:r>
                      <a:endParaRPr lang="es-PE" sz="16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8648190"/>
                  </a:ext>
                </a:extLst>
              </a:tr>
            </a:tbl>
          </a:graphicData>
        </a:graphic>
      </p:graphicFrame>
      <p:sp>
        <p:nvSpPr>
          <p:cNvPr id="7" name="Rectángulo 6"/>
          <p:cNvSpPr/>
          <p:nvPr/>
        </p:nvSpPr>
        <p:spPr>
          <a:xfrm>
            <a:off x="213360" y="5291328"/>
            <a:ext cx="8924544" cy="12542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7706247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1738</Words>
  <Application>Microsoft Office PowerPoint</Application>
  <PresentationFormat>Panorámica</PresentationFormat>
  <Paragraphs>160</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Miguel Taboada Sanchez</dc:creator>
  <cp:lastModifiedBy>Alejandro Miguel Taboada Sanchez</cp:lastModifiedBy>
  <cp:revision>5</cp:revision>
  <dcterms:created xsi:type="dcterms:W3CDTF">2018-03-27T14:45:08Z</dcterms:created>
  <dcterms:modified xsi:type="dcterms:W3CDTF">2018-03-27T15:24:37Z</dcterms:modified>
</cp:coreProperties>
</file>