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263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6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16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69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632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750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008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30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A13D-F70A-4BEE-8046-CE4B8643F202}" type="datetimeFigureOut">
              <a:rPr lang="es-PE" smtClean="0"/>
              <a:t>14/03/2018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89B8D-98E7-4E7D-BD08-EA39E8C3D9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968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Ordenación Shell: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ordenación Shell debe el nombre a su inventor,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Donal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L. Shell. Se suele denominar también </a:t>
            </a:r>
            <a:r>
              <a:rPr lang="es-PE" sz="2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ordenación por inserción con incrementos decrecientes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 considera que es una mejora del método de inserción directa.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algoritmo de inserción, cada elemento se compara con los elementos contiguos de su izquierda, uno tras otro. Si el elemento a insertar es el más pequeño hay que realizar muchas comparaciones antes de colocarlo en su lugar definitivo. El algoritmo de Shell modifica los saltos contiguos por saltos de mayor tamaño y con ello consigue que la ordenación sea más rápida. Generalmente, se toma como salto inicial n / 2 (siendo n el número de elementos), luego en cada iteración se reduce el salto a la mitad, hasta que el salto es de tamaño 1.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6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80154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86830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64303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854447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62239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8152383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6514591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693920" y="3791712"/>
            <a:ext cx="3791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&lt;= 2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&lt;= 4 ?   NO – Intercambio</a:t>
            </a:r>
          </a:p>
        </p:txBody>
      </p:sp>
    </p:spTree>
    <p:extLst>
      <p:ext uri="{BB962C8B-B14F-4D97-AF65-F5344CB8AC3E}">
        <p14:creationId xmlns:p14="http://schemas.microsoft.com/office/powerpoint/2010/main" val="422031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05006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86830" y="1749890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537199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5927343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835135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9225279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7587487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&lt;= 2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&lt;= 4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&lt;= 0 ?   NO – Intercambio</a:t>
            </a:r>
          </a:p>
        </p:txBody>
      </p:sp>
    </p:spTree>
    <p:extLst>
      <p:ext uri="{BB962C8B-B14F-4D97-AF65-F5344CB8AC3E}">
        <p14:creationId xmlns:p14="http://schemas.microsoft.com/office/powerpoint/2010/main" val="124882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95365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86830" y="1749890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537199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5927343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835135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9225279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7587487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&lt;= 2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&lt;= 4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&lt;= 0 ?   NO – Intercambio</a:t>
            </a:r>
          </a:p>
        </p:txBody>
      </p:sp>
    </p:spTree>
    <p:extLst>
      <p:ext uri="{BB962C8B-B14F-4D97-AF65-F5344CB8AC3E}">
        <p14:creationId xmlns:p14="http://schemas.microsoft.com/office/powerpoint/2010/main" val="421070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13580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08783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598927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506719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5896863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4259071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0 ?   NO - Intercambio</a:t>
            </a:r>
          </a:p>
        </p:txBody>
      </p:sp>
    </p:spTree>
    <p:extLst>
      <p:ext uri="{BB962C8B-B14F-4D97-AF65-F5344CB8AC3E}">
        <p14:creationId xmlns:p14="http://schemas.microsoft.com/office/powerpoint/2010/main" val="183448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54307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08783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598927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506719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5896863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4259071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0 ?   NO - Intercambio</a:t>
            </a:r>
          </a:p>
        </p:txBody>
      </p:sp>
    </p:spTree>
    <p:extLst>
      <p:ext uri="{BB962C8B-B14F-4D97-AF65-F5344CB8AC3E}">
        <p14:creationId xmlns:p14="http://schemas.microsoft.com/office/powerpoint/2010/main" val="369092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22588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30447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720591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628383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7018527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5380735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693920" y="3791712"/>
            <a:ext cx="3791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0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</p:txBody>
      </p:sp>
    </p:spTree>
    <p:extLst>
      <p:ext uri="{BB962C8B-B14F-4D97-AF65-F5344CB8AC3E}">
        <p14:creationId xmlns:p14="http://schemas.microsoft.com/office/powerpoint/2010/main" val="302644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56696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52111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842255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750047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8140191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6502399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0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  SI</a:t>
            </a:r>
          </a:p>
        </p:txBody>
      </p:sp>
    </p:spTree>
    <p:extLst>
      <p:ext uri="{BB962C8B-B14F-4D97-AF65-F5344CB8AC3E}">
        <p14:creationId xmlns:p14="http://schemas.microsoft.com/office/powerpoint/2010/main" val="74152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18401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537199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5927343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835135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9225279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7587487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0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6 ?   SI</a:t>
            </a:r>
          </a:p>
        </p:txBody>
      </p:sp>
    </p:spTree>
    <p:extLst>
      <p:ext uri="{BB962C8B-B14F-4D97-AF65-F5344CB8AC3E}">
        <p14:creationId xmlns:p14="http://schemas.microsoft.com/office/powerpoint/2010/main" val="120898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27027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96591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586735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494527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5884671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4246879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2 ?   SI</a:t>
            </a:r>
          </a:p>
          <a:p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66990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330447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3720591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628383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7018527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5380735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9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de Ordenación Shell: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pasos a seguir por el algoritmo para una lista de n elementos: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divide la lista original en n/2 grupos de dos, considerando un incremento o salto entre los elementos de n/2.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clasifica cada grupo por separado, comparando las parejas de elementos y si no están ordenados se intercambian.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divide ahora la lista en la mitad de grupos (n/4), con un salto entre los elementos también mitad (n/4), y nuevamente se clasifica cada grupo por separado.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Así sucesivamente, se sigue dividiendo la lista en la mitad de grupos que en el recorrido anterior con un salto decreciente en la mitad que el salto anterior, y luego clasificando cada grupo por separado.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termina cuando el tamaño del salto es 1.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9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80143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39919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830063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37855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8127999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6490207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693920" y="3791712"/>
            <a:ext cx="3791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18435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549391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5939535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847327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9237471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7599679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6 ?   SI</a:t>
            </a:r>
          </a:p>
          <a:p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4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41798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3/2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549391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5939535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847327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9237471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7599679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6 ?   SI</a:t>
            </a:r>
          </a:p>
          <a:p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81614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549391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5939535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847327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9237471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7599679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693920" y="3791712"/>
            <a:ext cx="37917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6 ?   SI</a:t>
            </a:r>
          </a:p>
          <a:p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5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16914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18944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609088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346704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3736848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</p:txBody>
      </p:sp>
      <p:cxnSp>
        <p:nvCxnSpPr>
          <p:cNvPr id="28" name="Conector angular 27"/>
          <p:cNvCxnSpPr/>
          <p:nvPr/>
        </p:nvCxnSpPr>
        <p:spPr>
          <a:xfrm rot="16200000" flipH="1">
            <a:off x="3147567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8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56453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76672" y="1749890"/>
            <a:ext cx="1103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64992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755136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492752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882896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4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4317999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1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7337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83454" y="1755986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37888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828032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565648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5955792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4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2 ?   NO – Intercambio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5390895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4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61011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83454" y="1755986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37888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828032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565648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5955792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4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2 ?   NO – Intercambio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5390895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3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04334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83454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522976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5913120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650736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7040880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4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2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3 ?   NO – Intercambio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6475983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7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68420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83454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522976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5913120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650736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7040880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4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2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3 ?   NO – Intercambio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6475983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1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13399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86830" y="1762082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17966" y="1762082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n/2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7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9116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83454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32448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7022592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60208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8150352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4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2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3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  SI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7585455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2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84923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83454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93582" y="1749890"/>
            <a:ext cx="110743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729728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8119872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857488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9247632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4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2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3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&lt;= 6 ?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8682735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8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82693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83454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93582" y="1749890"/>
            <a:ext cx="11074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182368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572512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310128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3700272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3920" y="3791712"/>
            <a:ext cx="3791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</p:txBody>
      </p:sp>
      <p:cxnSp>
        <p:nvCxnSpPr>
          <p:cNvPr id="23" name="Conector angular 22"/>
          <p:cNvCxnSpPr/>
          <p:nvPr/>
        </p:nvCxnSpPr>
        <p:spPr>
          <a:xfrm rot="16200000" flipH="1">
            <a:off x="3135375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5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93706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3618" y="1755986"/>
            <a:ext cx="1083054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93582" y="1749890"/>
            <a:ext cx="11074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16224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706368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443984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834128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2 ?   SI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4269231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4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03585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3618" y="1755986"/>
            <a:ext cx="1083054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93582" y="1749890"/>
            <a:ext cx="11074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37888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828032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565648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5955792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3 ?   SI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5390895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7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72488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3618" y="1755986"/>
            <a:ext cx="10830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93582" y="1749890"/>
            <a:ext cx="11074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547360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5937504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675120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7065264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&lt;= 4 ?   SI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6500367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4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35182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3618" y="1755986"/>
            <a:ext cx="10830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83054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44640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7034784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72400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8162544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&lt;= 4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  SI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7597647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5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39216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3618" y="1755986"/>
            <a:ext cx="10830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83054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741920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8132064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869680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9259824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3920" y="3791712"/>
            <a:ext cx="3791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&lt;= 4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&lt;= 6 ?   SI</a:t>
            </a:r>
          </a:p>
        </p:txBody>
      </p:sp>
      <p:cxnSp>
        <p:nvCxnSpPr>
          <p:cNvPr id="23" name="Conector angular 22"/>
          <p:cNvCxnSpPr/>
          <p:nvPr/>
        </p:nvCxnSpPr>
        <p:spPr>
          <a:xfrm rot="16200000" flipH="1">
            <a:off x="8694927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12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03920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3618" y="1755986"/>
            <a:ext cx="10830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83054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1/2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741920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8132064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869680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9259824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3920" y="3791712"/>
            <a:ext cx="3791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&lt;= 4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&lt;= 6 ?   SI</a:t>
            </a:r>
          </a:p>
        </p:txBody>
      </p:sp>
      <p:cxnSp>
        <p:nvCxnSpPr>
          <p:cNvPr id="23" name="Conector angular 22"/>
          <p:cNvCxnSpPr/>
          <p:nvPr/>
        </p:nvCxnSpPr>
        <p:spPr>
          <a:xfrm rot="16200000" flipH="1">
            <a:off x="8694927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7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66808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3618" y="1755986"/>
            <a:ext cx="10830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83054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0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741920" y="280432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8132064" y="242784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869680" y="2810424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9259824" y="2433938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693920" y="3791712"/>
            <a:ext cx="3791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1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2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&lt;= 4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&lt;= 5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&lt;= 6 ?   SI</a:t>
            </a:r>
          </a:p>
        </p:txBody>
      </p:sp>
      <p:cxnSp>
        <p:nvCxnSpPr>
          <p:cNvPr id="21" name="Conector angular 20"/>
          <p:cNvCxnSpPr/>
          <p:nvPr/>
        </p:nvCxnSpPr>
        <p:spPr>
          <a:xfrm rot="16200000" flipH="1">
            <a:off x="8694927" y="1146386"/>
            <a:ext cx="6096" cy="1103376"/>
          </a:xfrm>
          <a:prstGeom prst="bentConnector3">
            <a:avLst>
              <a:gd name="adj1" fmla="val -3750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670560" y="4023360"/>
            <a:ext cx="1406142" cy="4308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70560" y="4023360"/>
            <a:ext cx="1316736" cy="4308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8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3238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86830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2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44357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3618" y="1755986"/>
            <a:ext cx="10830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9022" y="1749890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830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21342" y="1755986"/>
            <a:ext cx="10810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0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cxnSp>
        <p:nvCxnSpPr>
          <p:cNvPr id="22" name="Conector recto 21"/>
          <p:cNvCxnSpPr/>
          <p:nvPr/>
        </p:nvCxnSpPr>
        <p:spPr>
          <a:xfrm flipV="1">
            <a:off x="670560" y="4023360"/>
            <a:ext cx="1406142" cy="4308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70560" y="4023360"/>
            <a:ext cx="1316736" cy="4308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rir llave 23"/>
          <p:cNvSpPr/>
          <p:nvPr/>
        </p:nvSpPr>
        <p:spPr>
          <a:xfrm rot="16200000">
            <a:off x="5672093" y="-1061250"/>
            <a:ext cx="550893" cy="7709657"/>
          </a:xfrm>
          <a:prstGeom prst="leftBrace">
            <a:avLst>
              <a:gd name="adj1" fmla="val 64402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uadroTexto 26"/>
          <p:cNvSpPr txBox="1"/>
          <p:nvPr/>
        </p:nvSpPr>
        <p:spPr>
          <a:xfrm>
            <a:off x="2092710" y="3099816"/>
            <a:ext cx="7709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</a:t>
            </a:r>
            <a:endParaRPr lang="es-PE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7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60862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86830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233167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623311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4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49942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86830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233167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2623311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531103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5921247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/>
          <p:nvPr/>
        </p:nvCxnSpPr>
        <p:spPr>
          <a:xfrm rot="5400000" flipH="1" flipV="1">
            <a:off x="4283455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4693920" y="3791712"/>
            <a:ext cx="3791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&lt;= 2 ?   NO – Intercambio</a:t>
            </a:r>
          </a:p>
        </p:txBody>
      </p:sp>
    </p:spTree>
    <p:extLst>
      <p:ext uri="{BB962C8B-B14F-4D97-AF65-F5344CB8AC3E}">
        <p14:creationId xmlns:p14="http://schemas.microsoft.com/office/powerpoint/2010/main" val="319861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64157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86830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33167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623311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531103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5921247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5400000" flipH="1" flipV="1">
            <a:off x="4283455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93920" y="3791712"/>
            <a:ext cx="3791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&lt;= 2 ?   NO – Intercambio</a:t>
            </a:r>
          </a:p>
        </p:txBody>
      </p:sp>
    </p:spTree>
    <p:extLst>
      <p:ext uri="{BB962C8B-B14F-4D97-AF65-F5344CB8AC3E}">
        <p14:creationId xmlns:p14="http://schemas.microsoft.com/office/powerpoint/2010/main" val="299839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9155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86830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42639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732783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640575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7030719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5392927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693920" y="3791712"/>
            <a:ext cx="3791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&lt;= 2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0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69834"/>
              </p:ext>
            </p:extLst>
          </p:nvPr>
        </p:nvGraphicFramePr>
        <p:xfrm>
          <a:off x="2076702" y="1743794"/>
          <a:ext cx="7733796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8">
                  <a:extLst>
                    <a:ext uri="{9D8B030D-6E8A-4147-A177-3AD203B41FA5}">
                      <a16:colId xmlns:a16="http://schemas.microsoft.com/office/drawing/2014/main" val="3974658386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96699792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034626289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1170786897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4154864343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3756514042"/>
                    </a:ext>
                  </a:extLst>
                </a:gridCol>
                <a:gridCol w="1104828">
                  <a:extLst>
                    <a:ext uri="{9D8B030D-6E8A-4147-A177-3AD203B41FA5}">
                      <a16:colId xmlns:a16="http://schemas.microsoft.com/office/drawing/2014/main" val="2068235675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0185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76702" y="1743794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0078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295646" y="1755986"/>
            <a:ext cx="1093218" cy="63094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86830" y="1749890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502398" y="1755986"/>
            <a:ext cx="1093218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05774" y="1749890"/>
            <a:ext cx="1093218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9150" y="1755986"/>
            <a:ext cx="10932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0560" y="4023360"/>
            <a:ext cx="1962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salto = 3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64303" y="2775608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854447" y="2399122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62239" y="2793896"/>
            <a:ext cx="780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a[k]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8152383" y="2417410"/>
            <a:ext cx="1" cy="38867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/>
          <p:nvPr/>
        </p:nvCxnSpPr>
        <p:spPr>
          <a:xfrm rot="5400000" flipH="1" flipV="1">
            <a:off x="6514591" y="10498"/>
            <a:ext cx="12700" cy="3320289"/>
          </a:xfrm>
          <a:prstGeom prst="bentConnector3">
            <a:avLst>
              <a:gd name="adj1" fmla="val 2952000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70560" y="5138846"/>
            <a:ext cx="385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(a[j] &lt;= a[k]) </a:t>
            </a:r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arreglo ordenado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Sino</a:t>
            </a:r>
          </a:p>
          <a:p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Intercambio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693920" y="3791712"/>
            <a:ext cx="3791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&lt;= 2 ?   NO – Intercambio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&lt;= 3 ?   SI</a:t>
            </a:r>
          </a:p>
          <a:p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&lt;= 4 ?   NO – Intercambio</a:t>
            </a:r>
          </a:p>
        </p:txBody>
      </p:sp>
    </p:spTree>
    <p:extLst>
      <p:ext uri="{BB962C8B-B14F-4D97-AF65-F5344CB8AC3E}">
        <p14:creationId xmlns:p14="http://schemas.microsoft.com/office/powerpoint/2010/main" val="53298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1972</Words>
  <Application>Microsoft Office PowerPoint</Application>
  <PresentationFormat>Panorámica</PresentationFormat>
  <Paragraphs>674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10</cp:revision>
  <dcterms:created xsi:type="dcterms:W3CDTF">2018-03-14T15:37:42Z</dcterms:created>
  <dcterms:modified xsi:type="dcterms:W3CDTF">2018-03-14T16:59:20Z</dcterms:modified>
</cp:coreProperties>
</file>