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80" r:id="rId10"/>
    <p:sldId id="296" r:id="rId11"/>
    <p:sldId id="266" r:id="rId12"/>
    <p:sldId id="277" r:id="rId13"/>
    <p:sldId id="298" r:id="rId14"/>
    <p:sldId id="268" r:id="rId15"/>
    <p:sldId id="297" r:id="rId16"/>
    <p:sldId id="299" r:id="rId17"/>
    <p:sldId id="267" r:id="rId18"/>
    <p:sldId id="300" r:id="rId19"/>
    <p:sldId id="269" r:id="rId20"/>
    <p:sldId id="282" r:id="rId21"/>
    <p:sldId id="283" r:id="rId22"/>
    <p:sldId id="301" r:id="rId23"/>
    <p:sldId id="302" r:id="rId24"/>
    <p:sldId id="284" r:id="rId25"/>
    <p:sldId id="273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/>
    <p:restoredTop sz="87182"/>
  </p:normalViewPr>
  <p:slideViewPr>
    <p:cSldViewPr snapToGrid="0" snapToObjects="1">
      <p:cViewPr varScale="1">
        <p:scale>
          <a:sx n="101" d="100"/>
          <a:sy n="101" d="100"/>
        </p:scale>
        <p:origin x="149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17:29:52.9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17:29:39.9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275 85 24575,'6'0'0,"-1"0"0,0 0 0,3 0 0,1 0 0,-1 0 0,8 0 0,0 0 0,8 0 0,12 0 0,38 0 0,-14 0 0,38 0-646,-9 0 646,-5 0 0,5 0 0,-26 0 0,-30 0 0,-5 0 0,-19 0 0,-2 0 0,-1 0 646,2 0-646,0 0 0,9 0 0,13 0 0,21 0 0,2 0 0,10 0 0,-24 0 0,8 0 0,-8 0 0,0 0 0,-3 0 0,-13 0 0,-4 0 0,-3 0 0,-7 0 0,-1 0 0,-1 0 0,-1 0 0,5 0 0,-5 0 0,2 0 0,-3 0 0,0 0 0,1 0 0,-1 0 0,1 0 0,-1 0 0,1 0 0,-1 3 0,0-3 0,-4 3 0,-4-3 0,-6 2 0,-7-1 0,3 1 0,-9-2 0,3 0 0,-5 4 0,0-3 0,0 2 0,0-3 0,0 0 0,0 0 0,0 0 0,0 0 0,0 0 0,0 4 0,-12-3 0,-3 2 0,-35-3 0,5 0 0,-20 0-460,-1 0 460,10 0 0,29 4 0,0 0 0,-41-2 0,11 6 0,-5-8 0,44 0 0,-6 0 0,30 0 0,1 0 0,6 2 0,3-1 460,0 1-460,0-2 0,2 0 0,-2 0 0,2 0 0,1 0 0,-3 2 0,1-1 0,0 1 0,6-2 0,4 0 0,11 0 0,16 0 0,9 0 0,35 0 0,-5 0 0,8 0-650,22 9 650,-16-7 0,-31 2 0,0 0 0,38-4 0,-13 0 0,1 0 0,-1 0 0,12 0 0,-8 0 0,-4 0 0,-22 4 0,1 1 0,30-3 0,-33 3 0,-2-1 0,24-4 0,-13 7 0,-8-6 0,-3 6 0,-24-7 650,-18 0-650,-18-3 0,-7 2 0,-43-3 0,2 4 0,9 0 0,-6 0-631,-9 0 0,-2 0 631,4 0 0,-3 0 0,-18 0 0,-3 0 0,5 5 0,2-1 0,15-3 0,1 1 0,-3 2 0,5 1 0,-6-5 0,4 0 0,31 0 0,5 0 0,21 0 0,12 3 1262,16 4-1262,16-2 0,35 0 0,19-5-773,-29 0 1,3 0 772,0 0 0,0 0 0,-1 0 0,-1 0-188,-6 0 1,-2 0 187,23 0 0,-25 0 0,-30 0 0,-27 0 0,-19 0 1514,-12 0-1514,-54 0 0,-8 0-722,31 4 0,-3 0 722,-10 1 0,-1 2 0,10 2 0,-1 1 0,-13 0 0,-3-1 0,-6 1 0,0 1 0,14-1 0,0-1 0,-9-3 0,5 0-301,27-2 0,3 0 301,-1-3 0,3-2 0,-8 1 0,6 0 0,37 0 0,22 4 1789,14-4-1789,53 4 0,8-4 0,-16 0 0,6 0 0,6 0 0,0 0-469,-3-4 1,0 0 468,3 3 0,-4-1 0,-21-5 0,-3-1 0,38 6 0,-35-4 0,-12 6 0,-26 0 0,-7 0 0,-1 0 1600,-3 0-1600,0 0 0,1 0 0,2 0 0,0 0 0,3-3 0,0 2 0,6-1 0,-5 2 0,2 0 0,2 0 0,-6 0 0,13 0 0,-11 0 0,10-4 0,-4 4 0,1-4 0,27 4 0,-10 0 0,38 0 0,-8 0 0,-12 0 0,5 0 0,-32 0 0,9-4 0,0 4 0,-9-4 0,8 4 0,-19-3 0,-2 3 0,-9-3 0,1 3 0,-3-2 0,1 1 0,-1-1 0,3 2 0,-1 0 0,1 0 0,-1-3 0,1 3 0,-1-3 0,0 3 0,1-2 0,-1 1 0,3-1 0,-2-1 0,2 3 0,-3-3 0,1 1 0,-1 1 0,1-4 0,-3 2 0,-3-2 0,-6-1 0,-2 1 0,-3-1 0,-6-1 0,5 4 0,-5-3 0,0 5 0,-1-1 0,-18 2 0,-15 0 0,-15 0 0,-23 0-742,-4 0 742,41-4 0,0 0 0,-28 2-13,-7-5 13,33 7 0,-8 0 0,11 0 0,0 0 0,12 0 741,3 0-741,0 0 14,9 0-14,-8 0 0,11 3 0,0-2 0,0 2 0,-12-3 0,9 0 0,-21 0 0,21 0 0,-21 0 0,27 0 0,-14 0 0,5 0 0,9 0 0,-5 0 0,18 0 0,2 0 0,6-2 0,9 1 0,6-5 0,33-1 0,29-7 0,-8 1 0,5-2-850,-4 1 0,0-2 850,13-4 0,1 1 0,-5 3 0,-3 2 0,-18 0 0,-3 2 0,40 1 0,-48 4 0,-29 7 0,-3 0 0,-1-2 0,-6 1 1700,0-1-1700,3 2 0,6 0 0,-5 0 0,5 0 0,11 0 0,-12 0 0,18 0 0,-24 0 0,12 0 0,-12 0 0,6 0 0,1 0 0,1 0 0,6 0 0,0 0 0,-6 0 0,-4 0 0,-6 0 0,-5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01T17:29:43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812 283 24575,'-5'-3'0,"-18"-5"0,1 3 0,-49-9 0,14 8 0,-21-2 0,-20 8 0,26 0 0,-17 0 0,14 0 0,22 0 0,2 0 0,15 0 0,12 0 0,6 0 0,1 0 0,8 0 0,1 0 0,3 0 0,4-2 0,10 1 0,7-5 0,19 0 0,16-20 0,27 0 0,-32 6 0,0 0 0,34-11 0,-29 10 0,-3 1 0,8-3 0,1-4 0,-31 20 0,-23 5 0,-6 2 0,-5 0 0,-21 0 0,8 0 0,-15 0 0,0 0 0,15 0 0,-8 0 0,18 2 0,0 1 0,3 0 0,0 2 0,5-2 0,-2 0 0,4 2 0,1 1 0,5 2 0,10 5 0,15 5 0,-3-1 0,8-1 0,13 6 0,-18-15 0,9 9 0,-25-15 0,-16 4 0,-31 2 0,-15 4 0,-30 5 0,28 0 0,-1 1 0,-33 10 0,36-3 0,2 1 0,-6 1 0,-1 8 0,34-22 0,-6 2 0,19-8 0,6-3 0,0-1 0,8-2 0,0 0 0,9 0 0,1 4 0,18-3 0,3 2 0,23-3 0,4 0 0,-18 0 0,-10 0 0,-30 0 0,-8 0 0,-3 0 0,-3 0 0,-2 0 0,2 0 0,6 3 0,9-3 0,0 3 0,38-3 0,1 0 0,41 0 0,-9 0 0,-2 0 0,-27 0 0,-16 0 0,-19 0 0,-7 0 0,-10 0 0,-4 0 0,-1 0 0,-8 0 0,-1 0 0,-9 0 0,-12 0 0,-3 0 0,6 0 0,4 0 0,20 0 0,2 0 0,6 0 0,1 0 0,8 0 0,7 0 0,15 0 0,-4 0 0,4 0 0,-15 0 0,-12-3 0,-24-3 0,-22-19 0,-22 7 0,-25-12 0,21 21 0,-17 2 0,32 7 0,-8 0 0,23 0 0,3 0 0,25 0 0,3 0 0,50-7 0,-7-1 0,56-8 0,-40 4 0,3-1-542,12 3 1,2-1 541,-6-2 0,-2 0 0,29-2 0,-49 5 0,-34 6 0,-7 2 0,-27-4 0,9-3 0,-29 2 1083,9 0-1083,-23 7 0,8 0 0,-9 0 0,0 0 0,10 0 0,8 0 0,10 0 0,25 0 0,1 0 0,12 0 0,6 0 0,2 0 0,5 0 0,-6 0 0,4 0 0,-14 0 0,-3 0 0,-3 0 0,-4 0 0,1 0 0,-7 0 0,3 0 0,-9 3 0,12 1 0,-4 0 0,8 1 0,3-2 0,11 3 0,6 1 0,21 9 0,16-10 0,3 11 0,20-9 0,-8-1 0,-18 0 0,-10-4 0,-35-3 0,-6 3 0,-6-3 0,-31 0 0,4 0 0,-27 5 0,12 2 0,-12 7 0,22 1 0,-7-7 0,32 2 0,2-10 0,13 3 0,2-3 0,7 2 0,6 2 0,4 7 0,30 1 0,-18 0 0,41 3 0,-29-4 0,21 3 0,-30-5 0,-12-3 0,-28-3 0,-3-1 0,-24-1 0,1 1 0,0 1 0,4-3 0,18 5 0,3-4 0,5 1 0,3-2 0,8 0 0,-2 0 0,10 0 0,0 4 0,20-4 0,-15 4 0,7-2 0,-17-1 0,-2 4 0,-6-2 0,-4 0 0,-5-1 0,-2 1 0,0-3 0,-3 3 0,0-3 0,2 2 0,1-1 0,3 1 0,2-2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6B934-E21E-CD4D-A361-41BE9E91C44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C74A1-E73B-424A-A68F-47C9F386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Compare these two algorithms in terms of running time.  Basic operations are adding, multiplying, and variable assignment.</a:t>
            </a:r>
            <a:br>
              <a:rPr lang="en-US" dirty="0"/>
            </a:br>
            <a:r>
              <a:rPr lang="en-US" dirty="0"/>
              <a:t>What are the running times of algorithms A and B?  A is 2.  B is (n+1) additions for the x++, n additions for the var++, 1 for the printing = 2n+2.  Which is faster</a:t>
            </a:r>
            <a:r>
              <a:rPr lang="en-US" baseline="0" dirty="0"/>
              <a:t> as n gets really big?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we can have two algorithms that accomplish the same thing, but have different running times.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DRAW GRAPH.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3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x</a:t>
            </a:r>
            <a:r>
              <a:rPr lang="en-US" baseline="0" dirty="0"/>
              <a:t> 10^16 ~ 3 million times the age of the universe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2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x</a:t>
            </a:r>
            <a:r>
              <a:rPr lang="en-US" baseline="0" dirty="0"/>
              <a:t> 10^16 ~ 3 million times the age of the universe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2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x</a:t>
            </a:r>
            <a:r>
              <a:rPr lang="en-US" baseline="0" dirty="0"/>
              <a:t> 10^16 ~ 3 million times the age of the universe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2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x</a:t>
            </a:r>
            <a:r>
              <a:rPr lang="en-US" baseline="0" dirty="0"/>
              <a:t> 10^16 ~ 3 million times the age of the universe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28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x</a:t>
            </a:r>
            <a:r>
              <a:rPr lang="en-US" baseline="0" dirty="0"/>
              <a:t> 10^16 ~ 3 million times the age of the universe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2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</a:t>
            </a:r>
            <a:r>
              <a:rPr lang="en-US" baseline="0" dirty="0"/>
              <a:t> the running times constant/linear for these algorithms?  </a:t>
            </a:r>
          </a:p>
          <a:p>
            <a:r>
              <a:rPr lang="en-US" baseline="0" dirty="0" err="1"/>
              <a:t>alg</a:t>
            </a:r>
            <a:r>
              <a:rPr lang="en-US" baseline="0" dirty="0"/>
              <a:t> C = 2n+1    </a:t>
            </a:r>
          </a:p>
          <a:p>
            <a:r>
              <a:rPr lang="en-US" baseline="0" dirty="0"/>
              <a:t>because n+1 for the adding to </a:t>
            </a:r>
            <a:r>
              <a:rPr lang="en-US" baseline="0" dirty="0" err="1"/>
              <a:t>i</a:t>
            </a:r>
            <a:r>
              <a:rPr lang="en-US" baseline="0" dirty="0"/>
              <a:t>++, n for adding to sum.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88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</a:t>
            </a:r>
            <a:r>
              <a:rPr lang="en-US" baseline="0" dirty="0"/>
              <a:t> the running times constant/linear for these algorithms?  </a:t>
            </a:r>
          </a:p>
          <a:p>
            <a:r>
              <a:rPr lang="en-US" baseline="0" dirty="0" err="1"/>
              <a:t>alg</a:t>
            </a:r>
            <a:r>
              <a:rPr lang="en-US" baseline="0" dirty="0"/>
              <a:t> d = </a:t>
            </a:r>
            <a:r>
              <a:rPr lang="en-US" baseline="0" dirty="0" err="1"/>
              <a:t>i</a:t>
            </a:r>
            <a:r>
              <a:rPr lang="en-US" baseline="0" dirty="0"/>
              <a:t>++ -&gt; n+1 times</a:t>
            </a:r>
          </a:p>
          <a:p>
            <a:r>
              <a:rPr lang="en-US" baseline="0" dirty="0"/>
              <a:t>sum += array[</a:t>
            </a:r>
            <a:r>
              <a:rPr lang="en-US" baseline="0" dirty="0" err="1"/>
              <a:t>i</a:t>
            </a:r>
            <a:r>
              <a:rPr lang="en-US" baseline="0" dirty="0"/>
              <a:t>] -&gt; n times</a:t>
            </a:r>
          </a:p>
          <a:p>
            <a:r>
              <a:rPr lang="en-US" baseline="0" dirty="0" err="1"/>
              <a:t>println</a:t>
            </a:r>
            <a:r>
              <a:rPr lang="en-US" baseline="0" dirty="0"/>
              <a:t> -&gt; n times</a:t>
            </a:r>
          </a:p>
          <a:p>
            <a:r>
              <a:rPr lang="en-US" baseline="0" dirty="0"/>
              <a:t>3n+1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43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</a:t>
            </a:r>
            <a:r>
              <a:rPr lang="en-US" baseline="0" dirty="0"/>
              <a:t> the running times constant/linear for these algorithms?  </a:t>
            </a:r>
          </a:p>
          <a:p>
            <a:r>
              <a:rPr lang="en-US" baseline="0" dirty="0" err="1"/>
              <a:t>alg</a:t>
            </a:r>
            <a:r>
              <a:rPr lang="en-US" baseline="0" dirty="0"/>
              <a:t> d = </a:t>
            </a:r>
            <a:r>
              <a:rPr lang="en-US" baseline="0" dirty="0" err="1"/>
              <a:t>i</a:t>
            </a:r>
            <a:r>
              <a:rPr lang="en-US" baseline="0" dirty="0"/>
              <a:t>++ -&gt; n+1 times</a:t>
            </a:r>
          </a:p>
          <a:p>
            <a:r>
              <a:rPr lang="en-US" baseline="0" dirty="0"/>
              <a:t>sum += array[</a:t>
            </a:r>
            <a:r>
              <a:rPr lang="en-US" baseline="0" dirty="0" err="1"/>
              <a:t>i</a:t>
            </a:r>
            <a:r>
              <a:rPr lang="en-US" baseline="0" dirty="0"/>
              <a:t>] -&gt; n times</a:t>
            </a:r>
          </a:p>
          <a:p>
            <a:r>
              <a:rPr lang="en-US" baseline="0" dirty="0" err="1"/>
              <a:t>println</a:t>
            </a:r>
            <a:r>
              <a:rPr lang="en-US" baseline="0" dirty="0"/>
              <a:t> -&gt; n times</a:t>
            </a:r>
          </a:p>
          <a:p>
            <a:r>
              <a:rPr lang="en-US" baseline="0" dirty="0"/>
              <a:t>3n+1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45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x</a:t>
            </a:r>
            <a:r>
              <a:rPr lang="en-US" baseline="0" dirty="0"/>
              <a:t> 10^16 ~ 3 million times the age of the universe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2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x</a:t>
            </a:r>
            <a:r>
              <a:rPr lang="en-US" baseline="0" dirty="0"/>
              <a:t> 10^16 ~ 3 million times the age of the universe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2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x</a:t>
            </a:r>
            <a:r>
              <a:rPr lang="en-US" baseline="0" dirty="0"/>
              <a:t> 10^16 ~ 3 million times the age of the universe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2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x</a:t>
            </a:r>
            <a:r>
              <a:rPr lang="en-US" baseline="0" dirty="0"/>
              <a:t> 10^16 ~ 3 million times the age of the universe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C74A1-E73B-424A-A68F-47C9F38698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82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157B-EC00-3946-BEA9-80C0A2F84B4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3C1-8FDB-1F41-8867-F32C7BA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64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157B-EC00-3946-BEA9-80C0A2F84B4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3C1-8FDB-1F41-8867-F32C7BA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0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157B-EC00-3946-BEA9-80C0A2F84B4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3C1-8FDB-1F41-8867-F32C7BA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2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157B-EC00-3946-BEA9-80C0A2F84B4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3C1-8FDB-1F41-8867-F32C7BA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157B-EC00-3946-BEA9-80C0A2F84B4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3C1-8FDB-1F41-8867-F32C7BA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2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157B-EC00-3946-BEA9-80C0A2F84B4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3C1-8FDB-1F41-8867-F32C7BA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77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157B-EC00-3946-BEA9-80C0A2F84B4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3C1-8FDB-1F41-8867-F32C7BA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42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157B-EC00-3946-BEA9-80C0A2F84B4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3C1-8FDB-1F41-8867-F32C7BA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7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157B-EC00-3946-BEA9-80C0A2F84B4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3C1-8FDB-1F41-8867-F32C7BA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6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157B-EC00-3946-BEA9-80C0A2F84B4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3C1-8FDB-1F41-8867-F32C7BA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4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F157B-EC00-3946-BEA9-80C0A2F84B4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A3C1-8FDB-1F41-8867-F32C7BA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2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F157B-EC00-3946-BEA9-80C0A2F84B4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CA3C1-8FDB-1F41-8867-F32C7BADA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7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333"/>
            <a:ext cx="7772400" cy="713619"/>
          </a:xfrm>
        </p:spPr>
        <p:txBody>
          <a:bodyPr>
            <a:normAutofit fontScale="90000"/>
          </a:bodyPr>
          <a:lstStyle/>
          <a:p>
            <a:r>
              <a:rPr lang="en-US" dirty="0"/>
              <a:t>Running time of algorithms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066800"/>
            <a:ext cx="7874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01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6606"/>
            <a:ext cx="8229600" cy="5669558"/>
          </a:xfrm>
        </p:spPr>
        <p:txBody>
          <a:bodyPr>
            <a:normAutofit/>
          </a:bodyPr>
          <a:lstStyle/>
          <a:p>
            <a:r>
              <a:rPr lang="en-US" dirty="0"/>
              <a:t>We group running times together based on how they grow as </a:t>
            </a:r>
            <a:r>
              <a:rPr lang="en-US" i="1" dirty="0"/>
              <a:t>n</a:t>
            </a:r>
            <a:r>
              <a:rPr lang="en-US" dirty="0"/>
              <a:t> gets really big.</a:t>
            </a:r>
          </a:p>
          <a:p>
            <a:r>
              <a:rPr lang="en-US" dirty="0"/>
              <a:t>If the running time stays exactly the same as n gets big (n has no effect on the algorithm's speed), we say the running time is </a:t>
            </a:r>
            <a:r>
              <a:rPr lang="en-US" b="1" dirty="0"/>
              <a:t>constant</a:t>
            </a:r>
            <a:r>
              <a:rPr lang="en-US" dirty="0"/>
              <a:t>.</a:t>
            </a:r>
          </a:p>
          <a:p>
            <a:r>
              <a:rPr lang="en-US" dirty="0"/>
              <a:t>If the running time grows proportionally to n, we say the running time is </a:t>
            </a:r>
            <a:r>
              <a:rPr lang="en-US" b="1" dirty="0"/>
              <a:t>linear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input size doubles, the running time roughly doubles.</a:t>
            </a:r>
          </a:p>
          <a:p>
            <a:pPr lvl="1"/>
            <a:r>
              <a:rPr lang="en-US" dirty="0"/>
              <a:t>If the input size triples, the running time roughly triples.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1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2338"/>
            <a:ext cx="8229600" cy="56838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ndale Mono"/>
                <a:cs typeface="Andale Mono"/>
              </a:rPr>
              <a:t>// algorithm A</a:t>
            </a:r>
          </a:p>
          <a:p>
            <a:pPr marL="0" indent="0"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+ n;</a:t>
            </a:r>
          </a:p>
          <a:p>
            <a:pPr marL="0" indent="0"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(var);</a:t>
            </a:r>
          </a:p>
          <a:p>
            <a:pPr marL="0" indent="0">
              <a:buNone/>
            </a:pPr>
            <a:endParaRPr lang="en-US" sz="24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400" dirty="0">
                <a:cs typeface="Andale Mono"/>
              </a:rPr>
              <a:t>What class does algorithm A fall into?  [constant or linear]</a:t>
            </a:r>
          </a:p>
          <a:p>
            <a:pPr marL="0" indent="0">
              <a:buNone/>
            </a:pPr>
            <a:endParaRPr lang="en-US" sz="24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400" dirty="0">
                <a:latin typeface="Andale Mono"/>
                <a:cs typeface="Andale Mono"/>
              </a:rPr>
              <a:t>// algorithm B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x = 0; x &lt; n; x++)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pPr marL="0" indent="0"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(var);</a:t>
            </a:r>
          </a:p>
          <a:p>
            <a:pPr marL="0" indent="0">
              <a:buNone/>
            </a:pPr>
            <a:endParaRPr lang="en-US" sz="2400" dirty="0">
              <a:latin typeface="Andale Mono"/>
              <a:cs typeface="Andale Mono"/>
            </a:endParaRPr>
          </a:p>
          <a:p>
            <a:pPr marL="0" indent="0">
              <a:buNone/>
            </a:pPr>
            <a:r>
              <a:rPr lang="en-US" sz="2400" dirty="0">
                <a:cs typeface="Andale Mono"/>
              </a:rPr>
              <a:t>What class does algorithm B fall into?  [constant or linear]</a:t>
            </a:r>
          </a:p>
        </p:txBody>
      </p:sp>
    </p:spTree>
    <p:extLst>
      <p:ext uri="{BB962C8B-B14F-4D97-AF65-F5344CB8AC3E}">
        <p14:creationId xmlns:p14="http://schemas.microsoft.com/office/powerpoint/2010/main" val="40210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"better?"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65848" cy="4525963"/>
          </a:xfrm>
        </p:spPr>
        <p:txBody>
          <a:bodyPr/>
          <a:lstStyle/>
          <a:p>
            <a:r>
              <a:rPr lang="en-US" dirty="0"/>
              <a:t>In general, we prefer algorithms that run faster.</a:t>
            </a:r>
          </a:p>
          <a:p>
            <a:pPr lvl="1"/>
            <a:r>
              <a:rPr lang="en-US" dirty="0"/>
              <a:t>That is, as the algorithm's input size grows, the time required to run the algorithm should grow as slowly as possible.</a:t>
            </a:r>
          </a:p>
          <a:p>
            <a:endParaRPr lang="en-US" dirty="0"/>
          </a:p>
          <a:p>
            <a:r>
              <a:rPr lang="en-US" dirty="0"/>
              <a:t>Therefore, an algorithm that runs in constant time is </a:t>
            </a:r>
            <a:r>
              <a:rPr lang="en-US" i="1" dirty="0"/>
              <a:t>usually</a:t>
            </a:r>
            <a:r>
              <a:rPr lang="en-US" dirty="0"/>
              <a:t> preferred over a linear-time algorithm.</a:t>
            </a:r>
          </a:p>
        </p:txBody>
      </p:sp>
    </p:spTree>
    <p:extLst>
      <p:ext uri="{BB962C8B-B14F-4D97-AF65-F5344CB8AC3E}">
        <p14:creationId xmlns:p14="http://schemas.microsoft.com/office/powerpoint/2010/main" val="371501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49048" y="725714"/>
            <a:ext cx="0" cy="4886476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149048" y="5612190"/>
            <a:ext cx="7220858" cy="1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4000" y="205619"/>
            <a:ext cx="16207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Time (T)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0476" y="5655734"/>
            <a:ext cx="25412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 size (n)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149048" y="4876796"/>
            <a:ext cx="7220858" cy="1"/>
          </a:xfrm>
          <a:prstGeom prst="line">
            <a:avLst/>
          </a:prstGeom>
          <a:ln w="57150" cmpd="sng">
            <a:solidFill>
              <a:schemeClr val="accent2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3600" y="4851004"/>
            <a:ext cx="28581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2"/>
                </a:solidFill>
              </a:rPr>
              <a:t>Alg</a:t>
            </a:r>
            <a:r>
              <a:rPr lang="en-US" sz="3200" dirty="0">
                <a:solidFill>
                  <a:schemeClr val="accent2"/>
                </a:solidFill>
              </a:rPr>
              <a:t> A: constant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149048" y="609524"/>
            <a:ext cx="7220858" cy="3623100"/>
          </a:xfrm>
          <a:prstGeom prst="line">
            <a:avLst/>
          </a:prstGeom>
          <a:ln w="57150" cmpd="sng">
            <a:solidFill>
              <a:schemeClr val="accent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61104" y="361514"/>
            <a:ext cx="3381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</a:rPr>
              <a:t>Alg</a:t>
            </a:r>
            <a:r>
              <a:rPr lang="en-US" sz="3200" dirty="0">
                <a:solidFill>
                  <a:schemeClr val="accent1"/>
                </a:solidFill>
              </a:rPr>
              <a:t> B: linear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0453" y="5999238"/>
            <a:ext cx="9119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n=1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1149048" y="5765533"/>
            <a:ext cx="0" cy="366752"/>
          </a:xfrm>
          <a:prstGeom prst="line">
            <a:avLst/>
          </a:prstGeom>
          <a:ln w="38100" cmpd="sng">
            <a:solidFill>
              <a:srgbClr val="660066"/>
            </a:solidFill>
            <a:prstDash val="sysDash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64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21002" cy="6126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// Calculate formulas for basic 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// operations (adding, printing).</a:t>
            </a:r>
          </a:p>
          <a:p>
            <a:pPr marL="0" indent="0"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// algorithm C: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assume array has n </a:t>
            </a:r>
            <a:r>
              <a:rPr lang="en-US" sz="3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it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int sum = 0;</a:t>
            </a:r>
            <a:endParaRPr lang="en-US" sz="3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array.length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  <a:b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sum += array[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b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691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21002" cy="6126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// Calculate formulas for basic 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// operations (adding, printing).</a:t>
            </a:r>
          </a:p>
          <a:p>
            <a:pPr marL="0" indent="0"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// algorithm D: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assume array has n </a:t>
            </a:r>
            <a:r>
              <a:rPr lang="en-US" sz="3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r>
              <a:rPr lang="en-US" sz="3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it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int sum = 0;</a:t>
            </a:r>
            <a:endParaRPr lang="en-US" sz="3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array.length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if (array[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] &gt; 10) {</a:t>
            </a:r>
            <a:b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	   sum += array[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(sum);</a:t>
            </a:r>
            <a:b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53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49048" y="725714"/>
            <a:ext cx="0" cy="4886476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149048" y="5612190"/>
            <a:ext cx="7220858" cy="1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4000" y="205619"/>
            <a:ext cx="16207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Time (T)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0476" y="5655734"/>
            <a:ext cx="25412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 size (n)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149048" y="4876796"/>
            <a:ext cx="7220858" cy="1"/>
          </a:xfrm>
          <a:prstGeom prst="line">
            <a:avLst/>
          </a:prstGeom>
          <a:ln w="57150" cmpd="sng">
            <a:solidFill>
              <a:schemeClr val="accent2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3600" y="4851004"/>
            <a:ext cx="28581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2"/>
                </a:solidFill>
              </a:rPr>
              <a:t>Alg</a:t>
            </a:r>
            <a:r>
              <a:rPr lang="en-US" sz="3200" dirty="0">
                <a:solidFill>
                  <a:schemeClr val="accent2"/>
                </a:solidFill>
              </a:rPr>
              <a:t> A: constant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149048" y="609524"/>
            <a:ext cx="7220858" cy="3623100"/>
          </a:xfrm>
          <a:prstGeom prst="line">
            <a:avLst/>
          </a:prstGeom>
          <a:ln w="57150" cmpd="sng">
            <a:solidFill>
              <a:schemeClr val="accent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62651" y="357830"/>
            <a:ext cx="3381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</a:rPr>
              <a:t>Alg</a:t>
            </a:r>
            <a:r>
              <a:rPr lang="en-US" sz="3200" dirty="0">
                <a:solidFill>
                  <a:schemeClr val="accent1"/>
                </a:solidFill>
              </a:rPr>
              <a:t> B: linear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0453" y="5999238"/>
            <a:ext cx="9119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n=1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1149048" y="5765533"/>
            <a:ext cx="0" cy="366752"/>
          </a:xfrm>
          <a:prstGeom prst="line">
            <a:avLst/>
          </a:prstGeom>
          <a:ln w="38100" cmpd="sng">
            <a:solidFill>
              <a:srgbClr val="660066"/>
            </a:solidFill>
            <a:prstDash val="sysDash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D53779-B6D0-5C43-B23E-04FD656B4847}"/>
              </a:ext>
            </a:extLst>
          </p:cNvPr>
          <p:cNvCxnSpPr>
            <a:cxnSpLocks/>
          </p:cNvCxnSpPr>
          <p:nvPr/>
        </p:nvCxnSpPr>
        <p:spPr>
          <a:xfrm flipH="1">
            <a:off x="1149048" y="478339"/>
            <a:ext cx="4499425" cy="4074410"/>
          </a:xfrm>
          <a:prstGeom prst="line">
            <a:avLst/>
          </a:prstGeom>
          <a:ln w="57150" cmpd="sng">
            <a:solidFill>
              <a:schemeClr val="accent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28FCDF-C772-8C4D-9054-81DFD09992B7}"/>
              </a:ext>
            </a:extLst>
          </p:cNvPr>
          <p:cNvSpPr txBox="1"/>
          <p:nvPr/>
        </p:nvSpPr>
        <p:spPr>
          <a:xfrm>
            <a:off x="2227034" y="901911"/>
            <a:ext cx="23434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</a:rPr>
              <a:t>Alg</a:t>
            </a:r>
            <a:r>
              <a:rPr lang="en-US" sz="3200" dirty="0">
                <a:solidFill>
                  <a:schemeClr val="accent1"/>
                </a:solidFill>
              </a:rPr>
              <a:t> D: linear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1859B03-F9F9-B946-84B2-17BD184134C7}"/>
              </a:ext>
            </a:extLst>
          </p:cNvPr>
          <p:cNvCxnSpPr/>
          <p:nvPr/>
        </p:nvCxnSpPr>
        <p:spPr>
          <a:xfrm flipH="1">
            <a:off x="1147444" y="925554"/>
            <a:ext cx="7220858" cy="3623100"/>
          </a:xfrm>
          <a:prstGeom prst="line">
            <a:avLst/>
          </a:prstGeom>
          <a:ln w="57150" cmpd="sng">
            <a:solidFill>
              <a:schemeClr val="accent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CD57BA-E867-7945-AD3B-50946A50E53F}"/>
              </a:ext>
            </a:extLst>
          </p:cNvPr>
          <p:cNvSpPr txBox="1"/>
          <p:nvPr/>
        </p:nvSpPr>
        <p:spPr>
          <a:xfrm>
            <a:off x="5876551" y="2108025"/>
            <a:ext cx="3381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</a:rPr>
              <a:t>Alg</a:t>
            </a:r>
            <a:r>
              <a:rPr lang="en-US" sz="3200" dirty="0">
                <a:solidFill>
                  <a:schemeClr val="accent1"/>
                </a:solidFill>
              </a:rPr>
              <a:t> C: linear </a:t>
            </a:r>
          </a:p>
        </p:txBody>
      </p:sp>
    </p:spTree>
    <p:extLst>
      <p:ext uri="{BB962C8B-B14F-4D97-AF65-F5344CB8AC3E}">
        <p14:creationId xmlns:p14="http://schemas.microsoft.com/office/powerpoint/2010/main" val="4079050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2338"/>
            <a:ext cx="8229600" cy="56838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Classes have special names, which use </a:t>
            </a:r>
            <a:r>
              <a:rPr lang="en-US" b="1" i="1" dirty="0"/>
              <a:t>big-O notation.</a:t>
            </a:r>
          </a:p>
          <a:p>
            <a:pPr marL="0" indent="0">
              <a:buNone/>
            </a:pPr>
            <a:r>
              <a:rPr lang="en-US" dirty="0"/>
              <a:t>	Constant time algorithm: O(1)</a:t>
            </a:r>
          </a:p>
          <a:p>
            <a:pPr marL="0" indent="0">
              <a:buNone/>
            </a:pPr>
            <a:r>
              <a:rPr lang="en-US" dirty="0"/>
              <a:t>		Read as “big-oh of 1” or “oh of 1”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Linear time algorithm: O(n)</a:t>
            </a:r>
          </a:p>
          <a:p>
            <a:pPr marL="0" indent="0">
              <a:buNone/>
            </a:pPr>
            <a:r>
              <a:rPr lang="en-US" dirty="0"/>
              <a:t>		Read as “big oh of n” or “oh of n”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classes give us a rough estimate of the "order of growth" of an algorithm = how the run time changes as we increase the input size, without worrying about details.</a:t>
            </a:r>
          </a:p>
        </p:txBody>
      </p:sp>
    </p:spTree>
    <p:extLst>
      <p:ext uri="{BB962C8B-B14F-4D97-AF65-F5344CB8AC3E}">
        <p14:creationId xmlns:p14="http://schemas.microsoft.com/office/powerpoint/2010/main" val="3261123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221002" cy="6126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//Count (or estimate) the basic operations.</a:t>
            </a: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//Assume n = 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array.length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and that this is a square //array.</a:t>
            </a:r>
          </a:p>
          <a:p>
            <a:pPr marL="0" indent="0">
              <a:buNone/>
            </a:pPr>
            <a:endParaRPr lang="en-US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int sum = 0;</a:t>
            </a:r>
            <a:b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array.length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; row++) </a:t>
            </a: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array[row].length; col++)   </a:t>
            </a: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  <a:b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 sum += array[row][col];</a:t>
            </a:r>
            <a:b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30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999" y="169334"/>
            <a:ext cx="8648095" cy="5956830"/>
          </a:xfrm>
        </p:spPr>
        <p:txBody>
          <a:bodyPr/>
          <a:lstStyle/>
          <a:p>
            <a:r>
              <a:rPr lang="en-US" dirty="0"/>
              <a:t>An algorithm which doesn’t get slower as input size increases is a </a:t>
            </a:r>
            <a:r>
              <a:rPr lang="en-US" b="1" dirty="0"/>
              <a:t>constant-time </a:t>
            </a:r>
            <a:r>
              <a:rPr lang="en-US" dirty="0"/>
              <a:t>algorithm.</a:t>
            </a:r>
          </a:p>
          <a:p>
            <a:r>
              <a:rPr lang="en-US" dirty="0"/>
              <a:t>An algorithm whose running time grows proportionally to input size is a </a:t>
            </a:r>
            <a:r>
              <a:rPr lang="en-US" b="1" dirty="0"/>
              <a:t>linear-time</a:t>
            </a:r>
            <a:r>
              <a:rPr lang="en-US" dirty="0"/>
              <a:t> algorithm.</a:t>
            </a:r>
          </a:p>
          <a:p>
            <a:r>
              <a:rPr lang="en-US" dirty="0"/>
              <a:t>An algorithm whose running time grows proportionally to the square of the input size is a </a:t>
            </a:r>
            <a:r>
              <a:rPr lang="en-US" b="1" dirty="0"/>
              <a:t>quadratic-time </a:t>
            </a:r>
            <a:r>
              <a:rPr lang="en-US" dirty="0"/>
              <a:t>algorithm.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What about binary search?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4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measure the running time of algorithms?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Idea: Use a stopwatch.</a:t>
            </a:r>
          </a:p>
          <a:p>
            <a:pPr lvl="1"/>
            <a:r>
              <a:rPr lang="en-US" dirty="0"/>
              <a:t>What if we run the algorithm on a different computer?</a:t>
            </a:r>
          </a:p>
          <a:p>
            <a:pPr lvl="1"/>
            <a:r>
              <a:rPr lang="en-US" dirty="0"/>
              <a:t>What if we code the algorithm in a different programming language?</a:t>
            </a:r>
          </a:p>
          <a:p>
            <a:pPr lvl="1"/>
            <a:r>
              <a:rPr lang="en-US" dirty="0"/>
              <a:t>What if the computer is doing other things in the background while timing our algorithm?</a:t>
            </a:r>
          </a:p>
          <a:p>
            <a:pPr lvl="1"/>
            <a:r>
              <a:rPr lang="en-US" dirty="0"/>
              <a:t>Timing the algorithm doesn’t (directly) tell us how it will perform in other cases besides the ones we test it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0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9810"/>
            <a:ext cx="8229600" cy="5896353"/>
          </a:xfrm>
        </p:spPr>
        <p:txBody>
          <a:bodyPr/>
          <a:lstStyle/>
          <a:p>
            <a:r>
              <a:rPr lang="en-US" dirty="0"/>
              <a:t>If a list is sorted, you can use the binary search algorithm to find the position of an element in the list.</a:t>
            </a:r>
          </a:p>
          <a:p>
            <a:pPr lvl="1"/>
            <a:r>
              <a:rPr lang="en-US" dirty="0"/>
              <a:t>Takes logarithmic time.</a:t>
            </a:r>
          </a:p>
          <a:p>
            <a:r>
              <a:rPr lang="en-US" dirty="0"/>
              <a:t>If a list is not sorted, you can't use binary search; you have to use sequential search.</a:t>
            </a:r>
          </a:p>
          <a:p>
            <a:pPr lvl="1"/>
            <a:r>
              <a:rPr lang="en-US" dirty="0"/>
              <a:t>Takes linear time.</a:t>
            </a:r>
          </a:p>
        </p:txBody>
      </p:sp>
    </p:spTree>
    <p:extLst>
      <p:ext uri="{BB962C8B-B14F-4D97-AF65-F5344CB8AC3E}">
        <p14:creationId xmlns:p14="http://schemas.microsoft.com/office/powerpoint/2010/main" val="344402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29810"/>
            <a:ext cx="8229600" cy="5896353"/>
          </a:xfrm>
        </p:spPr>
        <p:txBody>
          <a:bodyPr/>
          <a:lstStyle/>
          <a:p>
            <a:r>
              <a:rPr lang="en-US" dirty="0"/>
              <a:t>Some problems have algorithms that run even more slowly than quadratic time.</a:t>
            </a:r>
          </a:p>
          <a:p>
            <a:pPr lvl="1"/>
            <a:r>
              <a:rPr lang="en-US" dirty="0"/>
              <a:t>Cubic time (n</a:t>
            </a:r>
            <a:r>
              <a:rPr lang="en-US" baseline="30000" dirty="0"/>
              <a:t>3</a:t>
            </a:r>
            <a:r>
              <a:rPr lang="en-US" dirty="0"/>
              <a:t>), higher polynomials, …</a:t>
            </a:r>
          </a:p>
          <a:p>
            <a:pPr lvl="1"/>
            <a:r>
              <a:rPr lang="en-US" dirty="0"/>
              <a:t>Exponential time (2</a:t>
            </a:r>
            <a:r>
              <a:rPr lang="en-US" baseline="30000" dirty="0"/>
              <a:t>n</a:t>
            </a:r>
            <a:r>
              <a:rPr lang="en-US" dirty="0"/>
              <a:t>) is even slower!  [Fibonacci]</a:t>
            </a:r>
          </a:p>
          <a:p>
            <a:r>
              <a:rPr lang="en-US" dirty="0"/>
              <a:t>In some situations, we </a:t>
            </a:r>
            <a:r>
              <a:rPr lang="en-US" b="1" i="1" dirty="0"/>
              <a:t>depend</a:t>
            </a:r>
            <a:r>
              <a:rPr lang="en-US" dirty="0"/>
              <a:t> on the fact that we don't have fast algorithms to solve problems.</a:t>
            </a:r>
          </a:p>
          <a:p>
            <a:pPr lvl="1"/>
            <a:r>
              <a:rPr lang="en-US" dirty="0"/>
              <a:t>For instance, many cryptographic algorithms that enable us to send passwords securely over the internet depend on us not having fast algorithms to break the encryption.</a:t>
            </a:r>
          </a:p>
        </p:txBody>
      </p:sp>
    </p:spTree>
    <p:extLst>
      <p:ext uri="{BB962C8B-B14F-4D97-AF65-F5344CB8AC3E}">
        <p14:creationId xmlns:p14="http://schemas.microsoft.com/office/powerpoint/2010/main" val="1939161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2865D2-93A6-A84C-A859-4FEC86F0D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373"/>
            <a:ext cx="9144000" cy="57832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74A6886-FE15-4A4E-884B-698F16B8E53C}"/>
                  </a:ext>
                </a:extLst>
              </p14:cNvPr>
              <p14:cNvContentPartPr/>
              <p14:nvPr/>
            </p14:nvContentPartPr>
            <p14:xfrm>
              <a:off x="3642518" y="866349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74A6886-FE15-4A4E-884B-698F16B8E5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8198" y="862029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4945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2865D2-93A6-A84C-A859-4FEC86F0D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7373"/>
            <a:ext cx="9144000" cy="57832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145381-2636-8545-8EBF-06D1E0596E71}"/>
              </a:ext>
            </a:extLst>
          </p:cNvPr>
          <p:cNvSpPr txBox="1"/>
          <p:nvPr/>
        </p:nvSpPr>
        <p:spPr>
          <a:xfrm>
            <a:off x="3936733" y="352707"/>
            <a:ext cx="49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CC663D-B8A5-8146-A3C9-B0BC98A059F0}"/>
              </a:ext>
            </a:extLst>
          </p:cNvPr>
          <p:cNvSpPr txBox="1"/>
          <p:nvPr/>
        </p:nvSpPr>
        <p:spPr>
          <a:xfrm>
            <a:off x="2762450" y="358905"/>
            <a:ext cx="154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 to avoid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C94DC13-CB2E-534C-BB83-D98C82B6C99F}"/>
                  </a:ext>
                </a:extLst>
              </p14:cNvPr>
              <p14:cNvContentPartPr/>
              <p14:nvPr/>
            </p14:nvContentPartPr>
            <p14:xfrm>
              <a:off x="3150758" y="778509"/>
              <a:ext cx="724680" cy="127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C94DC13-CB2E-534C-BB83-D98C82B6C9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6438" y="774189"/>
                <a:ext cx="7333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DF6E6B-1BF1-9E4A-86EE-0598285BF7E1}"/>
                  </a:ext>
                </a:extLst>
              </p14:cNvPr>
              <p14:cNvContentPartPr/>
              <p14:nvPr/>
            </p14:nvContentPartPr>
            <p14:xfrm>
              <a:off x="4041398" y="726669"/>
              <a:ext cx="294120" cy="164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DF6E6B-1BF1-9E4A-86EE-0598285BF7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37078" y="722349"/>
                <a:ext cx="302760" cy="1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6211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49048" y="725714"/>
            <a:ext cx="0" cy="4886476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149048" y="5612190"/>
            <a:ext cx="7220858" cy="1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4000" y="205619"/>
            <a:ext cx="16207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Time (T)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0476" y="5655734"/>
            <a:ext cx="25412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 size (n)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149048" y="4905827"/>
            <a:ext cx="7220858" cy="1"/>
          </a:xfrm>
          <a:prstGeom prst="line">
            <a:avLst/>
          </a:prstGeom>
          <a:ln w="57150" cmpd="sng">
            <a:solidFill>
              <a:schemeClr val="accent2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75709" y="4824213"/>
            <a:ext cx="17659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constant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149048" y="1989090"/>
            <a:ext cx="7220858" cy="3623100"/>
          </a:xfrm>
          <a:prstGeom prst="line">
            <a:avLst/>
          </a:prstGeom>
          <a:ln w="57150" cmpd="sng">
            <a:solidFill>
              <a:schemeClr val="accent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66856" y="2551145"/>
            <a:ext cx="21771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 linear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96971" y="1408202"/>
            <a:ext cx="2343452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60066"/>
                </a:solidFill>
              </a:rPr>
              <a:t>quadratic</a:t>
            </a:r>
          </a:p>
        </p:txBody>
      </p:sp>
      <p:sp>
        <p:nvSpPr>
          <p:cNvPr id="2" name="Freeform 1"/>
          <p:cNvSpPr/>
          <p:nvPr/>
        </p:nvSpPr>
        <p:spPr>
          <a:xfrm>
            <a:off x="1173238" y="1053274"/>
            <a:ext cx="3777583" cy="4534726"/>
          </a:xfrm>
          <a:custGeom>
            <a:avLst/>
            <a:gdLst>
              <a:gd name="connsiteX0" fmla="*/ 0 w 3777583"/>
              <a:gd name="connsiteY0" fmla="*/ 4534726 h 4534726"/>
              <a:gd name="connsiteX1" fmla="*/ 1390952 w 3777583"/>
              <a:gd name="connsiteY1" fmla="*/ 3772726 h 4534726"/>
              <a:gd name="connsiteX2" fmla="*/ 2588381 w 3777583"/>
              <a:gd name="connsiteY2" fmla="*/ 2587393 h 4534726"/>
              <a:gd name="connsiteX3" fmla="*/ 3253619 w 3777583"/>
              <a:gd name="connsiteY3" fmla="*/ 1353678 h 4534726"/>
              <a:gd name="connsiteX4" fmla="*/ 3737429 w 3777583"/>
              <a:gd name="connsiteY4" fmla="*/ 119964 h 4534726"/>
              <a:gd name="connsiteX5" fmla="*/ 3749524 w 3777583"/>
              <a:gd name="connsiteY5" fmla="*/ 47393 h 453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7583" h="4534726">
                <a:moveTo>
                  <a:pt x="0" y="4534726"/>
                </a:moveTo>
                <a:cubicBezTo>
                  <a:pt x="479777" y="4316003"/>
                  <a:pt x="959555" y="4097281"/>
                  <a:pt x="1390952" y="3772726"/>
                </a:cubicBezTo>
                <a:cubicBezTo>
                  <a:pt x="1822349" y="3448170"/>
                  <a:pt x="2277937" y="2990568"/>
                  <a:pt x="2588381" y="2587393"/>
                </a:cubicBezTo>
                <a:cubicBezTo>
                  <a:pt x="2898825" y="2184218"/>
                  <a:pt x="3062111" y="1764916"/>
                  <a:pt x="3253619" y="1353678"/>
                </a:cubicBezTo>
                <a:cubicBezTo>
                  <a:pt x="3445127" y="942440"/>
                  <a:pt x="3654778" y="337678"/>
                  <a:pt x="3737429" y="119964"/>
                </a:cubicBezTo>
                <a:cubicBezTo>
                  <a:pt x="3820080" y="-97750"/>
                  <a:pt x="3749524" y="47393"/>
                  <a:pt x="3749524" y="47393"/>
                </a:cubicBezTo>
              </a:path>
            </a:pathLst>
          </a:custGeom>
          <a:ln w="57150" cmpd="sng">
            <a:solidFill>
              <a:srgbClr val="66006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1161143" y="616857"/>
            <a:ext cx="1886857" cy="4975168"/>
          </a:xfrm>
          <a:custGeom>
            <a:avLst/>
            <a:gdLst>
              <a:gd name="connsiteX0" fmla="*/ 0 w 1886857"/>
              <a:gd name="connsiteY0" fmla="*/ 4959048 h 4975168"/>
              <a:gd name="connsiteX1" fmla="*/ 1354667 w 1886857"/>
              <a:gd name="connsiteY1" fmla="*/ 4209143 h 4975168"/>
              <a:gd name="connsiteX2" fmla="*/ 1886857 w 1886857"/>
              <a:gd name="connsiteY2" fmla="*/ 0 h 4975168"/>
              <a:gd name="connsiteX3" fmla="*/ 1886857 w 1886857"/>
              <a:gd name="connsiteY3" fmla="*/ 0 h 4975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6857" h="4975168">
                <a:moveTo>
                  <a:pt x="0" y="4959048"/>
                </a:moveTo>
                <a:cubicBezTo>
                  <a:pt x="520095" y="4997349"/>
                  <a:pt x="1040191" y="5035651"/>
                  <a:pt x="1354667" y="4209143"/>
                </a:cubicBezTo>
                <a:cubicBezTo>
                  <a:pt x="1669143" y="3382635"/>
                  <a:pt x="1886857" y="0"/>
                  <a:pt x="1886857" y="0"/>
                </a:cubicBezTo>
                <a:lnTo>
                  <a:pt x="1886857" y="0"/>
                </a:lnTo>
              </a:path>
            </a:pathLst>
          </a:custGeom>
          <a:ln w="57150" cmpd="sng">
            <a:solidFill>
              <a:srgbClr val="008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08472" y="140938"/>
            <a:ext cx="2343452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8000"/>
                </a:solidFill>
              </a:rPr>
              <a:t>exponential</a:t>
            </a:r>
          </a:p>
        </p:txBody>
      </p:sp>
      <p:sp>
        <p:nvSpPr>
          <p:cNvPr id="8" name="Freeform 7"/>
          <p:cNvSpPr/>
          <p:nvPr/>
        </p:nvSpPr>
        <p:spPr>
          <a:xfrm>
            <a:off x="1136952" y="4342190"/>
            <a:ext cx="7172477" cy="1270000"/>
          </a:xfrm>
          <a:custGeom>
            <a:avLst/>
            <a:gdLst>
              <a:gd name="connsiteX0" fmla="*/ 0 w 7172477"/>
              <a:gd name="connsiteY0" fmla="*/ 1270000 h 1270000"/>
              <a:gd name="connsiteX1" fmla="*/ 1342572 w 7172477"/>
              <a:gd name="connsiteY1" fmla="*/ 592667 h 1270000"/>
              <a:gd name="connsiteX2" fmla="*/ 7172477 w 7172477"/>
              <a:gd name="connsiteY2" fmla="*/ 0 h 1270000"/>
              <a:gd name="connsiteX3" fmla="*/ 7172477 w 7172477"/>
              <a:gd name="connsiteY3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2477" h="1270000">
                <a:moveTo>
                  <a:pt x="0" y="1270000"/>
                </a:moveTo>
                <a:cubicBezTo>
                  <a:pt x="73579" y="1037167"/>
                  <a:pt x="147159" y="804334"/>
                  <a:pt x="1342572" y="592667"/>
                </a:cubicBezTo>
                <a:cubicBezTo>
                  <a:pt x="2537985" y="381000"/>
                  <a:pt x="7172477" y="0"/>
                  <a:pt x="7172477" y="0"/>
                </a:cubicBezTo>
                <a:lnTo>
                  <a:pt x="7172477" y="0"/>
                </a:lnTo>
              </a:path>
            </a:pathLst>
          </a:custGeom>
          <a:ln w="57150" cmpd="sng">
            <a:solidFill>
              <a:srgbClr val="FF66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966856" y="3730486"/>
            <a:ext cx="217714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rgbClr val="FF6600"/>
                </a:solidFill>
              </a:rPr>
              <a:t>logarithmic</a:t>
            </a:r>
          </a:p>
        </p:txBody>
      </p:sp>
    </p:spTree>
    <p:extLst>
      <p:ext uri="{BB962C8B-B14F-4D97-AF65-F5344CB8AC3E}">
        <p14:creationId xmlns:p14="http://schemas.microsoft.com/office/powerpoint/2010/main" val="1674494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90772"/>
              </p:ext>
            </p:extLst>
          </p:nvPr>
        </p:nvGraphicFramePr>
        <p:xfrm>
          <a:off x="-2" y="449527"/>
          <a:ext cx="9144001" cy="516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8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87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logarithmic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quadratic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exponential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02">
                <a:tc>
                  <a:txBody>
                    <a:bodyPr/>
                    <a:lstStyle/>
                    <a:p>
                      <a:r>
                        <a:rPr lang="en-US" sz="2400" dirty="0"/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60">
                <a:tc>
                  <a:txBody>
                    <a:bodyPr/>
                    <a:lstStyle/>
                    <a:p>
                      <a:r>
                        <a:rPr lang="en-US" sz="2400" dirty="0"/>
                        <a:t>n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414">
                <a:tc>
                  <a:txBody>
                    <a:bodyPr/>
                    <a:lstStyle/>
                    <a:p>
                      <a:r>
                        <a:rPr lang="en-US" sz="2400" dirty="0"/>
                        <a:t>n 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27">
                <a:tc>
                  <a:txBody>
                    <a:bodyPr/>
                    <a:lstStyle/>
                    <a:p>
                      <a:r>
                        <a:rPr lang="en-US" sz="2400" dirty="0"/>
                        <a:t>n 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66">
                <a:tc>
                  <a:txBody>
                    <a:bodyPr/>
                    <a:lstStyle/>
                    <a:p>
                      <a:r>
                        <a:rPr lang="en-US" sz="2400" dirty="0"/>
                        <a:t>n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06">
                <a:tc>
                  <a:txBody>
                    <a:bodyPr/>
                    <a:lstStyle/>
                    <a:p>
                      <a:r>
                        <a:rPr lang="en-US" sz="2400" dirty="0"/>
                        <a:t>n = 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586">
                <a:tc>
                  <a:txBody>
                    <a:bodyPr/>
                    <a:lstStyle/>
                    <a:p>
                      <a:r>
                        <a:rPr lang="en-US" sz="2400" dirty="0"/>
                        <a:t>n =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318">
                <a:tc>
                  <a:txBody>
                    <a:bodyPr/>
                    <a:lstStyle/>
                    <a:p>
                      <a:r>
                        <a:rPr lang="en-US" sz="2400" dirty="0"/>
                        <a:t>n = 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775">
                <a:tc>
                  <a:txBody>
                    <a:bodyPr/>
                    <a:lstStyle/>
                    <a:p>
                      <a:r>
                        <a:rPr lang="en-US" sz="2400" dirty="0"/>
                        <a:t>n = 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3748" y="32605"/>
            <a:ext cx="80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million “basic” operations per second.</a:t>
            </a:r>
          </a:p>
        </p:txBody>
      </p:sp>
    </p:spTree>
    <p:extLst>
      <p:ext uri="{BB962C8B-B14F-4D97-AF65-F5344CB8AC3E}">
        <p14:creationId xmlns:p14="http://schemas.microsoft.com/office/powerpoint/2010/main" val="3240576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29127"/>
              </p:ext>
            </p:extLst>
          </p:nvPr>
        </p:nvGraphicFramePr>
        <p:xfrm>
          <a:off x="-2" y="449527"/>
          <a:ext cx="9144001" cy="516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8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87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logarithmic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quadratic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exponential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02">
                <a:tc>
                  <a:txBody>
                    <a:bodyPr/>
                    <a:lstStyle/>
                    <a:p>
                      <a:r>
                        <a:rPr lang="en-US" sz="2400" dirty="0"/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0.0033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60">
                <a:tc>
                  <a:txBody>
                    <a:bodyPr/>
                    <a:lstStyle/>
                    <a:p>
                      <a:r>
                        <a:rPr lang="en-US" sz="2400" dirty="0"/>
                        <a:t>n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414">
                <a:tc>
                  <a:txBody>
                    <a:bodyPr/>
                    <a:lstStyle/>
                    <a:p>
                      <a:r>
                        <a:rPr lang="en-US" sz="2400" dirty="0"/>
                        <a:t>n 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27">
                <a:tc>
                  <a:txBody>
                    <a:bodyPr/>
                    <a:lstStyle/>
                    <a:p>
                      <a:r>
                        <a:rPr lang="en-US" sz="2400" dirty="0"/>
                        <a:t>n 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0.0056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66">
                <a:tc>
                  <a:txBody>
                    <a:bodyPr/>
                    <a:lstStyle/>
                    <a:p>
                      <a:r>
                        <a:rPr lang="en-US" sz="2400" dirty="0"/>
                        <a:t>n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06">
                <a:tc>
                  <a:txBody>
                    <a:bodyPr/>
                    <a:lstStyle/>
                    <a:p>
                      <a:r>
                        <a:rPr lang="en-US" sz="2400" dirty="0"/>
                        <a:t>n = 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0.0099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586">
                <a:tc>
                  <a:txBody>
                    <a:bodyPr/>
                    <a:lstStyle/>
                    <a:p>
                      <a:r>
                        <a:rPr lang="en-US" sz="2400" dirty="0"/>
                        <a:t>n =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0.0133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318">
                <a:tc>
                  <a:txBody>
                    <a:bodyPr/>
                    <a:lstStyle/>
                    <a:p>
                      <a:r>
                        <a:rPr lang="en-US" sz="2400" dirty="0"/>
                        <a:t>n = 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775">
                <a:tc>
                  <a:txBody>
                    <a:bodyPr/>
                    <a:lstStyle/>
                    <a:p>
                      <a:r>
                        <a:rPr lang="en-US" sz="2400" dirty="0"/>
                        <a:t>n = 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0.0199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3748" y="32605"/>
            <a:ext cx="80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million “basic” operations per second.</a:t>
            </a:r>
          </a:p>
        </p:txBody>
      </p:sp>
    </p:spTree>
    <p:extLst>
      <p:ext uri="{BB962C8B-B14F-4D97-AF65-F5344CB8AC3E}">
        <p14:creationId xmlns:p14="http://schemas.microsoft.com/office/powerpoint/2010/main" val="1727321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99351"/>
              </p:ext>
            </p:extLst>
          </p:nvPr>
        </p:nvGraphicFramePr>
        <p:xfrm>
          <a:off x="-2" y="449527"/>
          <a:ext cx="9144001" cy="516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8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87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logarithmic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quadratic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exponential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02">
                <a:tc>
                  <a:txBody>
                    <a:bodyPr/>
                    <a:lstStyle/>
                    <a:p>
                      <a:r>
                        <a:rPr lang="en-US" sz="2400" dirty="0"/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0.0033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60">
                <a:tc>
                  <a:txBody>
                    <a:bodyPr/>
                    <a:lstStyle/>
                    <a:p>
                      <a:r>
                        <a:rPr lang="en-US" sz="2400" dirty="0"/>
                        <a:t>n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0.02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414">
                <a:tc>
                  <a:txBody>
                    <a:bodyPr/>
                    <a:lstStyle/>
                    <a:p>
                      <a:r>
                        <a:rPr lang="en-US" sz="2400" dirty="0"/>
                        <a:t>n 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27">
                <a:tc>
                  <a:txBody>
                    <a:bodyPr/>
                    <a:lstStyle/>
                    <a:p>
                      <a:r>
                        <a:rPr lang="en-US" sz="2400" dirty="0"/>
                        <a:t>n 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0.0056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66">
                <a:tc>
                  <a:txBody>
                    <a:bodyPr/>
                    <a:lstStyle/>
                    <a:p>
                      <a:r>
                        <a:rPr lang="en-US" sz="2400" dirty="0"/>
                        <a:t>n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06">
                <a:tc>
                  <a:txBody>
                    <a:bodyPr/>
                    <a:lstStyle/>
                    <a:p>
                      <a:r>
                        <a:rPr lang="en-US" sz="2400" dirty="0"/>
                        <a:t>n = 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0.0099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586">
                <a:tc>
                  <a:txBody>
                    <a:bodyPr/>
                    <a:lstStyle/>
                    <a:p>
                      <a:r>
                        <a:rPr lang="en-US" sz="2400" dirty="0"/>
                        <a:t>n =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0.0133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318">
                <a:tc>
                  <a:txBody>
                    <a:bodyPr/>
                    <a:lstStyle/>
                    <a:p>
                      <a:r>
                        <a:rPr lang="en-US" sz="2400" dirty="0"/>
                        <a:t>n = 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775">
                <a:tc>
                  <a:txBody>
                    <a:bodyPr/>
                    <a:lstStyle/>
                    <a:p>
                      <a:r>
                        <a:rPr lang="en-US" sz="2400" dirty="0"/>
                        <a:t>n = 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0.0199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3748" y="32605"/>
            <a:ext cx="80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million “basic” operations per second.</a:t>
            </a:r>
          </a:p>
        </p:txBody>
      </p:sp>
    </p:spTree>
    <p:extLst>
      <p:ext uri="{BB962C8B-B14F-4D97-AF65-F5344CB8AC3E}">
        <p14:creationId xmlns:p14="http://schemas.microsoft.com/office/powerpoint/2010/main" val="3313080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155583"/>
              </p:ext>
            </p:extLst>
          </p:nvPr>
        </p:nvGraphicFramePr>
        <p:xfrm>
          <a:off x="-2" y="449527"/>
          <a:ext cx="9144001" cy="516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8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87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logarithmic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quadratic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exponential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02">
                <a:tc>
                  <a:txBody>
                    <a:bodyPr/>
                    <a:lstStyle/>
                    <a:p>
                      <a:r>
                        <a:rPr lang="en-US" sz="2400" dirty="0"/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0.0033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60">
                <a:tc>
                  <a:txBody>
                    <a:bodyPr/>
                    <a:lstStyle/>
                    <a:p>
                      <a:r>
                        <a:rPr lang="en-US" sz="2400" dirty="0"/>
                        <a:t>n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0.02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0.4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414">
                <a:tc>
                  <a:txBody>
                    <a:bodyPr/>
                    <a:lstStyle/>
                    <a:p>
                      <a:r>
                        <a:rPr lang="en-US" sz="2400" dirty="0"/>
                        <a:t>n 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27">
                <a:tc>
                  <a:txBody>
                    <a:bodyPr/>
                    <a:lstStyle/>
                    <a:p>
                      <a:r>
                        <a:rPr lang="en-US" sz="2400" dirty="0"/>
                        <a:t>n 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0.0056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66">
                <a:tc>
                  <a:txBody>
                    <a:bodyPr/>
                    <a:lstStyle/>
                    <a:p>
                      <a:r>
                        <a:rPr lang="en-US" sz="2400" dirty="0"/>
                        <a:t>n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</a:t>
                      </a:r>
                      <a:r>
                        <a:rPr lang="en-US" sz="2400" baseline="0" dirty="0"/>
                        <a:t> 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06">
                <a:tc>
                  <a:txBody>
                    <a:bodyPr/>
                    <a:lstStyle/>
                    <a:p>
                      <a:r>
                        <a:rPr lang="en-US" sz="2400" dirty="0"/>
                        <a:t>n = 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0.0099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586">
                <a:tc>
                  <a:txBody>
                    <a:bodyPr/>
                    <a:lstStyle/>
                    <a:p>
                      <a:r>
                        <a:rPr lang="en-US" sz="2400" dirty="0"/>
                        <a:t>n =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0.0133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1.67</a:t>
                      </a:r>
                      <a:r>
                        <a:rPr lang="en-US" sz="2400" baseline="0" dirty="0"/>
                        <a:t> min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318">
                <a:tc>
                  <a:txBody>
                    <a:bodyPr/>
                    <a:lstStyle/>
                    <a:p>
                      <a:r>
                        <a:rPr lang="en-US" sz="2400" dirty="0"/>
                        <a:t>n = 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2.77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775">
                <a:tc>
                  <a:txBody>
                    <a:bodyPr/>
                    <a:lstStyle/>
                    <a:p>
                      <a:r>
                        <a:rPr lang="en-US" sz="2400" dirty="0"/>
                        <a:t>n = 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0.0199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11.57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3748" y="32605"/>
            <a:ext cx="80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million “basic” operations per second.</a:t>
            </a:r>
          </a:p>
        </p:txBody>
      </p:sp>
    </p:spTree>
    <p:extLst>
      <p:ext uri="{BB962C8B-B14F-4D97-AF65-F5344CB8AC3E}">
        <p14:creationId xmlns:p14="http://schemas.microsoft.com/office/powerpoint/2010/main" val="1773983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615701"/>
              </p:ext>
            </p:extLst>
          </p:nvPr>
        </p:nvGraphicFramePr>
        <p:xfrm>
          <a:off x="-2" y="449527"/>
          <a:ext cx="9144001" cy="516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8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87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logarithmic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quadratic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exponential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02">
                <a:tc>
                  <a:txBody>
                    <a:bodyPr/>
                    <a:lstStyle/>
                    <a:p>
                      <a:r>
                        <a:rPr lang="en-US" sz="2400" dirty="0"/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0.0033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1.024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60">
                <a:tc>
                  <a:txBody>
                    <a:bodyPr/>
                    <a:lstStyle/>
                    <a:p>
                      <a:r>
                        <a:rPr lang="en-US" sz="2400" dirty="0"/>
                        <a:t>n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0.02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0.4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414">
                <a:tc>
                  <a:txBody>
                    <a:bodyPr/>
                    <a:lstStyle/>
                    <a:p>
                      <a:r>
                        <a:rPr lang="en-US" sz="2400" dirty="0"/>
                        <a:t>n 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27">
                <a:tc>
                  <a:txBody>
                    <a:bodyPr/>
                    <a:lstStyle/>
                    <a:p>
                      <a:r>
                        <a:rPr lang="en-US" sz="2400" dirty="0"/>
                        <a:t>n 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0.0056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66">
                <a:tc>
                  <a:txBody>
                    <a:bodyPr/>
                    <a:lstStyle/>
                    <a:p>
                      <a:r>
                        <a:rPr lang="en-US" sz="2400" dirty="0"/>
                        <a:t>n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</a:t>
                      </a:r>
                      <a:r>
                        <a:rPr lang="en-US" sz="2400" baseline="0" dirty="0"/>
                        <a:t> 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06">
                <a:tc>
                  <a:txBody>
                    <a:bodyPr/>
                    <a:lstStyle/>
                    <a:p>
                      <a:r>
                        <a:rPr lang="en-US" sz="2400" dirty="0"/>
                        <a:t>n = 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0.0099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586">
                <a:tc>
                  <a:txBody>
                    <a:bodyPr/>
                    <a:lstStyle/>
                    <a:p>
                      <a:r>
                        <a:rPr lang="en-US" sz="2400" dirty="0"/>
                        <a:t>n =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0.0133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1.67</a:t>
                      </a:r>
                      <a:r>
                        <a:rPr lang="en-US" sz="2400" baseline="0" dirty="0"/>
                        <a:t> min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318">
                <a:tc>
                  <a:txBody>
                    <a:bodyPr/>
                    <a:lstStyle/>
                    <a:p>
                      <a:r>
                        <a:rPr lang="en-US" sz="2400" dirty="0"/>
                        <a:t>n = 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2.77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775">
                <a:tc>
                  <a:txBody>
                    <a:bodyPr/>
                    <a:lstStyle/>
                    <a:p>
                      <a:r>
                        <a:rPr lang="en-US" sz="2400" dirty="0"/>
                        <a:t>n = 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0.0199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11.57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3748" y="32605"/>
            <a:ext cx="80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million “basic” operations per second.</a:t>
            </a:r>
          </a:p>
        </p:txBody>
      </p:sp>
    </p:spTree>
    <p:extLst>
      <p:ext uri="{BB962C8B-B14F-4D97-AF65-F5344CB8AC3E}">
        <p14:creationId xmlns:p14="http://schemas.microsoft.com/office/powerpoint/2010/main" val="50507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measure the running time of algorithms?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Count the number of “basic operations” in an algorithm.</a:t>
            </a:r>
          </a:p>
          <a:p>
            <a:pPr lvl="1"/>
            <a:r>
              <a:rPr lang="en-US" dirty="0"/>
              <a:t>“Basic operations” are things the computer can do “in a single step,” like</a:t>
            </a:r>
          </a:p>
          <a:p>
            <a:pPr lvl="2"/>
            <a:r>
              <a:rPr lang="en-US" dirty="0"/>
              <a:t>Printing a single value (number or string)</a:t>
            </a:r>
          </a:p>
          <a:p>
            <a:pPr lvl="2"/>
            <a:r>
              <a:rPr lang="en-US" dirty="0"/>
              <a:t>Comparing two values</a:t>
            </a:r>
          </a:p>
          <a:p>
            <a:pPr lvl="2"/>
            <a:r>
              <a:rPr lang="en-US" dirty="0"/>
              <a:t>(simple) math, like adding, multiplying, powers</a:t>
            </a:r>
          </a:p>
          <a:p>
            <a:pPr lvl="2"/>
            <a:r>
              <a:rPr lang="en-US" dirty="0"/>
              <a:t>Assigning a variable a value</a:t>
            </a:r>
          </a:p>
        </p:txBody>
      </p:sp>
    </p:spTree>
    <p:extLst>
      <p:ext uri="{BB962C8B-B14F-4D97-AF65-F5344CB8AC3E}">
        <p14:creationId xmlns:p14="http://schemas.microsoft.com/office/powerpoint/2010/main" val="57093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114083"/>
              </p:ext>
            </p:extLst>
          </p:nvPr>
        </p:nvGraphicFramePr>
        <p:xfrm>
          <a:off x="-2" y="449527"/>
          <a:ext cx="9144001" cy="516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8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87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logarithmic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quadratic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exponential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02">
                <a:tc>
                  <a:txBody>
                    <a:bodyPr/>
                    <a:lstStyle/>
                    <a:p>
                      <a:r>
                        <a:rPr lang="en-US" sz="2400" dirty="0"/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0.0033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1.024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60">
                <a:tc>
                  <a:txBody>
                    <a:bodyPr/>
                    <a:lstStyle/>
                    <a:p>
                      <a:r>
                        <a:rPr lang="en-US" sz="2400" dirty="0"/>
                        <a:t>n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0.02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0.4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1.049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414">
                <a:tc>
                  <a:txBody>
                    <a:bodyPr/>
                    <a:lstStyle/>
                    <a:p>
                      <a:r>
                        <a:rPr lang="en-US" sz="2400" dirty="0"/>
                        <a:t>n 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27">
                <a:tc>
                  <a:txBody>
                    <a:bodyPr/>
                    <a:lstStyle/>
                    <a:p>
                      <a:r>
                        <a:rPr lang="en-US" sz="2400" dirty="0"/>
                        <a:t>n 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0.0056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66">
                <a:tc>
                  <a:txBody>
                    <a:bodyPr/>
                    <a:lstStyle/>
                    <a:p>
                      <a:r>
                        <a:rPr lang="en-US" sz="2400" dirty="0"/>
                        <a:t>n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</a:t>
                      </a:r>
                      <a:r>
                        <a:rPr lang="en-US" sz="2400" baseline="0" dirty="0"/>
                        <a:t> 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06">
                <a:tc>
                  <a:txBody>
                    <a:bodyPr/>
                    <a:lstStyle/>
                    <a:p>
                      <a:r>
                        <a:rPr lang="en-US" sz="2400" dirty="0"/>
                        <a:t>n = 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0.0099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586">
                <a:tc>
                  <a:txBody>
                    <a:bodyPr/>
                    <a:lstStyle/>
                    <a:p>
                      <a:r>
                        <a:rPr lang="en-US" sz="2400" dirty="0"/>
                        <a:t>n =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0.0133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1.67</a:t>
                      </a:r>
                      <a:r>
                        <a:rPr lang="en-US" sz="2400" baseline="0" dirty="0"/>
                        <a:t> min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318">
                <a:tc>
                  <a:txBody>
                    <a:bodyPr/>
                    <a:lstStyle/>
                    <a:p>
                      <a:r>
                        <a:rPr lang="en-US" sz="2400" dirty="0"/>
                        <a:t>n = 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2.77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775">
                <a:tc>
                  <a:txBody>
                    <a:bodyPr/>
                    <a:lstStyle/>
                    <a:p>
                      <a:r>
                        <a:rPr lang="en-US" sz="2400" dirty="0"/>
                        <a:t>n = 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0.0199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11.57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3748" y="32605"/>
            <a:ext cx="80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million “basic” operations per second.</a:t>
            </a:r>
          </a:p>
        </p:txBody>
      </p:sp>
    </p:spTree>
    <p:extLst>
      <p:ext uri="{BB962C8B-B14F-4D97-AF65-F5344CB8AC3E}">
        <p14:creationId xmlns:p14="http://schemas.microsoft.com/office/powerpoint/2010/main" val="1215922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122888"/>
              </p:ext>
            </p:extLst>
          </p:nvPr>
        </p:nvGraphicFramePr>
        <p:xfrm>
          <a:off x="-2" y="449527"/>
          <a:ext cx="9144001" cy="516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8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87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logarithmic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quadratic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exponential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02">
                <a:tc>
                  <a:txBody>
                    <a:bodyPr/>
                    <a:lstStyle/>
                    <a:p>
                      <a:r>
                        <a:rPr lang="en-US" sz="2400" dirty="0"/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0.0033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1.024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60">
                <a:tc>
                  <a:txBody>
                    <a:bodyPr/>
                    <a:lstStyle/>
                    <a:p>
                      <a:r>
                        <a:rPr lang="en-US" sz="2400" dirty="0"/>
                        <a:t>n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0.02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0.4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1.049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414">
                <a:tc>
                  <a:txBody>
                    <a:bodyPr/>
                    <a:lstStyle/>
                    <a:p>
                      <a:r>
                        <a:rPr lang="en-US" sz="2400" dirty="0"/>
                        <a:t>n 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17.9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27">
                <a:tc>
                  <a:txBody>
                    <a:bodyPr/>
                    <a:lstStyle/>
                    <a:p>
                      <a:r>
                        <a:rPr lang="en-US" sz="2400" dirty="0"/>
                        <a:t>n 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0.0056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66">
                <a:tc>
                  <a:txBody>
                    <a:bodyPr/>
                    <a:lstStyle/>
                    <a:p>
                      <a:r>
                        <a:rPr lang="en-US" sz="2400" dirty="0"/>
                        <a:t>n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</a:t>
                      </a:r>
                      <a:r>
                        <a:rPr lang="en-US" sz="2400" baseline="0" dirty="0"/>
                        <a:t> 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06">
                <a:tc>
                  <a:txBody>
                    <a:bodyPr/>
                    <a:lstStyle/>
                    <a:p>
                      <a:r>
                        <a:rPr lang="en-US" sz="2400" dirty="0"/>
                        <a:t>n = 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0.0099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586">
                <a:tc>
                  <a:txBody>
                    <a:bodyPr/>
                    <a:lstStyle/>
                    <a:p>
                      <a:r>
                        <a:rPr lang="en-US" sz="2400" dirty="0"/>
                        <a:t>n =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0.0133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1.67</a:t>
                      </a:r>
                      <a:r>
                        <a:rPr lang="en-US" sz="2400" baseline="0" dirty="0"/>
                        <a:t> min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318">
                <a:tc>
                  <a:txBody>
                    <a:bodyPr/>
                    <a:lstStyle/>
                    <a:p>
                      <a:r>
                        <a:rPr lang="en-US" sz="2400" dirty="0"/>
                        <a:t>n = 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2.77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775">
                <a:tc>
                  <a:txBody>
                    <a:bodyPr/>
                    <a:lstStyle/>
                    <a:p>
                      <a:r>
                        <a:rPr lang="en-US" sz="2400" dirty="0"/>
                        <a:t>n = 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0.0199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11.57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3748" y="32605"/>
            <a:ext cx="80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million “basic” operations per second.</a:t>
            </a:r>
          </a:p>
        </p:txBody>
      </p:sp>
    </p:spTree>
    <p:extLst>
      <p:ext uri="{BB962C8B-B14F-4D97-AF65-F5344CB8AC3E}">
        <p14:creationId xmlns:p14="http://schemas.microsoft.com/office/powerpoint/2010/main" val="3408693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550977"/>
              </p:ext>
            </p:extLst>
          </p:nvPr>
        </p:nvGraphicFramePr>
        <p:xfrm>
          <a:off x="-2" y="449527"/>
          <a:ext cx="9144001" cy="516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8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87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logarithmic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quadratic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exponential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02">
                <a:tc>
                  <a:txBody>
                    <a:bodyPr/>
                    <a:lstStyle/>
                    <a:p>
                      <a:r>
                        <a:rPr lang="en-US" sz="2400" dirty="0"/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0.0033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1.024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60">
                <a:tc>
                  <a:txBody>
                    <a:bodyPr/>
                    <a:lstStyle/>
                    <a:p>
                      <a:r>
                        <a:rPr lang="en-US" sz="2400" dirty="0"/>
                        <a:t>n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0.02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0.4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1.049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414">
                <a:tc>
                  <a:txBody>
                    <a:bodyPr/>
                    <a:lstStyle/>
                    <a:p>
                      <a:r>
                        <a:rPr lang="en-US" sz="2400" dirty="0"/>
                        <a:t>n 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17.9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27">
                <a:tc>
                  <a:txBody>
                    <a:bodyPr/>
                    <a:lstStyle/>
                    <a:p>
                      <a:r>
                        <a:rPr lang="en-US" sz="2400" dirty="0"/>
                        <a:t>n 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0.0056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35.7</a:t>
                      </a:r>
                      <a:r>
                        <a:rPr lang="en-US" sz="2400" baseline="0" dirty="0"/>
                        <a:t> years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66">
                <a:tc>
                  <a:txBody>
                    <a:bodyPr/>
                    <a:lstStyle/>
                    <a:p>
                      <a:r>
                        <a:rPr lang="en-US" sz="2400" dirty="0"/>
                        <a:t>n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</a:t>
                      </a:r>
                      <a:r>
                        <a:rPr lang="en-US" sz="2400" baseline="0" dirty="0"/>
                        <a:t> 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06">
                <a:tc>
                  <a:txBody>
                    <a:bodyPr/>
                    <a:lstStyle/>
                    <a:p>
                      <a:r>
                        <a:rPr lang="en-US" sz="2400" dirty="0"/>
                        <a:t>n = 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0.0099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586">
                <a:tc>
                  <a:txBody>
                    <a:bodyPr/>
                    <a:lstStyle/>
                    <a:p>
                      <a:r>
                        <a:rPr lang="en-US" sz="2400" dirty="0"/>
                        <a:t>n =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0.0133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1.67</a:t>
                      </a:r>
                      <a:r>
                        <a:rPr lang="en-US" sz="2400" baseline="0" dirty="0"/>
                        <a:t> min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318">
                <a:tc>
                  <a:txBody>
                    <a:bodyPr/>
                    <a:lstStyle/>
                    <a:p>
                      <a:r>
                        <a:rPr lang="en-US" sz="2400" dirty="0"/>
                        <a:t>n = 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2.77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775">
                <a:tc>
                  <a:txBody>
                    <a:bodyPr/>
                    <a:lstStyle/>
                    <a:p>
                      <a:r>
                        <a:rPr lang="en-US" sz="2400" dirty="0"/>
                        <a:t>n = 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0.0199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11.57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3748" y="32605"/>
            <a:ext cx="80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million “basic” operations per second.</a:t>
            </a:r>
          </a:p>
        </p:txBody>
      </p:sp>
    </p:spTree>
    <p:extLst>
      <p:ext uri="{BB962C8B-B14F-4D97-AF65-F5344CB8AC3E}">
        <p14:creationId xmlns:p14="http://schemas.microsoft.com/office/powerpoint/2010/main" val="1732469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731177"/>
              </p:ext>
            </p:extLst>
          </p:nvPr>
        </p:nvGraphicFramePr>
        <p:xfrm>
          <a:off x="-2" y="449527"/>
          <a:ext cx="9144001" cy="516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8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876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logarithmic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quadratic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exponential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02">
                <a:tc>
                  <a:txBody>
                    <a:bodyPr/>
                    <a:lstStyle/>
                    <a:p>
                      <a:r>
                        <a:rPr lang="en-US" sz="2400" dirty="0"/>
                        <a:t>n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0.0033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1.024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760">
                <a:tc>
                  <a:txBody>
                    <a:bodyPr/>
                    <a:lstStyle/>
                    <a:p>
                      <a:r>
                        <a:rPr lang="en-US" sz="2400" dirty="0"/>
                        <a:t>n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0.02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0.4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1.049 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414">
                <a:tc>
                  <a:txBody>
                    <a:bodyPr/>
                    <a:lstStyle/>
                    <a:p>
                      <a:r>
                        <a:rPr lang="en-US" sz="2400" dirty="0"/>
                        <a:t>n =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0.0049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0.03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17.9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327">
                <a:tc>
                  <a:txBody>
                    <a:bodyPr/>
                    <a:lstStyle/>
                    <a:p>
                      <a:r>
                        <a:rPr lang="en-US" sz="2400" dirty="0"/>
                        <a:t>n 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0.0056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2.5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35.7</a:t>
                      </a:r>
                      <a:r>
                        <a:rPr lang="en-US" sz="2400" baseline="0" dirty="0"/>
                        <a:t> years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066">
                <a:tc>
                  <a:txBody>
                    <a:bodyPr/>
                    <a:lstStyle/>
                    <a:p>
                      <a:r>
                        <a:rPr lang="en-US" sz="2400" dirty="0"/>
                        <a:t>n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</a:t>
                      </a:r>
                      <a:r>
                        <a:rPr lang="en-US" sz="2400" baseline="0" dirty="0"/>
                        <a:t> 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 x 10</a:t>
                      </a:r>
                      <a:r>
                        <a:rPr lang="en-US" sz="2400" baseline="30000" dirty="0"/>
                        <a:t>16 </a:t>
                      </a:r>
                      <a:r>
                        <a:rPr lang="en-US" sz="2400" baseline="0" dirty="0"/>
                        <a:t>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806">
                <a:tc>
                  <a:txBody>
                    <a:bodyPr/>
                    <a:lstStyle/>
                    <a:p>
                      <a:r>
                        <a:rPr lang="en-US" sz="2400" dirty="0"/>
                        <a:t>n = 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0.0099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 x 10</a:t>
                      </a:r>
                      <a:r>
                        <a:rPr lang="en-US" sz="2400" baseline="30000" dirty="0"/>
                        <a:t>287</a:t>
                      </a:r>
                      <a:r>
                        <a:rPr lang="en-US" sz="2400" dirty="0"/>
                        <a:t>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586">
                <a:tc>
                  <a:txBody>
                    <a:bodyPr/>
                    <a:lstStyle/>
                    <a:p>
                      <a:r>
                        <a:rPr lang="en-US" sz="2400" dirty="0"/>
                        <a:t>n =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0.0133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1.67</a:t>
                      </a:r>
                      <a:r>
                        <a:rPr lang="en-US" sz="2400" baseline="0" dirty="0"/>
                        <a:t> min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9318">
                <a:tc>
                  <a:txBody>
                    <a:bodyPr/>
                    <a:lstStyle/>
                    <a:p>
                      <a:r>
                        <a:rPr lang="en-US" sz="2400" dirty="0"/>
                        <a:t>n = 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0.0166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0.1</a:t>
                      </a:r>
                      <a:r>
                        <a:rPr lang="en-US" sz="2400" baseline="0" dirty="0"/>
                        <a:t> sec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2.77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8775">
                <a:tc>
                  <a:txBody>
                    <a:bodyPr/>
                    <a:lstStyle/>
                    <a:p>
                      <a:r>
                        <a:rPr lang="en-US" sz="2400" dirty="0"/>
                        <a:t>n = 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0.0199 </a:t>
                      </a:r>
                      <a:r>
                        <a:rPr lang="en-US" sz="2400" dirty="0" err="1"/>
                        <a:t>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11.57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3748" y="32605"/>
            <a:ext cx="804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million “basic” operations per second.</a:t>
            </a:r>
          </a:p>
        </p:txBody>
      </p:sp>
    </p:spTree>
    <p:extLst>
      <p:ext uri="{BB962C8B-B14F-4D97-AF65-F5344CB8AC3E}">
        <p14:creationId xmlns:p14="http://schemas.microsoft.com/office/powerpoint/2010/main" val="393956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6095"/>
            <a:ext cx="9144000" cy="5860068"/>
          </a:xfrm>
        </p:spPr>
        <p:txBody>
          <a:bodyPr>
            <a:normAutofit/>
          </a:bodyPr>
          <a:lstStyle/>
          <a:p>
            <a:r>
              <a:rPr lang="en-US" dirty="0"/>
              <a:t>How many basic operations are done in this algorithm?</a:t>
            </a:r>
          </a:p>
          <a:p>
            <a:pPr lvl="1"/>
            <a:r>
              <a:rPr lang="en-US" dirty="0"/>
              <a:t>Only count printing as a basic operation.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// assume array is an array of three </a:t>
            </a:r>
            <a:r>
              <a:rPr lang="en-US" sz="2800" dirty="0" err="1">
                <a:latin typeface="Menlo Regular"/>
                <a:cs typeface="Menlo Regular"/>
              </a:rPr>
              <a:t>ints</a:t>
            </a:r>
            <a:endParaRPr lang="en-US" sz="28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for (</a:t>
            </a:r>
            <a:r>
              <a:rPr lang="en-US" sz="2800" dirty="0" err="1">
                <a:latin typeface="Menlo Regular"/>
                <a:cs typeface="Menlo Regular"/>
              </a:rPr>
              <a:t>int</a:t>
            </a:r>
            <a:r>
              <a:rPr lang="en-US" sz="2800" dirty="0">
                <a:latin typeface="Menlo Regular"/>
                <a:cs typeface="Menlo Regular"/>
              </a:rPr>
              <a:t> x = 0; x &lt; 3; x++)</a:t>
            </a: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   </a:t>
            </a:r>
            <a:r>
              <a:rPr lang="en-US" sz="2800" dirty="0" err="1">
                <a:latin typeface="Menlo Regular"/>
                <a:cs typeface="Menlo Regular"/>
              </a:rPr>
              <a:t>System.out.println</a:t>
            </a:r>
            <a:r>
              <a:rPr lang="en-US" sz="2800" dirty="0">
                <a:latin typeface="Menlo Regular"/>
                <a:cs typeface="Menlo Regular"/>
              </a:rPr>
              <a:t>(array[x]);</a:t>
            </a:r>
          </a:p>
          <a:p>
            <a:pPr marL="0" indent="0">
              <a:buNone/>
            </a:pPr>
            <a:endParaRPr lang="en-US" sz="28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// assume array2 is an array of six </a:t>
            </a:r>
            <a:r>
              <a:rPr lang="en-US" sz="2800" dirty="0" err="1">
                <a:latin typeface="Menlo Regular"/>
                <a:cs typeface="Menlo Regular"/>
              </a:rPr>
              <a:t>ints</a:t>
            </a:r>
            <a:endParaRPr lang="en-US" sz="28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for (</a:t>
            </a:r>
            <a:r>
              <a:rPr lang="en-US" sz="2800" dirty="0" err="1">
                <a:latin typeface="Menlo Regular"/>
                <a:cs typeface="Menlo Regular"/>
              </a:rPr>
              <a:t>int</a:t>
            </a:r>
            <a:r>
              <a:rPr lang="en-US" sz="2800" dirty="0">
                <a:latin typeface="Menlo Regular"/>
                <a:cs typeface="Menlo Regular"/>
              </a:rPr>
              <a:t> x = 0; x &lt; 6; x++)</a:t>
            </a: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   </a:t>
            </a:r>
            <a:r>
              <a:rPr lang="en-US" sz="2800" dirty="0" err="1">
                <a:latin typeface="Menlo Regular"/>
                <a:cs typeface="Menlo Regular"/>
              </a:rPr>
              <a:t>System.out.println</a:t>
            </a:r>
            <a:r>
              <a:rPr lang="en-US" sz="2800" dirty="0">
                <a:latin typeface="Menlo Regular"/>
                <a:cs typeface="Menlo Regular"/>
              </a:rPr>
              <a:t>(array[x]);</a:t>
            </a:r>
          </a:p>
        </p:txBody>
      </p:sp>
    </p:spTree>
    <p:extLst>
      <p:ext uri="{BB962C8B-B14F-4D97-AF65-F5344CB8AC3E}">
        <p14:creationId xmlns:p14="http://schemas.microsoft.com/office/powerpoint/2010/main" val="2289375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90286"/>
            <a:ext cx="9144000" cy="5835877"/>
          </a:xfrm>
        </p:spPr>
        <p:txBody>
          <a:bodyPr>
            <a:normAutofit/>
          </a:bodyPr>
          <a:lstStyle/>
          <a:p>
            <a:r>
              <a:rPr lang="en-US" dirty="0"/>
              <a:t>How many basic operations are done in this algorithm?</a:t>
            </a:r>
          </a:p>
          <a:p>
            <a:pPr lvl="1"/>
            <a:r>
              <a:rPr lang="en-US" dirty="0"/>
              <a:t>Only count printing as a basic operation.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// assume array is an array of </a:t>
            </a:r>
            <a:r>
              <a:rPr lang="en-US" sz="2800" dirty="0" err="1">
                <a:latin typeface="Menlo Regular"/>
                <a:cs typeface="Menlo Regular"/>
              </a:rPr>
              <a:t>ints</a:t>
            </a:r>
            <a:endParaRPr lang="en-US" sz="28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for (int x = 0; x &lt; </a:t>
            </a:r>
            <a:r>
              <a:rPr lang="en-US" sz="2800" dirty="0" err="1">
                <a:latin typeface="Menlo Regular"/>
                <a:cs typeface="Menlo Regular"/>
              </a:rPr>
              <a:t>array.length</a:t>
            </a:r>
            <a:r>
              <a:rPr lang="en-US" sz="2800" dirty="0">
                <a:latin typeface="Menlo Regular"/>
                <a:cs typeface="Menlo Regular"/>
              </a:rPr>
              <a:t>; x++)</a:t>
            </a: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   </a:t>
            </a:r>
            <a:r>
              <a:rPr lang="en-US" sz="2800" dirty="0" err="1">
                <a:latin typeface="Menlo Regular"/>
                <a:cs typeface="Menlo Regular"/>
              </a:rPr>
              <a:t>System.out.println</a:t>
            </a:r>
            <a:r>
              <a:rPr lang="en-US" sz="2800" dirty="0">
                <a:latin typeface="Menlo Regular"/>
                <a:cs typeface="Menlo Regular"/>
              </a:rPr>
              <a:t>(array[x]);</a:t>
            </a:r>
          </a:p>
          <a:p>
            <a:pPr marL="0" indent="0">
              <a:buNone/>
            </a:pPr>
            <a:endParaRPr lang="en-US" sz="28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>
                <a:cs typeface="Menlo Regular"/>
              </a:rPr>
              <a:t>If n = </a:t>
            </a:r>
            <a:r>
              <a:rPr lang="en-US" sz="2800" dirty="0" err="1">
                <a:cs typeface="Menlo Regular"/>
              </a:rPr>
              <a:t>array.length</a:t>
            </a:r>
            <a:r>
              <a:rPr lang="en-US" sz="2800" dirty="0">
                <a:cs typeface="Menlo Regular"/>
              </a:rPr>
              <a:t>, what is a general formula for how long this algorithm takes, in terms of n?</a:t>
            </a:r>
          </a:p>
        </p:txBody>
      </p:sp>
    </p:spTree>
    <p:extLst>
      <p:ext uri="{BB962C8B-B14F-4D97-AF65-F5344CB8AC3E}">
        <p14:creationId xmlns:p14="http://schemas.microsoft.com/office/powerpoint/2010/main" val="218016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6571"/>
            <a:ext cx="9144000" cy="5799592"/>
          </a:xfrm>
        </p:spPr>
        <p:txBody>
          <a:bodyPr>
            <a:normAutofit/>
          </a:bodyPr>
          <a:lstStyle/>
          <a:p>
            <a:r>
              <a:rPr lang="en-US" dirty="0"/>
              <a:t>How many basic operations are done in this algorithm, </a:t>
            </a:r>
            <a:r>
              <a:rPr lang="en-US" b="1" i="1" dirty="0"/>
              <a:t>in the worst possible case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Only count printing as a basic operation.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// assume array is an array of </a:t>
            </a:r>
            <a:r>
              <a:rPr lang="en-US" sz="2800" dirty="0" err="1">
                <a:latin typeface="Menlo Regular"/>
                <a:cs typeface="Menlo Regular"/>
              </a:rPr>
              <a:t>ints</a:t>
            </a:r>
            <a:endParaRPr lang="en-US" sz="28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for (int x = 0; x &lt; </a:t>
            </a:r>
            <a:r>
              <a:rPr lang="en-US" sz="2800" dirty="0" err="1">
                <a:latin typeface="Menlo Regular"/>
                <a:cs typeface="Menlo Regular"/>
              </a:rPr>
              <a:t>array.length</a:t>
            </a:r>
            <a:r>
              <a:rPr lang="en-US" sz="2800" dirty="0">
                <a:latin typeface="Menlo Regular"/>
                <a:cs typeface="Menlo Regular"/>
              </a:rPr>
              <a:t>; x++)</a:t>
            </a: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   if (array[x] &gt; 10)</a:t>
            </a:r>
          </a:p>
          <a:p>
            <a:pPr marL="0" indent="0">
              <a:buNone/>
            </a:pPr>
            <a:r>
              <a:rPr lang="en-US" sz="2800" dirty="0">
                <a:latin typeface="Menlo Regular"/>
                <a:cs typeface="Menlo Regular"/>
              </a:rPr>
              <a:t>      </a:t>
            </a:r>
            <a:r>
              <a:rPr lang="en-US" sz="2800" dirty="0" err="1">
                <a:latin typeface="Menlo Regular"/>
                <a:cs typeface="Menlo Regular"/>
              </a:rPr>
              <a:t>System.out.println</a:t>
            </a:r>
            <a:r>
              <a:rPr lang="en-US" sz="2800" dirty="0">
                <a:latin typeface="Menlo Regular"/>
                <a:cs typeface="Menlo Regular"/>
              </a:rPr>
              <a:t>(array[x]);</a:t>
            </a:r>
          </a:p>
          <a:p>
            <a:pPr marL="0" indent="0">
              <a:buNone/>
            </a:pPr>
            <a:endParaRPr lang="en-US" sz="2800" dirty="0">
              <a:latin typeface="Menlo Regular"/>
              <a:cs typeface="Menlo Regular"/>
            </a:endParaRPr>
          </a:p>
          <a:p>
            <a:pPr marL="0" indent="0">
              <a:buNone/>
            </a:pPr>
            <a:r>
              <a:rPr lang="en-US" sz="2800" dirty="0">
                <a:cs typeface="Menlo Regular"/>
              </a:rPr>
              <a:t>If n = </a:t>
            </a:r>
            <a:r>
              <a:rPr lang="en-US" sz="2800" dirty="0" err="1">
                <a:cs typeface="Menlo Regular"/>
              </a:rPr>
              <a:t>array.length</a:t>
            </a:r>
            <a:r>
              <a:rPr lang="en-US" sz="2800" dirty="0">
                <a:cs typeface="Menlo Regular"/>
              </a:rPr>
              <a:t>, what is a general formula for how long this algorithm takes, in terms of n, in the worst case?</a:t>
            </a:r>
          </a:p>
        </p:txBody>
      </p:sp>
    </p:spTree>
    <p:extLst>
      <p:ext uri="{BB962C8B-B14F-4D97-AF65-F5344CB8AC3E}">
        <p14:creationId xmlns:p14="http://schemas.microsoft.com/office/powerpoint/2010/main" val="331822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9412"/>
            <a:ext cx="8229600" cy="5626751"/>
          </a:xfrm>
        </p:spPr>
        <p:txBody>
          <a:bodyPr/>
          <a:lstStyle/>
          <a:p>
            <a:r>
              <a:rPr lang="en-US" dirty="0"/>
              <a:t>Computer scientists often consider the running time for an algorithm in the </a:t>
            </a:r>
            <a:r>
              <a:rPr lang="en-US" b="1" i="1" dirty="0"/>
              <a:t>worst case</a:t>
            </a:r>
            <a:r>
              <a:rPr lang="en-US" dirty="0"/>
              <a:t>, since we know the algorithm will never be slower than that.</a:t>
            </a:r>
          </a:p>
          <a:p>
            <a:pPr lvl="1"/>
            <a:r>
              <a:rPr lang="en-US" dirty="0"/>
              <a:t>Sometimes we also care about </a:t>
            </a:r>
            <a:r>
              <a:rPr lang="en-US" b="1" i="1" dirty="0"/>
              <a:t>average</a:t>
            </a:r>
            <a:r>
              <a:rPr lang="en-US" dirty="0"/>
              <a:t> running time.</a:t>
            </a:r>
          </a:p>
          <a:p>
            <a:r>
              <a:rPr lang="en-US" dirty="0"/>
              <a:t>We express the running time of an algorithm as a function in terms of “</a:t>
            </a:r>
            <a:r>
              <a:rPr lang="en-US" i="1" dirty="0"/>
              <a:t>n</a:t>
            </a:r>
            <a:r>
              <a:rPr lang="en-US" dirty="0"/>
              <a:t>,” which represents the size of the input to the algorithm.</a:t>
            </a:r>
          </a:p>
          <a:p>
            <a:r>
              <a:rPr lang="en-US" dirty="0"/>
              <a:t>For an algorithm that processes an array or </a:t>
            </a:r>
            <a:r>
              <a:rPr lang="en-US" dirty="0" err="1"/>
              <a:t>arraylist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is often the length of the array/list.</a:t>
            </a:r>
          </a:p>
        </p:txBody>
      </p:sp>
    </p:spTree>
    <p:extLst>
      <p:ext uri="{BB962C8B-B14F-4D97-AF65-F5344CB8AC3E}">
        <p14:creationId xmlns:p14="http://schemas.microsoft.com/office/powerpoint/2010/main" val="59581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2338"/>
            <a:ext cx="8229600" cy="56838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/* Assume for both algorithms,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and n are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already defined as positive integers.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Basic ops are 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printing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and </a:t>
            </a:r>
            <a:r>
              <a:rPr lang="en-US" sz="2400" b="1" dirty="0">
                <a:latin typeface="Consolas" charset="0"/>
                <a:ea typeface="Consolas" charset="0"/>
                <a:cs typeface="Consolas" charset="0"/>
              </a:rPr>
              <a:t>adding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. */</a:t>
            </a:r>
          </a:p>
          <a:p>
            <a:pPr marL="0" indent="0"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// algorithm A</a:t>
            </a:r>
          </a:p>
          <a:p>
            <a:pPr marL="0" indent="0"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+ n;</a:t>
            </a:r>
          </a:p>
          <a:p>
            <a:pPr marL="0" indent="0"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(var);</a:t>
            </a:r>
          </a:p>
          <a:p>
            <a:pPr marL="0" indent="0">
              <a:buNone/>
            </a:pPr>
            <a:endParaRPr lang="en-US" sz="2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// algorithm B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for (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x = 0; x &lt; n; x++)</a:t>
            </a:r>
          </a:p>
          <a:p>
            <a:pPr marL="0" indent="0">
              <a:buNone/>
            </a:pP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++;</a:t>
            </a:r>
          </a:p>
          <a:p>
            <a:pPr marL="0" indent="0">
              <a:buNone/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System.out.println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(var);</a:t>
            </a:r>
          </a:p>
        </p:txBody>
      </p:sp>
    </p:spTree>
    <p:extLst>
      <p:ext uri="{BB962C8B-B14F-4D97-AF65-F5344CB8AC3E}">
        <p14:creationId xmlns:p14="http://schemas.microsoft.com/office/powerpoint/2010/main" val="1821498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49048" y="725714"/>
            <a:ext cx="0" cy="4886476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149048" y="5612190"/>
            <a:ext cx="7220858" cy="1"/>
          </a:xfrm>
          <a:prstGeom prst="line">
            <a:avLst/>
          </a:prstGeom>
          <a:ln w="57150" cmpd="sng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4000" y="205619"/>
            <a:ext cx="162076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Time (T)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10476" y="5655734"/>
            <a:ext cx="254121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Input size (n)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1149048" y="4876796"/>
            <a:ext cx="7220858" cy="1"/>
          </a:xfrm>
          <a:prstGeom prst="line">
            <a:avLst/>
          </a:prstGeom>
          <a:ln w="57150" cmpd="sng">
            <a:solidFill>
              <a:schemeClr val="accent2"/>
            </a:solidFill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3600" y="4851004"/>
            <a:ext cx="285810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2"/>
                </a:solidFill>
              </a:rPr>
              <a:t>Alg</a:t>
            </a:r>
            <a:r>
              <a:rPr lang="en-US" sz="3200" dirty="0">
                <a:solidFill>
                  <a:schemeClr val="accent2"/>
                </a:solidFill>
              </a:rPr>
              <a:t> A: T(n) = 2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149048" y="609524"/>
            <a:ext cx="7220858" cy="3623100"/>
          </a:xfrm>
          <a:prstGeom prst="line">
            <a:avLst/>
          </a:prstGeom>
          <a:ln w="57150" cmpd="sng">
            <a:solidFill>
              <a:schemeClr val="accent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61104" y="361514"/>
            <a:ext cx="3381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</a:rPr>
              <a:t>Alg</a:t>
            </a:r>
            <a:r>
              <a:rPr lang="en-US" sz="3200" dirty="0">
                <a:solidFill>
                  <a:schemeClr val="accent1"/>
                </a:solidFill>
              </a:rPr>
              <a:t> B: T(n) = 2n + 2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0453" y="5999238"/>
            <a:ext cx="91198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n=1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1149048" y="5765533"/>
            <a:ext cx="0" cy="366752"/>
          </a:xfrm>
          <a:prstGeom prst="line">
            <a:avLst/>
          </a:prstGeom>
          <a:ln w="38100" cmpd="sng">
            <a:solidFill>
              <a:srgbClr val="660066"/>
            </a:solidFill>
            <a:prstDash val="sysDash"/>
            <a:head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31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4486</TotalTime>
  <Words>2482</Words>
  <Application>Microsoft Office PowerPoint</Application>
  <PresentationFormat>On-screen Show (4:3)</PresentationFormat>
  <Paragraphs>525</Paragraphs>
  <Slides>33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Andale Mono</vt:lpstr>
      <vt:lpstr>Arial</vt:lpstr>
      <vt:lpstr>Calibri</vt:lpstr>
      <vt:lpstr>Consolas</vt:lpstr>
      <vt:lpstr>Menlo Regular</vt:lpstr>
      <vt:lpstr>Office Theme</vt:lpstr>
      <vt:lpstr>Running time of algorithms</vt:lpstr>
      <vt:lpstr>How can we measure the running time of algorithms?</vt:lpstr>
      <vt:lpstr>How can we measure the running time of algorithms?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is "better?"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Massachusetts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Kirlin</dc:creator>
  <cp:lastModifiedBy>Phillips_Nathaniel</cp:lastModifiedBy>
  <cp:revision>36</cp:revision>
  <dcterms:created xsi:type="dcterms:W3CDTF">2012-12-03T15:30:58Z</dcterms:created>
  <dcterms:modified xsi:type="dcterms:W3CDTF">2025-04-28T03:32:31Z</dcterms:modified>
</cp:coreProperties>
</file>