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58" r:id="rId3"/>
    <p:sldId id="259" r:id="rId4"/>
    <p:sldId id="260" r:id="rId5"/>
    <p:sldId id="261" r:id="rId6"/>
    <p:sldId id="262" r:id="rId7"/>
    <p:sldId id="287" r:id="rId8"/>
    <p:sldId id="263" r:id="rId9"/>
    <p:sldId id="264" r:id="rId10"/>
    <p:sldId id="268" r:id="rId11"/>
    <p:sldId id="269" r:id="rId12"/>
    <p:sldId id="289" r:id="rId13"/>
    <p:sldId id="267" r:id="rId14"/>
    <p:sldId id="290" r:id="rId15"/>
    <p:sldId id="291" r:id="rId16"/>
    <p:sldId id="298" r:id="rId17"/>
    <p:sldId id="270" r:id="rId18"/>
    <p:sldId id="293" r:id="rId19"/>
    <p:sldId id="294" r:id="rId20"/>
    <p:sldId id="292" r:id="rId21"/>
    <p:sldId id="296" r:id="rId22"/>
    <p:sldId id="295" r:id="rId23"/>
    <p:sldId id="297" r:id="rId24"/>
    <p:sldId id="300" r:id="rId25"/>
    <p:sldId id="282" r:id="rId26"/>
    <p:sldId id="272" r:id="rId27"/>
    <p:sldId id="302" r:id="rId28"/>
    <p:sldId id="274" r:id="rId29"/>
    <p:sldId id="283" r:id="rId30"/>
    <p:sldId id="303" r:id="rId31"/>
    <p:sldId id="285" r:id="rId32"/>
    <p:sldId id="301" r:id="rId33"/>
    <p:sldId id="273" r:id="rId34"/>
    <p:sldId id="276" r:id="rId35"/>
    <p:sldId id="277" r:id="rId36"/>
    <p:sldId id="286" r:id="rId37"/>
    <p:sldId id="278" r:id="rId38"/>
    <p:sldId id="279" r:id="rId39"/>
    <p:sldId id="280" r:id="rId40"/>
    <p:sldId id="281" r:id="rId41"/>
    <p:sldId id="284"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58"/>
    <p:restoredTop sz="90402"/>
  </p:normalViewPr>
  <p:slideViewPr>
    <p:cSldViewPr snapToGrid="0" snapToObjects="1">
      <p:cViewPr varScale="1">
        <p:scale>
          <a:sx n="100" d="100"/>
          <a:sy n="100" d="100"/>
        </p:scale>
        <p:origin x="1168" y="176"/>
      </p:cViewPr>
      <p:guideLst>
        <p:guide orient="horz" pos="2160"/>
        <p:guide pos="2880"/>
      </p:guideLst>
    </p:cSldViewPr>
  </p:slideViewPr>
  <p:outlineViewPr>
    <p:cViewPr>
      <p:scale>
        <a:sx n="33" d="100"/>
        <a:sy n="33" d="100"/>
      </p:scale>
      <p:origin x="0" y="-384"/>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36" d="100"/>
          <a:sy n="136" d="100"/>
        </p:scale>
        <p:origin x="157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22:57:15.279"/>
    </inkml:context>
    <inkml:brush xml:id="br0">
      <inkml:brushProperty name="width" value="0.09071" units="cm"/>
      <inkml:brushProperty name="height" value="0.09071" units="cm"/>
      <inkml:brushProperty name="color" value="#3165BB"/>
    </inkml:brush>
  </inkml:definitions>
  <inkml:trace contextRef="#ctx0" brushRef="#br0">5130 2868 8280,'5'0'-813,"0"0"2450,-5 0 0,-8 3-1674,-1 0 1,-2 0 144,1-3 1,-3 1 150,-3 2-414,-1-2 32,-10 8 0,-2-4 45,-8 4 0,-9 1-174,-3 3 1,18-6-1,-1 0 113,-1 2 1,-2 1 0,-2 0 0,0 0-329,-3 0 0,-1 1 0,1-1 0,-1 1 370,-2 1 1,-1 1-784,2-3 0,0 0 873,-3 2 1,2-1 0,2-2 0,1 0 59,-1-1 0,1-1 0,4 0 0,0 0-78,1-2 1,2-1 0,1 0 0,0 0 66,1 0 1,0-1 0,4-1 0,0 0 0,-1-2 0,1 0 142,-25 0 1,3 0-117,6 0-44,-3 0 1,11 1-4,-2 2 0,5-2 486,-2 2 0,0-1-488,-4 1 1,5-2 26,2 2 944,6 2 1,0-4-907,3 3 649,0-3-676,8-1 1,-3 3 0,5 0 459,0-1-481,2-1 1,4-1-33,-1 0 88,5 0-343,-2 0-237,4 0 1,0 4 322,0 2 0,1 4 33,2 2 0,-1 2-13,5 5-11,-1 4 72,-1 1 0,3 8-96,-1 2-1070,5 6 1249,-2 7 1,-3-21 0,1 1 15,-2 2 1,0 1 0,-1-2 0,1 1-265,0 2 1,0 1 0,1 0 0,-1 1 251,1 1 1,-1 0 0,-1 3 0,-1-1 0,-1-1 0,-1 0-3,0-2 1,0 0-1,0-3 1,0 0 2,-2-1 1,0 1 0,0-1-1,0 0 47,0 1 1,0-1-65,0 24 1,0-26 0,0 0-9,0 20 1,-4 0-133,1-1 1,-4 3 178,1-3 1,-1 2-29,0-8 0,-1 1 9,2-4 1,-2-1-1,-1-3-5,3-5-3,-2-4 0,7-6 0,-7-3 104,7-2 1103,-4-3-1146,5-5 253,0-1 1,5-7 0,1 0-225,2 1 1,4 0 127,1-1 0,3 2-218,0-3 0,5 0 0,2 1-4,4 1 19,-1-3-811,10 0 813,-2-5 13,3 1-15,4 0 1,2-4 7,3 1 0,1-4-8,-1 4 1,5-1-18,-25 6 1,1 1 0,0 1-1,2-1 1,-1-1 0,1-1 90,1 1 0,-1 1-80,1-1 1,-1 1-834,1 2 0,0-1 835,1 1 1,-1-1 3,3-2 1,0 0-1,0 2 1,1 0-1,-1-1 1,0-1 47,-1 0 1,0 0 0,-2 2 0,0 0-99,1-1 0,0-1 1,0 2-1,0 0 1,1 0-1,-1 1 85,-1-1 0,-1 0 0,-1 1 0,-1-1 19,20-4-1164,-1-1 1132,1 1 0,3 1 1,-2 1-69,-2 0 1,-1 1 248,-4-3 1,-1 1 0,-4 0-179,-2 2 0,-2 1-42,-4-1 1,0-1 0,0 2 702,0 0 1,-4 3-692,-2-1 1,-3 2 0,0 1 85,0 0-95,-1 0 1404,-3 0-1410,-2 0 0,-4 0-9,1 0 0,0 0 8,2 0 0,-4 1-41,1 2 0,-2-2 17,3 2 20,-1-2 0,-3 2-146,0 1 133,-4-1 13,7-3 46,-4 0 82,0 0 94,3 0 13,-7 0-106,3 0 1,-4-4 189,0-3 0,0-1-244,0-1 1,0-6 0,0-2 58,0-4 1,-1-9-236,-2-1 0,-2-9 50,-4-7 0,0-5 1,4 23-1,0-1-155,1 0 1,-1-2-1,-1-3 1,-1 0 161,1-1 0,0 1 1,0-3-1,0 0 1,1 2-1,0 1-84,1-2 1,-1 0 119,0-2 1,1 0 0,-1 0 0,1 0-251,1 0 1,0 0-1,-1 1 1,1 0 247,1 3 0,1 2 0,-2-2 0,0 1 26,1 2 1,1-1 0,-2 0 0,-1 0-1,2 1 1,0 2 4,0 2 0,-1 1-24,1-23 0,-5 9 0,4 4 1,-4 2 139,4 7 1,-3 3-49,3 9 1,-3 0 0,3 3-50,1 2 0,-2 1-32,0 0 391,1 5 1,3 0-375,0 2 1144,-4 2-1153,3-3-170,-3 4-174,4 0 1,-3-1 370,0-3-125,-4 3 47,1-3 0,-3 4 0,0 0 49,-1 0-298,1-4-1,0 3 253,-1-3-361,1 4 224,0 0 1,3 0 41,-1 0 1,2-1-375,-1-2 0,-2 2-481,2-2 538,1 2 454,-3 1 0,3 0 0,-4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67FFC3-9FC2-DE46-BDA4-16E72AFF7F1D}" type="datetimeFigureOut">
              <a:rPr lang="en-US" smtClean="0"/>
              <a:t>2/9/22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77686D-2A01-7D49-BAFA-2CD455BACDAF}" type="slidenum">
              <a:rPr lang="en-US" smtClean="0"/>
              <a:t>‹#›</a:t>
            </a:fld>
            <a:endParaRPr lang="en-US"/>
          </a:p>
        </p:txBody>
      </p:sp>
    </p:spTree>
    <p:extLst>
      <p:ext uri="{BB962C8B-B14F-4D97-AF65-F5344CB8AC3E}">
        <p14:creationId xmlns:p14="http://schemas.microsoft.com/office/powerpoint/2010/main" val="42065426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t>CMPSCI 383 - Artificial Intelligence</a:t>
            </a:r>
          </a:p>
        </p:txBody>
      </p:sp>
      <p:sp>
        <p:nvSpPr>
          <p:cNvPr id="5" name="Rectangle 3"/>
          <p:cNvSpPr>
            <a:spLocks noGrp="1" noChangeArrowheads="1"/>
          </p:cNvSpPr>
          <p:nvPr>
            <p:ph type="dt" sz="quarter" idx="1"/>
          </p:nvPr>
        </p:nvSpPr>
        <p:spPr/>
        <p:txBody>
          <a:bodyPr/>
          <a:lstStyle/>
          <a:p>
            <a:pPr>
              <a:defRPr/>
            </a:pPr>
            <a:r>
              <a:rPr lang="en-US"/>
              <a:t>28 September 2006</a:t>
            </a:r>
          </a:p>
        </p:txBody>
      </p:sp>
      <p:sp>
        <p:nvSpPr>
          <p:cNvPr id="6" name="Rectangle 6"/>
          <p:cNvSpPr>
            <a:spLocks noGrp="1" noChangeArrowheads="1"/>
          </p:cNvSpPr>
          <p:nvPr>
            <p:ph type="ftr" sz="quarter" idx="4"/>
          </p:nvPr>
        </p:nvSpPr>
        <p:spPr/>
        <p:txBody>
          <a:bodyPr/>
          <a:lstStyle/>
          <a:p>
            <a:pPr>
              <a:defRPr/>
            </a:pPr>
            <a:r>
              <a:rPr lang="en-US"/>
              <a:t>Prof. David Jensen</a:t>
            </a:r>
          </a:p>
        </p:txBody>
      </p:sp>
      <p:sp>
        <p:nvSpPr>
          <p:cNvPr id="7" name="Rectangle 7"/>
          <p:cNvSpPr>
            <a:spLocks noGrp="1" noChangeArrowheads="1"/>
          </p:cNvSpPr>
          <p:nvPr>
            <p:ph type="sldNum" sz="quarter" idx="5"/>
          </p:nvPr>
        </p:nvSpPr>
        <p:spPr/>
        <p:txBody>
          <a:bodyPr/>
          <a:lstStyle/>
          <a:p>
            <a:pPr>
              <a:defRPr/>
            </a:pPr>
            <a:fld id="{105843F9-70DF-F048-A0DD-5557B98C4812}" type="slidenum">
              <a:rPr lang="en-US"/>
              <a:pPr>
                <a:defRPr/>
              </a:pPr>
              <a:t>5</a:t>
            </a:fld>
            <a:endParaRPr lang="en-US"/>
          </a:p>
        </p:txBody>
      </p:sp>
      <p:sp>
        <p:nvSpPr>
          <p:cNvPr id="1261570" name="Rectangle 2"/>
          <p:cNvSpPr>
            <a:spLocks noGrp="1" noRot="1" noChangeAspect="1" noChangeArrowheads="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126157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r>
              <a:rPr lang="en-US" dirty="0">
                <a:cs typeface="+mn-cs"/>
              </a:rPr>
              <a:t>500 billion billion</a:t>
            </a:r>
          </a:p>
          <a:p>
            <a:pPr eaLnBrk="1" hangingPunct="1">
              <a:defRPr/>
            </a:pPr>
            <a:r>
              <a:rPr lang="en-US" dirty="0">
                <a:cs typeface="+mn-cs"/>
              </a:rPr>
              <a:t>2007</a:t>
            </a:r>
          </a:p>
        </p:txBody>
      </p:sp>
    </p:spTree>
    <p:extLst>
      <p:ext uri="{BB962C8B-B14F-4D97-AF65-F5344CB8AC3E}">
        <p14:creationId xmlns:p14="http://schemas.microsoft.com/office/powerpoint/2010/main" val="1736441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t>CMPSCI 383 - Artificial Intelligence</a:t>
            </a:r>
          </a:p>
        </p:txBody>
      </p:sp>
      <p:sp>
        <p:nvSpPr>
          <p:cNvPr id="5" name="Rectangle 3"/>
          <p:cNvSpPr>
            <a:spLocks noGrp="1" noChangeArrowheads="1"/>
          </p:cNvSpPr>
          <p:nvPr>
            <p:ph type="dt" sz="quarter" idx="1"/>
          </p:nvPr>
        </p:nvSpPr>
        <p:spPr/>
        <p:txBody>
          <a:bodyPr/>
          <a:lstStyle/>
          <a:p>
            <a:pPr>
              <a:defRPr/>
            </a:pPr>
            <a:r>
              <a:rPr lang="en-US"/>
              <a:t>28 September 2006</a:t>
            </a:r>
          </a:p>
        </p:txBody>
      </p:sp>
      <p:sp>
        <p:nvSpPr>
          <p:cNvPr id="6" name="Rectangle 6"/>
          <p:cNvSpPr>
            <a:spLocks noGrp="1" noChangeArrowheads="1"/>
          </p:cNvSpPr>
          <p:nvPr>
            <p:ph type="ftr" sz="quarter" idx="4"/>
          </p:nvPr>
        </p:nvSpPr>
        <p:spPr/>
        <p:txBody>
          <a:bodyPr/>
          <a:lstStyle/>
          <a:p>
            <a:pPr>
              <a:defRPr/>
            </a:pPr>
            <a:r>
              <a:rPr lang="en-US"/>
              <a:t>Prof. David Jensen</a:t>
            </a:r>
          </a:p>
        </p:txBody>
      </p:sp>
      <p:sp>
        <p:nvSpPr>
          <p:cNvPr id="7" name="Rectangle 7"/>
          <p:cNvSpPr>
            <a:spLocks noGrp="1" noChangeArrowheads="1"/>
          </p:cNvSpPr>
          <p:nvPr>
            <p:ph type="sldNum" sz="quarter" idx="5"/>
          </p:nvPr>
        </p:nvSpPr>
        <p:spPr/>
        <p:txBody>
          <a:bodyPr/>
          <a:lstStyle/>
          <a:p>
            <a:pPr>
              <a:defRPr/>
            </a:pPr>
            <a:fld id="{90E2BB32-96C9-D548-8857-E697DE8A55E0}" type="slidenum">
              <a:rPr lang="en-US"/>
              <a:pPr>
                <a:defRPr/>
              </a:pPr>
              <a:t>40</a:t>
            </a:fld>
            <a:endParaRPr lang="en-US"/>
          </a:p>
        </p:txBody>
      </p:sp>
      <p:sp>
        <p:nvSpPr>
          <p:cNvPr id="119193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19193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311926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77686D-2A01-7D49-BAFA-2CD455BACDAF}" type="slidenum">
              <a:rPr lang="en-US" smtClean="0"/>
              <a:t>7</a:t>
            </a:fld>
            <a:endParaRPr lang="en-US"/>
          </a:p>
        </p:txBody>
      </p:sp>
    </p:spTree>
    <p:extLst>
      <p:ext uri="{BB962C8B-B14F-4D97-AF65-F5344CB8AC3E}">
        <p14:creationId xmlns:p14="http://schemas.microsoft.com/office/powerpoint/2010/main" val="1057597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move is max should make the left-most move first.  (gets you a 3).</a:t>
            </a:r>
          </a:p>
        </p:txBody>
      </p:sp>
      <p:sp>
        <p:nvSpPr>
          <p:cNvPr id="4" name="Slide Number Placeholder 3"/>
          <p:cNvSpPr>
            <a:spLocks noGrp="1"/>
          </p:cNvSpPr>
          <p:nvPr>
            <p:ph type="sldNum" sz="quarter" idx="5"/>
          </p:nvPr>
        </p:nvSpPr>
        <p:spPr/>
        <p:txBody>
          <a:bodyPr/>
          <a:lstStyle/>
          <a:p>
            <a:fld id="{8777686D-2A01-7D49-BAFA-2CD455BACDAF}" type="slidenum">
              <a:rPr lang="en-US" smtClean="0"/>
              <a:t>9</a:t>
            </a:fld>
            <a:endParaRPr lang="en-US"/>
          </a:p>
        </p:txBody>
      </p:sp>
    </p:spTree>
    <p:extLst>
      <p:ext uri="{BB962C8B-B14F-4D97-AF65-F5344CB8AC3E}">
        <p14:creationId xmlns:p14="http://schemas.microsoft.com/office/powerpoint/2010/main" val="411902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this example again...do "hand-wavy" steps of minimax, keeping track of back-up values with &gt;= and &lt;=.  We know when we get to the middle node and see the "2" that we don't have to look at any other items at this MIN node, because it will never be selected.</a:t>
            </a:r>
          </a:p>
        </p:txBody>
      </p:sp>
      <p:sp>
        <p:nvSpPr>
          <p:cNvPr id="4" name="Slide Number Placeholder 3"/>
          <p:cNvSpPr>
            <a:spLocks noGrp="1"/>
          </p:cNvSpPr>
          <p:nvPr>
            <p:ph type="sldNum" sz="quarter" idx="5"/>
          </p:nvPr>
        </p:nvSpPr>
        <p:spPr/>
        <p:txBody>
          <a:bodyPr/>
          <a:lstStyle/>
          <a:p>
            <a:fld id="{8777686D-2A01-7D49-BAFA-2CD455BACDAF}" type="slidenum">
              <a:rPr lang="en-US" smtClean="0"/>
              <a:t>18</a:t>
            </a:fld>
            <a:endParaRPr lang="en-US"/>
          </a:p>
        </p:txBody>
      </p:sp>
    </p:spTree>
    <p:extLst>
      <p:ext uri="{BB962C8B-B14F-4D97-AF65-F5344CB8AC3E}">
        <p14:creationId xmlns:p14="http://schemas.microsoft.com/office/powerpoint/2010/main" val="2262831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this example again...</a:t>
            </a:r>
          </a:p>
        </p:txBody>
      </p:sp>
      <p:sp>
        <p:nvSpPr>
          <p:cNvPr id="4" name="Slide Number Placeholder 3"/>
          <p:cNvSpPr>
            <a:spLocks noGrp="1"/>
          </p:cNvSpPr>
          <p:nvPr>
            <p:ph type="sldNum" sz="quarter" idx="5"/>
          </p:nvPr>
        </p:nvSpPr>
        <p:spPr/>
        <p:txBody>
          <a:bodyPr/>
          <a:lstStyle/>
          <a:p>
            <a:fld id="{8777686D-2A01-7D49-BAFA-2CD455BACDAF}" type="slidenum">
              <a:rPr lang="en-US" smtClean="0"/>
              <a:t>19</a:t>
            </a:fld>
            <a:endParaRPr lang="en-US"/>
          </a:p>
        </p:txBody>
      </p:sp>
    </p:spTree>
    <p:extLst>
      <p:ext uri="{BB962C8B-B14F-4D97-AF65-F5344CB8AC3E}">
        <p14:creationId xmlns:p14="http://schemas.microsoft.com/office/powerpoint/2010/main" val="2291812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this example again...do "hand-wavy" steps of minimax, keeping track of back-up values with &gt;= and &lt;=.  We know when we get to the middle node and see the "2" that we don't have to look at any other items at this MIN node, because it will never be selected.</a:t>
            </a:r>
          </a:p>
        </p:txBody>
      </p:sp>
      <p:sp>
        <p:nvSpPr>
          <p:cNvPr id="4" name="Slide Number Placeholder 3"/>
          <p:cNvSpPr>
            <a:spLocks noGrp="1"/>
          </p:cNvSpPr>
          <p:nvPr>
            <p:ph type="sldNum" sz="quarter" idx="5"/>
          </p:nvPr>
        </p:nvSpPr>
        <p:spPr/>
        <p:txBody>
          <a:bodyPr/>
          <a:lstStyle/>
          <a:p>
            <a:fld id="{8777686D-2A01-7D49-BAFA-2CD455BACDAF}" type="slidenum">
              <a:rPr lang="en-US" smtClean="0"/>
              <a:t>24</a:t>
            </a:fld>
            <a:endParaRPr lang="en-US"/>
          </a:p>
        </p:txBody>
      </p:sp>
    </p:spTree>
    <p:extLst>
      <p:ext uri="{BB962C8B-B14F-4D97-AF65-F5344CB8AC3E}">
        <p14:creationId xmlns:p14="http://schemas.microsoft.com/office/powerpoint/2010/main" val="2450457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t>CMPSCI 383 - Artificial Intelligence</a:t>
            </a:r>
          </a:p>
        </p:txBody>
      </p:sp>
      <p:sp>
        <p:nvSpPr>
          <p:cNvPr id="5" name="Rectangle 3"/>
          <p:cNvSpPr>
            <a:spLocks noGrp="1" noChangeArrowheads="1"/>
          </p:cNvSpPr>
          <p:nvPr>
            <p:ph type="dt" sz="quarter" idx="1"/>
          </p:nvPr>
        </p:nvSpPr>
        <p:spPr/>
        <p:txBody>
          <a:bodyPr/>
          <a:lstStyle/>
          <a:p>
            <a:pPr>
              <a:defRPr/>
            </a:pPr>
            <a:r>
              <a:rPr lang="en-US"/>
              <a:t>28 September 2006</a:t>
            </a:r>
          </a:p>
        </p:txBody>
      </p:sp>
      <p:sp>
        <p:nvSpPr>
          <p:cNvPr id="6" name="Rectangle 6"/>
          <p:cNvSpPr>
            <a:spLocks noGrp="1" noChangeArrowheads="1"/>
          </p:cNvSpPr>
          <p:nvPr>
            <p:ph type="ftr" sz="quarter" idx="4"/>
          </p:nvPr>
        </p:nvSpPr>
        <p:spPr/>
        <p:txBody>
          <a:bodyPr/>
          <a:lstStyle/>
          <a:p>
            <a:pPr>
              <a:defRPr/>
            </a:pPr>
            <a:r>
              <a:rPr lang="en-US"/>
              <a:t>Prof. David Jensen</a:t>
            </a:r>
          </a:p>
        </p:txBody>
      </p:sp>
      <p:sp>
        <p:nvSpPr>
          <p:cNvPr id="7" name="Rectangle 7"/>
          <p:cNvSpPr>
            <a:spLocks noGrp="1" noChangeArrowheads="1"/>
          </p:cNvSpPr>
          <p:nvPr>
            <p:ph type="sldNum" sz="quarter" idx="5"/>
          </p:nvPr>
        </p:nvSpPr>
        <p:spPr/>
        <p:txBody>
          <a:bodyPr/>
          <a:lstStyle/>
          <a:p>
            <a:pPr>
              <a:defRPr/>
            </a:pPr>
            <a:fld id="{1939F9C7-DD42-7443-811F-A920748C6980}" type="slidenum">
              <a:rPr lang="en-US"/>
              <a:pPr>
                <a:defRPr/>
              </a:pPr>
              <a:t>37</a:t>
            </a:fld>
            <a:endParaRPr lang="en-US"/>
          </a:p>
        </p:txBody>
      </p:sp>
      <p:sp>
        <p:nvSpPr>
          <p:cNvPr id="118989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189891"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934888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t>CMPSCI 383 - Artificial Intelligence</a:t>
            </a:r>
          </a:p>
        </p:txBody>
      </p:sp>
      <p:sp>
        <p:nvSpPr>
          <p:cNvPr id="5" name="Rectangle 3"/>
          <p:cNvSpPr>
            <a:spLocks noGrp="1" noChangeArrowheads="1"/>
          </p:cNvSpPr>
          <p:nvPr>
            <p:ph type="dt" sz="quarter" idx="1"/>
          </p:nvPr>
        </p:nvSpPr>
        <p:spPr/>
        <p:txBody>
          <a:bodyPr/>
          <a:lstStyle/>
          <a:p>
            <a:pPr>
              <a:defRPr/>
            </a:pPr>
            <a:r>
              <a:rPr lang="en-US"/>
              <a:t>28 September 2006</a:t>
            </a:r>
          </a:p>
        </p:txBody>
      </p:sp>
      <p:sp>
        <p:nvSpPr>
          <p:cNvPr id="6" name="Rectangle 6"/>
          <p:cNvSpPr>
            <a:spLocks noGrp="1" noChangeArrowheads="1"/>
          </p:cNvSpPr>
          <p:nvPr>
            <p:ph type="ftr" sz="quarter" idx="4"/>
          </p:nvPr>
        </p:nvSpPr>
        <p:spPr/>
        <p:txBody>
          <a:bodyPr/>
          <a:lstStyle/>
          <a:p>
            <a:pPr>
              <a:defRPr/>
            </a:pPr>
            <a:r>
              <a:rPr lang="en-US"/>
              <a:t>Prof. David Jensen</a:t>
            </a:r>
          </a:p>
        </p:txBody>
      </p:sp>
      <p:sp>
        <p:nvSpPr>
          <p:cNvPr id="7" name="Rectangle 7"/>
          <p:cNvSpPr>
            <a:spLocks noGrp="1" noChangeArrowheads="1"/>
          </p:cNvSpPr>
          <p:nvPr>
            <p:ph type="sldNum" sz="quarter" idx="5"/>
          </p:nvPr>
        </p:nvSpPr>
        <p:spPr/>
        <p:txBody>
          <a:bodyPr/>
          <a:lstStyle/>
          <a:p>
            <a:pPr>
              <a:defRPr/>
            </a:pPr>
            <a:fld id="{E8C95A4D-0FEA-074D-86D2-D28C30CE7E09}" type="slidenum">
              <a:rPr lang="en-US"/>
              <a:pPr>
                <a:defRPr/>
              </a:pPr>
              <a:t>38</a:t>
            </a:fld>
            <a:endParaRPr lang="en-US"/>
          </a:p>
        </p:txBody>
      </p:sp>
      <p:sp>
        <p:nvSpPr>
          <p:cNvPr id="124313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24313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326623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t>CMPSCI 383 - Artificial Intelligence</a:t>
            </a:r>
          </a:p>
        </p:txBody>
      </p:sp>
      <p:sp>
        <p:nvSpPr>
          <p:cNvPr id="5" name="Rectangle 3"/>
          <p:cNvSpPr>
            <a:spLocks noGrp="1" noChangeArrowheads="1"/>
          </p:cNvSpPr>
          <p:nvPr>
            <p:ph type="dt" sz="quarter" idx="1"/>
          </p:nvPr>
        </p:nvSpPr>
        <p:spPr/>
        <p:txBody>
          <a:bodyPr/>
          <a:lstStyle/>
          <a:p>
            <a:pPr>
              <a:defRPr/>
            </a:pPr>
            <a:r>
              <a:rPr lang="en-US"/>
              <a:t>28 September 2006</a:t>
            </a:r>
          </a:p>
        </p:txBody>
      </p:sp>
      <p:sp>
        <p:nvSpPr>
          <p:cNvPr id="6" name="Rectangle 6"/>
          <p:cNvSpPr>
            <a:spLocks noGrp="1" noChangeArrowheads="1"/>
          </p:cNvSpPr>
          <p:nvPr>
            <p:ph type="ftr" sz="quarter" idx="4"/>
          </p:nvPr>
        </p:nvSpPr>
        <p:spPr/>
        <p:txBody>
          <a:bodyPr/>
          <a:lstStyle/>
          <a:p>
            <a:pPr>
              <a:defRPr/>
            </a:pPr>
            <a:r>
              <a:rPr lang="en-US"/>
              <a:t>Prof. David Jensen</a:t>
            </a:r>
          </a:p>
        </p:txBody>
      </p:sp>
      <p:sp>
        <p:nvSpPr>
          <p:cNvPr id="7" name="Rectangle 7"/>
          <p:cNvSpPr>
            <a:spLocks noGrp="1" noChangeArrowheads="1"/>
          </p:cNvSpPr>
          <p:nvPr>
            <p:ph type="sldNum" sz="quarter" idx="5"/>
          </p:nvPr>
        </p:nvSpPr>
        <p:spPr/>
        <p:txBody>
          <a:bodyPr/>
          <a:lstStyle/>
          <a:p>
            <a:pPr>
              <a:defRPr/>
            </a:pPr>
            <a:fld id="{285B1E75-C12C-C546-BC1A-40DF512A5334}" type="slidenum">
              <a:rPr lang="en-US"/>
              <a:pPr>
                <a:defRPr/>
              </a:pPr>
              <a:t>39</a:t>
            </a:fld>
            <a:endParaRPr lang="en-US"/>
          </a:p>
        </p:txBody>
      </p:sp>
      <p:sp>
        <p:nvSpPr>
          <p:cNvPr id="120320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20320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594223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3BB1300-13E4-5D47-8B17-1925804F6601}" type="datetimeFigureOut">
              <a:rPr lang="en-US" smtClean="0"/>
              <a:t>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80D211-F2CD-7E49-B0F1-E9511ECB6B27}" type="slidenum">
              <a:rPr lang="en-US" smtClean="0"/>
              <a:t>‹#›</a:t>
            </a:fld>
            <a:endParaRPr lang="en-US"/>
          </a:p>
        </p:txBody>
      </p:sp>
    </p:spTree>
    <p:extLst>
      <p:ext uri="{BB962C8B-B14F-4D97-AF65-F5344CB8AC3E}">
        <p14:creationId xmlns:p14="http://schemas.microsoft.com/office/powerpoint/2010/main" val="2769929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BB1300-13E4-5D47-8B17-1925804F6601}" type="datetimeFigureOut">
              <a:rPr lang="en-US" smtClean="0"/>
              <a:t>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80D211-F2CD-7E49-B0F1-E9511ECB6B27}" type="slidenum">
              <a:rPr lang="en-US" smtClean="0"/>
              <a:t>‹#›</a:t>
            </a:fld>
            <a:endParaRPr lang="en-US"/>
          </a:p>
        </p:txBody>
      </p:sp>
    </p:spTree>
    <p:extLst>
      <p:ext uri="{BB962C8B-B14F-4D97-AF65-F5344CB8AC3E}">
        <p14:creationId xmlns:p14="http://schemas.microsoft.com/office/powerpoint/2010/main" val="353418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BB1300-13E4-5D47-8B17-1925804F6601}" type="datetimeFigureOut">
              <a:rPr lang="en-US" smtClean="0"/>
              <a:t>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80D211-F2CD-7E49-B0F1-E9511ECB6B27}" type="slidenum">
              <a:rPr lang="en-US" smtClean="0"/>
              <a:t>‹#›</a:t>
            </a:fld>
            <a:endParaRPr lang="en-US"/>
          </a:p>
        </p:txBody>
      </p:sp>
    </p:spTree>
    <p:extLst>
      <p:ext uri="{BB962C8B-B14F-4D97-AF65-F5344CB8AC3E}">
        <p14:creationId xmlns:p14="http://schemas.microsoft.com/office/powerpoint/2010/main" val="3711002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BB1300-13E4-5D47-8B17-1925804F6601}" type="datetimeFigureOut">
              <a:rPr lang="en-US" smtClean="0"/>
              <a:t>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80D211-F2CD-7E49-B0F1-E9511ECB6B27}" type="slidenum">
              <a:rPr lang="en-US" smtClean="0"/>
              <a:t>‹#›</a:t>
            </a:fld>
            <a:endParaRPr lang="en-US"/>
          </a:p>
        </p:txBody>
      </p:sp>
    </p:spTree>
    <p:extLst>
      <p:ext uri="{BB962C8B-B14F-4D97-AF65-F5344CB8AC3E}">
        <p14:creationId xmlns:p14="http://schemas.microsoft.com/office/powerpoint/2010/main" val="2511482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BB1300-13E4-5D47-8B17-1925804F6601}" type="datetimeFigureOut">
              <a:rPr lang="en-US" smtClean="0"/>
              <a:t>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80D211-F2CD-7E49-B0F1-E9511ECB6B27}" type="slidenum">
              <a:rPr lang="en-US" smtClean="0"/>
              <a:t>‹#›</a:t>
            </a:fld>
            <a:endParaRPr lang="en-US"/>
          </a:p>
        </p:txBody>
      </p:sp>
    </p:spTree>
    <p:extLst>
      <p:ext uri="{BB962C8B-B14F-4D97-AF65-F5344CB8AC3E}">
        <p14:creationId xmlns:p14="http://schemas.microsoft.com/office/powerpoint/2010/main" val="1239419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BB1300-13E4-5D47-8B17-1925804F6601}" type="datetimeFigureOut">
              <a:rPr lang="en-US" smtClean="0"/>
              <a:t>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80D211-F2CD-7E49-B0F1-E9511ECB6B27}" type="slidenum">
              <a:rPr lang="en-US" smtClean="0"/>
              <a:t>‹#›</a:t>
            </a:fld>
            <a:endParaRPr lang="en-US"/>
          </a:p>
        </p:txBody>
      </p:sp>
    </p:spTree>
    <p:extLst>
      <p:ext uri="{BB962C8B-B14F-4D97-AF65-F5344CB8AC3E}">
        <p14:creationId xmlns:p14="http://schemas.microsoft.com/office/powerpoint/2010/main" val="427930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BB1300-13E4-5D47-8B17-1925804F6601}" type="datetimeFigureOut">
              <a:rPr lang="en-US" smtClean="0"/>
              <a:t>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80D211-F2CD-7E49-B0F1-E9511ECB6B27}" type="slidenum">
              <a:rPr lang="en-US" smtClean="0"/>
              <a:t>‹#›</a:t>
            </a:fld>
            <a:endParaRPr lang="en-US"/>
          </a:p>
        </p:txBody>
      </p:sp>
    </p:spTree>
    <p:extLst>
      <p:ext uri="{BB962C8B-B14F-4D97-AF65-F5344CB8AC3E}">
        <p14:creationId xmlns:p14="http://schemas.microsoft.com/office/powerpoint/2010/main" val="3476244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BB1300-13E4-5D47-8B17-1925804F6601}" type="datetimeFigureOut">
              <a:rPr lang="en-US" smtClean="0"/>
              <a:t>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80D211-F2CD-7E49-B0F1-E9511ECB6B27}" type="slidenum">
              <a:rPr lang="en-US" smtClean="0"/>
              <a:t>‹#›</a:t>
            </a:fld>
            <a:endParaRPr lang="en-US"/>
          </a:p>
        </p:txBody>
      </p:sp>
    </p:spTree>
    <p:extLst>
      <p:ext uri="{BB962C8B-B14F-4D97-AF65-F5344CB8AC3E}">
        <p14:creationId xmlns:p14="http://schemas.microsoft.com/office/powerpoint/2010/main" val="350205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BB1300-13E4-5D47-8B17-1925804F6601}" type="datetimeFigureOut">
              <a:rPr lang="en-US" smtClean="0"/>
              <a:t>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80D211-F2CD-7E49-B0F1-E9511ECB6B27}" type="slidenum">
              <a:rPr lang="en-US" smtClean="0"/>
              <a:t>‹#›</a:t>
            </a:fld>
            <a:endParaRPr lang="en-US"/>
          </a:p>
        </p:txBody>
      </p:sp>
    </p:spTree>
    <p:extLst>
      <p:ext uri="{BB962C8B-B14F-4D97-AF65-F5344CB8AC3E}">
        <p14:creationId xmlns:p14="http://schemas.microsoft.com/office/powerpoint/2010/main" val="2668104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BB1300-13E4-5D47-8B17-1925804F6601}" type="datetimeFigureOut">
              <a:rPr lang="en-US" smtClean="0"/>
              <a:t>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80D211-F2CD-7E49-B0F1-E9511ECB6B27}" type="slidenum">
              <a:rPr lang="en-US" smtClean="0"/>
              <a:t>‹#›</a:t>
            </a:fld>
            <a:endParaRPr lang="en-US"/>
          </a:p>
        </p:txBody>
      </p:sp>
    </p:spTree>
    <p:extLst>
      <p:ext uri="{BB962C8B-B14F-4D97-AF65-F5344CB8AC3E}">
        <p14:creationId xmlns:p14="http://schemas.microsoft.com/office/powerpoint/2010/main" val="1066978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BB1300-13E4-5D47-8B17-1925804F6601}" type="datetimeFigureOut">
              <a:rPr lang="en-US" smtClean="0"/>
              <a:t>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80D211-F2CD-7E49-B0F1-E9511ECB6B27}" type="slidenum">
              <a:rPr lang="en-US" smtClean="0"/>
              <a:t>‹#›</a:t>
            </a:fld>
            <a:endParaRPr lang="en-US"/>
          </a:p>
        </p:txBody>
      </p:sp>
    </p:spTree>
    <p:extLst>
      <p:ext uri="{BB962C8B-B14F-4D97-AF65-F5344CB8AC3E}">
        <p14:creationId xmlns:p14="http://schemas.microsoft.com/office/powerpoint/2010/main" val="956170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B1300-13E4-5D47-8B17-1925804F6601}" type="datetimeFigureOut">
              <a:rPr lang="en-US" smtClean="0"/>
              <a:t>2/9/22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80D211-F2CD-7E49-B0F1-E9511ECB6B27}" type="slidenum">
              <a:rPr lang="en-US" smtClean="0"/>
              <a:t>‹#›</a:t>
            </a:fld>
            <a:endParaRPr lang="en-US"/>
          </a:p>
        </p:txBody>
      </p:sp>
    </p:spTree>
    <p:extLst>
      <p:ext uri="{BB962C8B-B14F-4D97-AF65-F5344CB8AC3E}">
        <p14:creationId xmlns:p14="http://schemas.microsoft.com/office/powerpoint/2010/main" val="3288492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1.emf"/><Relationship Id="rId1" Type="http://schemas.openxmlformats.org/officeDocument/2006/relationships/slideLayout" Target="../slideLayouts/slideLayout2.xml"/><Relationship Id="rId6"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Adversarial Search</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278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Minimax</a:t>
            </a:r>
            <a:r>
              <a:rPr lang="en-US" dirty="0"/>
              <a:t> algorithm</a:t>
            </a:r>
          </a:p>
        </p:txBody>
      </p:sp>
      <p:sp>
        <p:nvSpPr>
          <p:cNvPr id="3" name="Content Placeholder 2"/>
          <p:cNvSpPr>
            <a:spLocks noGrp="1"/>
          </p:cNvSpPr>
          <p:nvPr>
            <p:ph idx="1"/>
          </p:nvPr>
        </p:nvSpPr>
        <p:spPr/>
        <p:txBody>
          <a:bodyPr/>
          <a:lstStyle/>
          <a:p>
            <a:r>
              <a:rPr lang="en-US" dirty="0"/>
              <a:t>Select the best move for you, assuming your opponent is selecting the best move for themselves.</a:t>
            </a:r>
          </a:p>
          <a:p>
            <a:r>
              <a:rPr lang="en-US" dirty="0"/>
              <a:t>Works like DFS.</a:t>
            </a:r>
          </a:p>
        </p:txBody>
      </p:sp>
    </p:spTree>
    <p:extLst>
      <p:ext uri="{BB962C8B-B14F-4D97-AF65-F5344CB8AC3E}">
        <p14:creationId xmlns:p14="http://schemas.microsoft.com/office/powerpoint/2010/main" val="1922572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Minimax algorithm</a:t>
            </a:r>
            <a:br>
              <a:rPr lang="en-US" dirty="0"/>
            </a:br>
            <a:r>
              <a:rPr lang="en-US" sz="2200" dirty="0"/>
              <a:t>(assuming it is MAX's turn)</a:t>
            </a:r>
          </a:p>
        </p:txBody>
      </p:sp>
      <p:sp>
        <p:nvSpPr>
          <p:cNvPr id="3" name="Content Placeholder 2"/>
          <p:cNvSpPr>
            <a:spLocks noGrp="1"/>
          </p:cNvSpPr>
          <p:nvPr>
            <p:ph idx="1"/>
          </p:nvPr>
        </p:nvSpPr>
        <p:spPr>
          <a:xfrm>
            <a:off x="115452" y="1600200"/>
            <a:ext cx="8854260" cy="4525963"/>
          </a:xfrm>
        </p:spPr>
        <p:txBody>
          <a:bodyPr>
            <a:normAutofit/>
          </a:bodyPr>
          <a:lstStyle/>
          <a:p>
            <a:pPr marL="0" indent="0">
              <a:buNone/>
            </a:pPr>
            <a:r>
              <a:rPr lang="en-US" sz="2800" dirty="0" err="1"/>
              <a:t>minimax</a:t>
            </a:r>
            <a:r>
              <a:rPr lang="en-US" sz="2800" dirty="0"/>
              <a:t>(s) = </a:t>
            </a:r>
          </a:p>
          <a:p>
            <a:pPr marL="0" indent="0">
              <a:buNone/>
            </a:pPr>
            <a:r>
              <a:rPr lang="en-US" sz="2800" dirty="0"/>
              <a:t>  utility(s, MAX)								if IS-TERMINAL(s)</a:t>
            </a:r>
          </a:p>
          <a:p>
            <a:pPr marL="0" indent="0">
              <a:buNone/>
            </a:pPr>
            <a:r>
              <a:rPr lang="en-US" sz="2800" dirty="0"/>
              <a:t>  </a:t>
            </a:r>
            <a:r>
              <a:rPr lang="en-US" sz="2800" dirty="0" err="1"/>
              <a:t>max</a:t>
            </a:r>
            <a:r>
              <a:rPr lang="en-US" sz="2800" i="1" baseline="-25000" dirty="0" err="1"/>
              <a:t>a</a:t>
            </a:r>
            <a:r>
              <a:rPr lang="en-US" sz="2800" baseline="-25000" dirty="0"/>
              <a:t> in actions(s)</a:t>
            </a:r>
            <a:r>
              <a:rPr lang="en-US" sz="2800" dirty="0"/>
              <a:t> minimax(result(s, </a:t>
            </a:r>
            <a:r>
              <a:rPr lang="en-US" sz="2800" i="1" dirty="0"/>
              <a:t>a</a:t>
            </a:r>
            <a:r>
              <a:rPr lang="en-US" sz="2800" dirty="0"/>
              <a:t>))   	if TO-MOVE(s)=MAX</a:t>
            </a:r>
          </a:p>
          <a:p>
            <a:pPr marL="0" indent="0">
              <a:buNone/>
            </a:pPr>
            <a:r>
              <a:rPr lang="en-US" sz="2800" dirty="0"/>
              <a:t>  min</a:t>
            </a:r>
            <a:r>
              <a:rPr lang="en-US" sz="2800" i="1" baseline="-25000" dirty="0"/>
              <a:t>a</a:t>
            </a:r>
            <a:r>
              <a:rPr lang="en-US" sz="2800" baseline="-25000" dirty="0"/>
              <a:t> in actions(s)</a:t>
            </a:r>
            <a:r>
              <a:rPr lang="en-US" sz="2800" dirty="0"/>
              <a:t> minimax(result(s, </a:t>
            </a:r>
            <a:r>
              <a:rPr lang="en-US" sz="2800" i="1" dirty="0"/>
              <a:t>a</a:t>
            </a:r>
            <a:r>
              <a:rPr lang="en-US" sz="2800" dirty="0"/>
              <a:t>))	if TO-MOVE(s)=MIN</a:t>
            </a:r>
            <a:br>
              <a:rPr lang="en-US" sz="2800" dirty="0"/>
            </a:br>
            <a:endParaRPr lang="en-US" sz="2800" dirty="0"/>
          </a:p>
          <a:p>
            <a:pPr marL="0" indent="0" algn="ctr">
              <a:buNone/>
            </a:pPr>
            <a:r>
              <a:rPr lang="en-US" sz="2800" dirty="0"/>
              <a:t>result(s, a) means the new state generated </a:t>
            </a:r>
            <a:br>
              <a:rPr lang="en-US" sz="2800" dirty="0"/>
            </a:br>
            <a:r>
              <a:rPr lang="en-US" sz="2800" dirty="0"/>
              <a:t>by taking action </a:t>
            </a:r>
            <a:r>
              <a:rPr lang="en-US" sz="2800" i="1" dirty="0"/>
              <a:t>a</a:t>
            </a:r>
            <a:r>
              <a:rPr lang="en-US" sz="2800" dirty="0"/>
              <a:t> in state </a:t>
            </a:r>
            <a:r>
              <a:rPr lang="en-US" sz="2800" i="1" dirty="0"/>
              <a:t>s</a:t>
            </a:r>
            <a:r>
              <a:rPr lang="en-US" sz="2800" dirty="0"/>
              <a:t>.</a:t>
            </a:r>
          </a:p>
          <a:p>
            <a:pPr marL="0" indent="0">
              <a:buNone/>
            </a:pPr>
            <a:endParaRPr lang="en-US" sz="2800" dirty="0"/>
          </a:p>
        </p:txBody>
      </p:sp>
    </p:spTree>
    <p:extLst>
      <p:ext uri="{BB962C8B-B14F-4D97-AF65-F5344CB8AC3E}">
        <p14:creationId xmlns:p14="http://schemas.microsoft.com/office/powerpoint/2010/main" val="1309454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a:off x="4520382" y="138335"/>
            <a:ext cx="595021" cy="541713"/>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flipV="1">
            <a:off x="4520382" y="1534013"/>
            <a:ext cx="595021" cy="494302"/>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flipV="1">
            <a:off x="1666597" y="1534013"/>
            <a:ext cx="595021" cy="494302"/>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Isosceles Triangle 7"/>
          <p:cNvSpPr/>
          <p:nvPr/>
        </p:nvSpPr>
        <p:spPr>
          <a:xfrm flipV="1">
            <a:off x="7378443" y="1534013"/>
            <a:ext cx="595021" cy="494302"/>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20643" y="2865418"/>
            <a:ext cx="8623357" cy="523220"/>
          </a:xfrm>
          <a:prstGeom prst="rect">
            <a:avLst/>
          </a:prstGeom>
          <a:noFill/>
        </p:spPr>
        <p:txBody>
          <a:bodyPr wrap="square" rtlCol="0">
            <a:spAutoFit/>
          </a:bodyPr>
          <a:lstStyle/>
          <a:p>
            <a:r>
              <a:rPr lang="en-US" dirty="0"/>
              <a:t>    </a:t>
            </a:r>
            <a:r>
              <a:rPr lang="en-US" sz="2800" dirty="0"/>
              <a:t>3           12        8           2        4          6          14       5         2</a:t>
            </a:r>
          </a:p>
        </p:txBody>
      </p:sp>
      <p:cxnSp>
        <p:nvCxnSpPr>
          <p:cNvPr id="21" name="Straight Connector 20"/>
          <p:cNvCxnSpPr>
            <a:stCxn id="5" idx="2"/>
            <a:endCxn id="7" idx="4"/>
          </p:cNvCxnSpPr>
          <p:nvPr/>
        </p:nvCxnSpPr>
        <p:spPr>
          <a:xfrm flipH="1">
            <a:off x="2261618" y="680048"/>
            <a:ext cx="2258764" cy="8539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5" idx="3"/>
            <a:endCxn id="6" idx="3"/>
          </p:cNvCxnSpPr>
          <p:nvPr/>
        </p:nvCxnSpPr>
        <p:spPr>
          <a:xfrm>
            <a:off x="4817893" y="680048"/>
            <a:ext cx="0" cy="8539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5" idx="4"/>
            <a:endCxn id="8" idx="2"/>
          </p:cNvCxnSpPr>
          <p:nvPr/>
        </p:nvCxnSpPr>
        <p:spPr>
          <a:xfrm>
            <a:off x="5115403" y="680048"/>
            <a:ext cx="2263040" cy="8539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a:endCxn id="7" idx="0"/>
          </p:cNvCxnSpPr>
          <p:nvPr/>
        </p:nvCxnSpPr>
        <p:spPr>
          <a:xfrm flipV="1">
            <a:off x="907281" y="2028315"/>
            <a:ext cx="1056827"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a:cxnSpLocks/>
            <a:stCxn id="7" idx="0"/>
          </p:cNvCxnSpPr>
          <p:nvPr/>
        </p:nvCxnSpPr>
        <p:spPr>
          <a:xfrm>
            <a:off x="1964108" y="2028315"/>
            <a:ext cx="0"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cxnSpLocks/>
            <a:endCxn id="7" idx="0"/>
          </p:cNvCxnSpPr>
          <p:nvPr/>
        </p:nvCxnSpPr>
        <p:spPr>
          <a:xfrm flipH="1" flipV="1">
            <a:off x="1964108" y="2028315"/>
            <a:ext cx="985780"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a:cxnSpLocks/>
            <a:stCxn id="6" idx="0"/>
          </p:cNvCxnSpPr>
          <p:nvPr/>
        </p:nvCxnSpPr>
        <p:spPr>
          <a:xfrm flipH="1">
            <a:off x="3980073" y="2028315"/>
            <a:ext cx="837820"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cxnSpLocks/>
            <a:endCxn id="6" idx="0"/>
          </p:cNvCxnSpPr>
          <p:nvPr/>
        </p:nvCxnSpPr>
        <p:spPr>
          <a:xfrm flipV="1">
            <a:off x="4817893" y="2028315"/>
            <a:ext cx="0"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cxnSpLocks/>
            <a:stCxn id="6" idx="0"/>
          </p:cNvCxnSpPr>
          <p:nvPr/>
        </p:nvCxnSpPr>
        <p:spPr>
          <a:xfrm>
            <a:off x="4817893" y="2028315"/>
            <a:ext cx="972458"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cxnSpLocks/>
            <a:endCxn id="8" idx="0"/>
          </p:cNvCxnSpPr>
          <p:nvPr/>
        </p:nvCxnSpPr>
        <p:spPr>
          <a:xfrm flipV="1">
            <a:off x="6844164" y="2028315"/>
            <a:ext cx="831790"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a:cxnSpLocks/>
            <a:stCxn id="8" idx="0"/>
          </p:cNvCxnSpPr>
          <p:nvPr/>
        </p:nvCxnSpPr>
        <p:spPr>
          <a:xfrm>
            <a:off x="7675954" y="2028315"/>
            <a:ext cx="25218"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cxnSpLocks/>
            <a:stCxn id="8" idx="0"/>
          </p:cNvCxnSpPr>
          <p:nvPr/>
        </p:nvCxnSpPr>
        <p:spPr>
          <a:xfrm>
            <a:off x="7675954" y="2028315"/>
            <a:ext cx="940031" cy="784494"/>
          </a:xfrm>
          <a:prstGeom prst="line">
            <a:avLst/>
          </a:prstGeom>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115454" y="138335"/>
            <a:ext cx="728234" cy="369332"/>
          </a:xfrm>
          <a:prstGeom prst="rect">
            <a:avLst/>
          </a:prstGeom>
          <a:noFill/>
        </p:spPr>
        <p:txBody>
          <a:bodyPr wrap="square" rtlCol="0">
            <a:spAutoFit/>
          </a:bodyPr>
          <a:lstStyle/>
          <a:p>
            <a:r>
              <a:rPr lang="en-US" dirty="0"/>
              <a:t>MAX</a:t>
            </a:r>
          </a:p>
        </p:txBody>
      </p:sp>
      <p:sp>
        <p:nvSpPr>
          <p:cNvPr id="68" name="TextBox 67"/>
          <p:cNvSpPr txBox="1"/>
          <p:nvPr/>
        </p:nvSpPr>
        <p:spPr>
          <a:xfrm>
            <a:off x="115454" y="1557645"/>
            <a:ext cx="728234" cy="369332"/>
          </a:xfrm>
          <a:prstGeom prst="rect">
            <a:avLst/>
          </a:prstGeom>
          <a:noFill/>
        </p:spPr>
        <p:txBody>
          <a:bodyPr wrap="square" rtlCol="0">
            <a:spAutoFit/>
          </a:bodyPr>
          <a:lstStyle/>
          <a:p>
            <a:r>
              <a:rPr lang="en-US" dirty="0"/>
              <a:t>MIN</a:t>
            </a:r>
          </a:p>
        </p:txBody>
      </p:sp>
      <p:sp>
        <p:nvSpPr>
          <p:cNvPr id="23" name="Content Placeholder 2">
            <a:extLst>
              <a:ext uri="{FF2B5EF4-FFF2-40B4-BE49-F238E27FC236}">
                <a16:creationId xmlns:a16="http://schemas.microsoft.com/office/drawing/2014/main" id="{8B41DEEE-B530-6F41-8508-E5883BB7D52C}"/>
              </a:ext>
            </a:extLst>
          </p:cNvPr>
          <p:cNvSpPr>
            <a:spLocks noGrp="1"/>
          </p:cNvSpPr>
          <p:nvPr>
            <p:ph idx="1"/>
          </p:nvPr>
        </p:nvSpPr>
        <p:spPr>
          <a:xfrm>
            <a:off x="115452" y="3751250"/>
            <a:ext cx="8854260" cy="2374913"/>
          </a:xfrm>
        </p:spPr>
        <p:txBody>
          <a:bodyPr>
            <a:normAutofit lnSpcReduction="10000"/>
          </a:bodyPr>
          <a:lstStyle/>
          <a:p>
            <a:pPr marL="0" indent="0">
              <a:buNone/>
            </a:pPr>
            <a:r>
              <a:rPr lang="en-US" sz="2800" dirty="0" err="1"/>
              <a:t>minimax</a:t>
            </a:r>
            <a:r>
              <a:rPr lang="en-US" sz="2800" dirty="0"/>
              <a:t>(s) = </a:t>
            </a:r>
          </a:p>
          <a:p>
            <a:pPr marL="0" indent="0">
              <a:buNone/>
            </a:pPr>
            <a:r>
              <a:rPr lang="en-US" sz="2800" dirty="0"/>
              <a:t>  utility(s, MAX)								if IS-TERMINAL(s)</a:t>
            </a:r>
          </a:p>
          <a:p>
            <a:pPr marL="0" indent="0">
              <a:buNone/>
            </a:pPr>
            <a:r>
              <a:rPr lang="en-US" sz="2800" dirty="0"/>
              <a:t>  </a:t>
            </a:r>
            <a:r>
              <a:rPr lang="en-US" sz="2800" dirty="0" err="1"/>
              <a:t>max</a:t>
            </a:r>
            <a:r>
              <a:rPr lang="en-US" sz="2800" i="1" baseline="-25000" dirty="0" err="1"/>
              <a:t>a</a:t>
            </a:r>
            <a:r>
              <a:rPr lang="en-US" sz="2800" baseline="-25000" dirty="0"/>
              <a:t> in actions(s)</a:t>
            </a:r>
            <a:r>
              <a:rPr lang="en-US" sz="2800" dirty="0"/>
              <a:t> minimax(result(s, </a:t>
            </a:r>
            <a:r>
              <a:rPr lang="en-US" sz="2800" i="1" dirty="0"/>
              <a:t>a</a:t>
            </a:r>
            <a:r>
              <a:rPr lang="en-US" sz="2800" dirty="0"/>
              <a:t>))   	if TO-MOVE(s)=MAX</a:t>
            </a:r>
          </a:p>
          <a:p>
            <a:pPr marL="0" indent="0">
              <a:buNone/>
            </a:pPr>
            <a:r>
              <a:rPr lang="en-US" sz="2800" dirty="0"/>
              <a:t>  min</a:t>
            </a:r>
            <a:r>
              <a:rPr lang="en-US" sz="2800" i="1" baseline="-25000" dirty="0"/>
              <a:t>a</a:t>
            </a:r>
            <a:r>
              <a:rPr lang="en-US" sz="2800" baseline="-25000" dirty="0"/>
              <a:t> in actions(s)</a:t>
            </a:r>
            <a:r>
              <a:rPr lang="en-US" sz="2800" dirty="0"/>
              <a:t> minimax(result(s, </a:t>
            </a:r>
            <a:r>
              <a:rPr lang="en-US" sz="2800" i="1" dirty="0"/>
              <a:t>a</a:t>
            </a:r>
            <a:r>
              <a:rPr lang="en-US" sz="2800" dirty="0"/>
              <a:t>))	if TO-MOVE(s)=MIN</a:t>
            </a:r>
            <a:br>
              <a:rPr lang="en-US" sz="2800" dirty="0"/>
            </a:br>
            <a:endParaRPr lang="en-US" sz="2800" dirty="0"/>
          </a:p>
        </p:txBody>
      </p:sp>
    </p:spTree>
    <p:extLst>
      <p:ext uri="{BB962C8B-B14F-4D97-AF65-F5344CB8AC3E}">
        <p14:creationId xmlns:p14="http://schemas.microsoft.com/office/powerpoint/2010/main" val="1646084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a:t>
            </a:r>
            <a:r>
              <a:rPr lang="en-US" dirty="0" err="1"/>
              <a:t>minimax</a:t>
            </a:r>
            <a:endParaRPr lang="en-US" dirty="0"/>
          </a:p>
        </p:txBody>
      </p:sp>
      <p:sp>
        <p:nvSpPr>
          <p:cNvPr id="3" name="Content Placeholder 2"/>
          <p:cNvSpPr>
            <a:spLocks noGrp="1"/>
          </p:cNvSpPr>
          <p:nvPr>
            <p:ph idx="1"/>
          </p:nvPr>
        </p:nvSpPr>
        <p:spPr/>
        <p:txBody>
          <a:bodyPr/>
          <a:lstStyle/>
          <a:p>
            <a:r>
              <a:rPr lang="en-US" dirty="0"/>
              <a:t>Complete?</a:t>
            </a:r>
          </a:p>
          <a:p>
            <a:pPr lvl="1"/>
            <a:r>
              <a:rPr lang="en-US" dirty="0"/>
              <a:t>Yes (assuming tree is finite)</a:t>
            </a:r>
          </a:p>
          <a:p>
            <a:r>
              <a:rPr lang="en-US" dirty="0"/>
              <a:t>Optimal?</a:t>
            </a:r>
          </a:p>
          <a:p>
            <a:pPr lvl="1"/>
            <a:r>
              <a:rPr lang="en-US" dirty="0"/>
              <a:t>Yes (assuming opponent is also optimal)</a:t>
            </a:r>
          </a:p>
          <a:p>
            <a:r>
              <a:rPr lang="en-US" dirty="0"/>
              <a:t>Time complexity: O(</a:t>
            </a:r>
            <a:r>
              <a:rPr lang="en-US" dirty="0" err="1"/>
              <a:t>b</a:t>
            </a:r>
            <a:r>
              <a:rPr lang="en-US" baseline="30000" dirty="0" err="1"/>
              <a:t>m</a:t>
            </a:r>
            <a:r>
              <a:rPr lang="en-US" dirty="0"/>
              <a:t>)</a:t>
            </a:r>
          </a:p>
          <a:p>
            <a:r>
              <a:rPr lang="en-US" dirty="0"/>
              <a:t>Space complexity: O(</a:t>
            </a:r>
            <a:r>
              <a:rPr lang="en-US" dirty="0" err="1"/>
              <a:t>bm</a:t>
            </a:r>
            <a:r>
              <a:rPr lang="en-US" dirty="0"/>
              <a:t>)    (like DFS)</a:t>
            </a:r>
          </a:p>
          <a:p>
            <a:r>
              <a:rPr lang="en-US" dirty="0"/>
              <a:t>But for chess, b ≈ 35, m ≈ 100, so this time is completely infeasible!</a:t>
            </a:r>
          </a:p>
        </p:txBody>
      </p:sp>
    </p:spTree>
    <p:extLst>
      <p:ext uri="{BB962C8B-B14F-4D97-AF65-F5344CB8AC3E}">
        <p14:creationId xmlns:p14="http://schemas.microsoft.com/office/powerpoint/2010/main" val="25735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Real-World Minimax</a:t>
            </a:r>
          </a:p>
        </p:txBody>
      </p:sp>
      <p:sp>
        <p:nvSpPr>
          <p:cNvPr id="3" name="Content Placeholder 2"/>
          <p:cNvSpPr>
            <a:spLocks noGrp="1"/>
          </p:cNvSpPr>
          <p:nvPr>
            <p:ph idx="1"/>
          </p:nvPr>
        </p:nvSpPr>
        <p:spPr/>
        <p:txBody>
          <a:bodyPr>
            <a:normAutofit lnSpcReduction="10000"/>
          </a:bodyPr>
          <a:lstStyle/>
          <a:p>
            <a:r>
              <a:rPr lang="en-US" dirty="0"/>
              <a:t>The minimax algorithm given here only stores the utility values; "real-world" minimax should store utility values </a:t>
            </a:r>
            <a:r>
              <a:rPr lang="en-US" i="1" dirty="0"/>
              <a:t>and</a:t>
            </a:r>
            <a:r>
              <a:rPr lang="en-US" dirty="0"/>
              <a:t> the move that gives you the value.</a:t>
            </a:r>
          </a:p>
          <a:p>
            <a:r>
              <a:rPr lang="en-US" dirty="0"/>
              <a:t>This is usually done by keeping an auxiliary data structure called a transposition table; this table also cuts down on search time.</a:t>
            </a:r>
          </a:p>
          <a:p>
            <a:pPr lvl="1"/>
            <a:r>
              <a:rPr lang="en-US" dirty="0"/>
              <a:t>Table stores, for every state, the minimax value and corresponding best move.</a:t>
            </a:r>
          </a:p>
        </p:txBody>
      </p:sp>
    </p:spTree>
    <p:extLst>
      <p:ext uri="{BB962C8B-B14F-4D97-AF65-F5344CB8AC3E}">
        <p14:creationId xmlns:p14="http://schemas.microsoft.com/office/powerpoint/2010/main" val="40061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BC6A6-320A-F04C-9ADB-385FD45F10A8}"/>
              </a:ext>
            </a:extLst>
          </p:cNvPr>
          <p:cNvSpPr>
            <a:spLocks noGrp="1"/>
          </p:cNvSpPr>
          <p:nvPr>
            <p:ph type="title"/>
          </p:nvPr>
        </p:nvSpPr>
        <p:spPr/>
        <p:txBody>
          <a:bodyPr/>
          <a:lstStyle/>
          <a:p>
            <a:r>
              <a:rPr lang="en-US" dirty="0" err="1"/>
              <a:t>Nim</a:t>
            </a:r>
            <a:endParaRPr lang="en-US" dirty="0"/>
          </a:p>
        </p:txBody>
      </p:sp>
      <p:sp>
        <p:nvSpPr>
          <p:cNvPr id="3" name="Content Placeholder 2">
            <a:extLst>
              <a:ext uri="{FF2B5EF4-FFF2-40B4-BE49-F238E27FC236}">
                <a16:creationId xmlns:a16="http://schemas.microsoft.com/office/drawing/2014/main" id="{9CC3848C-7C76-D143-B540-04E66A32293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3091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BC6A6-320A-F04C-9ADB-385FD45F10A8}"/>
              </a:ext>
            </a:extLst>
          </p:cNvPr>
          <p:cNvSpPr>
            <a:spLocks noGrp="1"/>
          </p:cNvSpPr>
          <p:nvPr>
            <p:ph type="title"/>
          </p:nvPr>
        </p:nvSpPr>
        <p:spPr/>
        <p:txBody>
          <a:bodyPr/>
          <a:lstStyle/>
          <a:p>
            <a:r>
              <a:rPr lang="en-US" dirty="0" err="1"/>
              <a:t>Nim</a:t>
            </a:r>
            <a:endParaRPr lang="en-US" dirty="0"/>
          </a:p>
        </p:txBody>
      </p:sp>
      <p:sp>
        <p:nvSpPr>
          <p:cNvPr id="3" name="Content Placeholder 2">
            <a:extLst>
              <a:ext uri="{FF2B5EF4-FFF2-40B4-BE49-F238E27FC236}">
                <a16:creationId xmlns:a16="http://schemas.microsoft.com/office/drawing/2014/main" id="{9CC3848C-7C76-D143-B540-04E66A32293D}"/>
              </a:ext>
            </a:extLst>
          </p:cNvPr>
          <p:cNvSpPr>
            <a:spLocks noGrp="1"/>
          </p:cNvSpPr>
          <p:nvPr>
            <p:ph idx="1"/>
          </p:nvPr>
        </p:nvSpPr>
        <p:spPr/>
        <p:txBody>
          <a:bodyPr/>
          <a:lstStyle/>
          <a:p>
            <a:r>
              <a:rPr lang="en-US" dirty="0"/>
              <a:t>How to represent a state?</a:t>
            </a:r>
          </a:p>
          <a:p>
            <a:r>
              <a:rPr lang="en-US" dirty="0"/>
              <a:t>How to represent an action?</a:t>
            </a:r>
          </a:p>
        </p:txBody>
      </p:sp>
    </p:spTree>
    <p:extLst>
      <p:ext uri="{BB962C8B-B14F-4D97-AF65-F5344CB8AC3E}">
        <p14:creationId xmlns:p14="http://schemas.microsoft.com/office/powerpoint/2010/main" val="91532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9776"/>
            <a:ext cx="8229600" cy="5886388"/>
          </a:xfrm>
        </p:spPr>
        <p:txBody>
          <a:bodyPr/>
          <a:lstStyle/>
          <a:p>
            <a:r>
              <a:rPr lang="en-US" dirty="0"/>
              <a:t>Problem: </a:t>
            </a:r>
            <a:r>
              <a:rPr lang="en-US" dirty="0" err="1"/>
              <a:t>minimax</a:t>
            </a:r>
            <a:r>
              <a:rPr lang="en-US" dirty="0"/>
              <a:t> takes too long.</a:t>
            </a:r>
          </a:p>
          <a:p>
            <a:r>
              <a:rPr lang="en-US" dirty="0"/>
              <a:t>Solution: improve algorithm to ignore parts of the tree that will definitely not be used (assuming both players play optimally).</a:t>
            </a:r>
          </a:p>
          <a:p>
            <a:endParaRPr lang="en-US" dirty="0"/>
          </a:p>
        </p:txBody>
      </p:sp>
    </p:spTree>
    <p:extLst>
      <p:ext uri="{BB962C8B-B14F-4D97-AF65-F5344CB8AC3E}">
        <p14:creationId xmlns:p14="http://schemas.microsoft.com/office/powerpoint/2010/main" val="150710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a:off x="4520382" y="670481"/>
            <a:ext cx="595021" cy="541713"/>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flipV="1">
            <a:off x="4520382" y="2066159"/>
            <a:ext cx="595021" cy="494302"/>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flipV="1">
            <a:off x="1666597" y="2066159"/>
            <a:ext cx="595021" cy="494302"/>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Isosceles Triangle 7"/>
          <p:cNvSpPr/>
          <p:nvPr/>
        </p:nvSpPr>
        <p:spPr>
          <a:xfrm flipV="1">
            <a:off x="7378443" y="2066159"/>
            <a:ext cx="595021" cy="494302"/>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479571" y="3312010"/>
            <a:ext cx="8623357" cy="523220"/>
          </a:xfrm>
          <a:prstGeom prst="rect">
            <a:avLst/>
          </a:prstGeom>
          <a:noFill/>
        </p:spPr>
        <p:txBody>
          <a:bodyPr wrap="square" rtlCol="0">
            <a:spAutoFit/>
          </a:bodyPr>
          <a:lstStyle/>
          <a:p>
            <a:r>
              <a:rPr lang="en-US" dirty="0"/>
              <a:t>    </a:t>
            </a:r>
            <a:r>
              <a:rPr lang="en-US" sz="2800" dirty="0"/>
              <a:t>3           12        8           2        4          6          14       5         2</a:t>
            </a:r>
          </a:p>
        </p:txBody>
      </p:sp>
      <p:cxnSp>
        <p:nvCxnSpPr>
          <p:cNvPr id="21" name="Straight Connector 20"/>
          <p:cNvCxnSpPr>
            <a:stCxn id="5" idx="2"/>
            <a:endCxn id="7" idx="4"/>
          </p:cNvCxnSpPr>
          <p:nvPr/>
        </p:nvCxnSpPr>
        <p:spPr>
          <a:xfrm flipH="1">
            <a:off x="2261618" y="1212194"/>
            <a:ext cx="2258764" cy="8539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5" idx="3"/>
            <a:endCxn id="6" idx="3"/>
          </p:cNvCxnSpPr>
          <p:nvPr/>
        </p:nvCxnSpPr>
        <p:spPr>
          <a:xfrm>
            <a:off x="4817893" y="1212194"/>
            <a:ext cx="0" cy="8539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5" idx="4"/>
            <a:endCxn id="8" idx="2"/>
          </p:cNvCxnSpPr>
          <p:nvPr/>
        </p:nvCxnSpPr>
        <p:spPr>
          <a:xfrm>
            <a:off x="5115403" y="1212194"/>
            <a:ext cx="2263040" cy="8539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a:endCxn id="7" idx="0"/>
          </p:cNvCxnSpPr>
          <p:nvPr/>
        </p:nvCxnSpPr>
        <p:spPr>
          <a:xfrm flipV="1">
            <a:off x="907281" y="2560461"/>
            <a:ext cx="1056827"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a:cxnSpLocks/>
            <a:stCxn id="7" idx="0"/>
          </p:cNvCxnSpPr>
          <p:nvPr/>
        </p:nvCxnSpPr>
        <p:spPr>
          <a:xfrm>
            <a:off x="1964108" y="2560461"/>
            <a:ext cx="0"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cxnSpLocks/>
            <a:endCxn id="7" idx="0"/>
          </p:cNvCxnSpPr>
          <p:nvPr/>
        </p:nvCxnSpPr>
        <p:spPr>
          <a:xfrm flipH="1" flipV="1">
            <a:off x="1964108" y="2560461"/>
            <a:ext cx="985780"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a:cxnSpLocks/>
            <a:stCxn id="6" idx="0"/>
          </p:cNvCxnSpPr>
          <p:nvPr/>
        </p:nvCxnSpPr>
        <p:spPr>
          <a:xfrm flipH="1">
            <a:off x="3980073" y="2560461"/>
            <a:ext cx="837820"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cxnSpLocks/>
            <a:endCxn id="6" idx="0"/>
          </p:cNvCxnSpPr>
          <p:nvPr/>
        </p:nvCxnSpPr>
        <p:spPr>
          <a:xfrm flipV="1">
            <a:off x="4817893" y="2560461"/>
            <a:ext cx="0"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cxnSpLocks/>
            <a:stCxn id="6" idx="0"/>
          </p:cNvCxnSpPr>
          <p:nvPr/>
        </p:nvCxnSpPr>
        <p:spPr>
          <a:xfrm>
            <a:off x="4817893" y="2560461"/>
            <a:ext cx="972458"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cxnSpLocks/>
            <a:endCxn id="8" idx="0"/>
          </p:cNvCxnSpPr>
          <p:nvPr/>
        </p:nvCxnSpPr>
        <p:spPr>
          <a:xfrm flipV="1">
            <a:off x="6844164" y="2560461"/>
            <a:ext cx="831790"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a:cxnSpLocks/>
            <a:stCxn id="8" idx="0"/>
          </p:cNvCxnSpPr>
          <p:nvPr/>
        </p:nvCxnSpPr>
        <p:spPr>
          <a:xfrm>
            <a:off x="7675954" y="2560461"/>
            <a:ext cx="25218"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cxnSpLocks/>
            <a:stCxn id="8" idx="0"/>
          </p:cNvCxnSpPr>
          <p:nvPr/>
        </p:nvCxnSpPr>
        <p:spPr>
          <a:xfrm>
            <a:off x="7675954" y="2560461"/>
            <a:ext cx="940031" cy="784494"/>
          </a:xfrm>
          <a:prstGeom prst="line">
            <a:avLst/>
          </a:prstGeom>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115454" y="670481"/>
            <a:ext cx="728234" cy="369332"/>
          </a:xfrm>
          <a:prstGeom prst="rect">
            <a:avLst/>
          </a:prstGeom>
          <a:noFill/>
        </p:spPr>
        <p:txBody>
          <a:bodyPr wrap="square" rtlCol="0">
            <a:spAutoFit/>
          </a:bodyPr>
          <a:lstStyle/>
          <a:p>
            <a:r>
              <a:rPr lang="en-US" dirty="0"/>
              <a:t>MAX</a:t>
            </a:r>
          </a:p>
        </p:txBody>
      </p:sp>
      <p:sp>
        <p:nvSpPr>
          <p:cNvPr id="68" name="TextBox 67"/>
          <p:cNvSpPr txBox="1"/>
          <p:nvPr/>
        </p:nvSpPr>
        <p:spPr>
          <a:xfrm>
            <a:off x="115454" y="2089791"/>
            <a:ext cx="728234" cy="369332"/>
          </a:xfrm>
          <a:prstGeom prst="rect">
            <a:avLst/>
          </a:prstGeom>
          <a:noFill/>
        </p:spPr>
        <p:txBody>
          <a:bodyPr wrap="square" rtlCol="0">
            <a:spAutoFit/>
          </a:bodyPr>
          <a:lstStyle/>
          <a:p>
            <a:r>
              <a:rPr lang="en-US" dirty="0"/>
              <a:t>MIN</a:t>
            </a:r>
          </a:p>
        </p:txBody>
      </p:sp>
    </p:spTree>
    <p:extLst>
      <p:ext uri="{BB962C8B-B14F-4D97-AF65-F5344CB8AC3E}">
        <p14:creationId xmlns:p14="http://schemas.microsoft.com/office/powerpoint/2010/main" val="4183348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a:off x="4520382" y="670481"/>
            <a:ext cx="595021" cy="541713"/>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flipV="1">
            <a:off x="4520382" y="2066159"/>
            <a:ext cx="595021" cy="494302"/>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flipV="1">
            <a:off x="1666597" y="2066159"/>
            <a:ext cx="595021" cy="494302"/>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Isosceles Triangle 7"/>
          <p:cNvSpPr/>
          <p:nvPr/>
        </p:nvSpPr>
        <p:spPr>
          <a:xfrm flipV="1">
            <a:off x="7378443" y="2066159"/>
            <a:ext cx="595021" cy="494302"/>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479571" y="3312010"/>
            <a:ext cx="8623357" cy="523220"/>
          </a:xfrm>
          <a:prstGeom prst="rect">
            <a:avLst/>
          </a:prstGeom>
          <a:noFill/>
        </p:spPr>
        <p:txBody>
          <a:bodyPr wrap="square" rtlCol="0">
            <a:spAutoFit/>
          </a:bodyPr>
          <a:lstStyle/>
          <a:p>
            <a:r>
              <a:rPr lang="en-US" dirty="0"/>
              <a:t>    </a:t>
            </a:r>
            <a:r>
              <a:rPr lang="en-US" sz="2800" dirty="0"/>
              <a:t>3           12        8           2        4          6          14       5         2</a:t>
            </a:r>
          </a:p>
        </p:txBody>
      </p:sp>
      <p:cxnSp>
        <p:nvCxnSpPr>
          <p:cNvPr id="21" name="Straight Connector 20"/>
          <p:cNvCxnSpPr>
            <a:stCxn id="5" idx="2"/>
            <a:endCxn id="7" idx="4"/>
          </p:cNvCxnSpPr>
          <p:nvPr/>
        </p:nvCxnSpPr>
        <p:spPr>
          <a:xfrm flipH="1">
            <a:off x="2261618" y="1212194"/>
            <a:ext cx="2258764" cy="8539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5" idx="3"/>
            <a:endCxn id="6" idx="3"/>
          </p:cNvCxnSpPr>
          <p:nvPr/>
        </p:nvCxnSpPr>
        <p:spPr>
          <a:xfrm>
            <a:off x="4817893" y="1212194"/>
            <a:ext cx="0" cy="8539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5" idx="4"/>
            <a:endCxn id="8" idx="2"/>
          </p:cNvCxnSpPr>
          <p:nvPr/>
        </p:nvCxnSpPr>
        <p:spPr>
          <a:xfrm>
            <a:off x="5115403" y="1212194"/>
            <a:ext cx="2263040" cy="8539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a:endCxn id="7" idx="0"/>
          </p:cNvCxnSpPr>
          <p:nvPr/>
        </p:nvCxnSpPr>
        <p:spPr>
          <a:xfrm flipV="1">
            <a:off x="907281" y="2560461"/>
            <a:ext cx="1056827"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a:cxnSpLocks/>
            <a:stCxn id="7" idx="0"/>
          </p:cNvCxnSpPr>
          <p:nvPr/>
        </p:nvCxnSpPr>
        <p:spPr>
          <a:xfrm>
            <a:off x="1964108" y="2560461"/>
            <a:ext cx="0"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cxnSpLocks/>
            <a:endCxn id="7" idx="0"/>
          </p:cNvCxnSpPr>
          <p:nvPr/>
        </p:nvCxnSpPr>
        <p:spPr>
          <a:xfrm flipH="1" flipV="1">
            <a:off x="1964108" y="2560461"/>
            <a:ext cx="985780"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a:cxnSpLocks/>
            <a:stCxn id="6" idx="0"/>
          </p:cNvCxnSpPr>
          <p:nvPr/>
        </p:nvCxnSpPr>
        <p:spPr>
          <a:xfrm flipH="1">
            <a:off x="3980073" y="2560461"/>
            <a:ext cx="837820"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cxnSpLocks/>
            <a:endCxn id="6" idx="0"/>
          </p:cNvCxnSpPr>
          <p:nvPr/>
        </p:nvCxnSpPr>
        <p:spPr>
          <a:xfrm flipV="1">
            <a:off x="4817893" y="2560461"/>
            <a:ext cx="0"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cxnSpLocks/>
            <a:stCxn id="6" idx="0"/>
          </p:cNvCxnSpPr>
          <p:nvPr/>
        </p:nvCxnSpPr>
        <p:spPr>
          <a:xfrm>
            <a:off x="4817893" y="2560461"/>
            <a:ext cx="972458"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cxnSpLocks/>
            <a:endCxn id="8" idx="0"/>
          </p:cNvCxnSpPr>
          <p:nvPr/>
        </p:nvCxnSpPr>
        <p:spPr>
          <a:xfrm flipV="1">
            <a:off x="6844164" y="2560461"/>
            <a:ext cx="831790"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a:cxnSpLocks/>
            <a:stCxn id="8" idx="0"/>
          </p:cNvCxnSpPr>
          <p:nvPr/>
        </p:nvCxnSpPr>
        <p:spPr>
          <a:xfrm>
            <a:off x="7675954" y="2560461"/>
            <a:ext cx="25218"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cxnSpLocks/>
            <a:stCxn id="8" idx="0"/>
          </p:cNvCxnSpPr>
          <p:nvPr/>
        </p:nvCxnSpPr>
        <p:spPr>
          <a:xfrm>
            <a:off x="7675954" y="2560461"/>
            <a:ext cx="940031" cy="784494"/>
          </a:xfrm>
          <a:prstGeom prst="line">
            <a:avLst/>
          </a:prstGeom>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115454" y="670481"/>
            <a:ext cx="728234" cy="369332"/>
          </a:xfrm>
          <a:prstGeom prst="rect">
            <a:avLst/>
          </a:prstGeom>
          <a:noFill/>
        </p:spPr>
        <p:txBody>
          <a:bodyPr wrap="square" rtlCol="0">
            <a:spAutoFit/>
          </a:bodyPr>
          <a:lstStyle/>
          <a:p>
            <a:r>
              <a:rPr lang="en-US" dirty="0"/>
              <a:t>MAX</a:t>
            </a:r>
          </a:p>
        </p:txBody>
      </p:sp>
      <p:sp>
        <p:nvSpPr>
          <p:cNvPr id="68" name="TextBox 67"/>
          <p:cNvSpPr txBox="1"/>
          <p:nvPr/>
        </p:nvSpPr>
        <p:spPr>
          <a:xfrm>
            <a:off x="115454" y="2089791"/>
            <a:ext cx="728234" cy="369332"/>
          </a:xfrm>
          <a:prstGeom prst="rect">
            <a:avLst/>
          </a:prstGeom>
          <a:noFill/>
        </p:spPr>
        <p:txBody>
          <a:bodyPr wrap="square" rtlCol="0">
            <a:spAutoFit/>
          </a:bodyPr>
          <a:lstStyle/>
          <a:p>
            <a:r>
              <a:rPr lang="en-US" dirty="0"/>
              <a:t>MIN</a:t>
            </a:r>
          </a:p>
        </p:txBody>
      </p:sp>
      <p:sp>
        <p:nvSpPr>
          <p:cNvPr id="2" name="Rectangle 1">
            <a:extLst>
              <a:ext uri="{FF2B5EF4-FFF2-40B4-BE49-F238E27FC236}">
                <a16:creationId xmlns:a16="http://schemas.microsoft.com/office/drawing/2014/main" id="{091942A3-40A0-6B4B-A0CB-4E23FBCCB585}"/>
              </a:ext>
            </a:extLst>
          </p:cNvPr>
          <p:cNvSpPr/>
          <p:nvPr/>
        </p:nvSpPr>
        <p:spPr>
          <a:xfrm>
            <a:off x="4763257" y="2653592"/>
            <a:ext cx="1682526" cy="1786270"/>
          </a:xfrm>
          <a:prstGeom prst="rect">
            <a:avLst/>
          </a:prstGeom>
          <a:solidFill>
            <a:schemeClr val="bg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469F1F2-F528-8241-BEB8-EFFF3ACEEE50}"/>
              </a:ext>
            </a:extLst>
          </p:cNvPr>
          <p:cNvSpPr txBox="1"/>
          <p:nvPr/>
        </p:nvSpPr>
        <p:spPr>
          <a:xfrm>
            <a:off x="1012374" y="2030558"/>
            <a:ext cx="549130" cy="584775"/>
          </a:xfrm>
          <a:prstGeom prst="rect">
            <a:avLst/>
          </a:prstGeom>
          <a:noFill/>
        </p:spPr>
        <p:txBody>
          <a:bodyPr wrap="square" rtlCol="0">
            <a:spAutoFit/>
          </a:bodyPr>
          <a:lstStyle/>
          <a:p>
            <a:r>
              <a:rPr lang="en-US" dirty="0"/>
              <a:t>   </a:t>
            </a:r>
            <a:r>
              <a:rPr lang="en-US" sz="3200" dirty="0">
                <a:solidFill>
                  <a:srgbClr val="FF0000"/>
                </a:solidFill>
              </a:rPr>
              <a:t>3</a:t>
            </a:r>
          </a:p>
        </p:txBody>
      </p:sp>
      <p:sp>
        <p:nvSpPr>
          <p:cNvPr id="24" name="TextBox 23">
            <a:extLst>
              <a:ext uri="{FF2B5EF4-FFF2-40B4-BE49-F238E27FC236}">
                <a16:creationId xmlns:a16="http://schemas.microsoft.com/office/drawing/2014/main" id="{E7011369-8ABF-8042-BFF6-B2D8FACEF369}"/>
              </a:ext>
            </a:extLst>
          </p:cNvPr>
          <p:cNvSpPr txBox="1"/>
          <p:nvPr/>
        </p:nvSpPr>
        <p:spPr>
          <a:xfrm>
            <a:off x="3534892" y="2012847"/>
            <a:ext cx="1023450" cy="584775"/>
          </a:xfrm>
          <a:prstGeom prst="rect">
            <a:avLst/>
          </a:prstGeom>
          <a:noFill/>
        </p:spPr>
        <p:txBody>
          <a:bodyPr wrap="square" rtlCol="0">
            <a:spAutoFit/>
          </a:bodyPr>
          <a:lstStyle/>
          <a:p>
            <a:r>
              <a:rPr lang="en-US" sz="3200" dirty="0">
                <a:solidFill>
                  <a:srgbClr val="FF0000"/>
                </a:solidFill>
              </a:rPr>
              <a:t>  &lt;=2</a:t>
            </a:r>
          </a:p>
        </p:txBody>
      </p:sp>
      <p:sp>
        <p:nvSpPr>
          <p:cNvPr id="27" name="TextBox 26">
            <a:extLst>
              <a:ext uri="{FF2B5EF4-FFF2-40B4-BE49-F238E27FC236}">
                <a16:creationId xmlns:a16="http://schemas.microsoft.com/office/drawing/2014/main" id="{7C3E3049-6195-034C-8692-4E901BD69A13}"/>
              </a:ext>
            </a:extLst>
          </p:cNvPr>
          <p:cNvSpPr txBox="1"/>
          <p:nvPr/>
        </p:nvSpPr>
        <p:spPr>
          <a:xfrm>
            <a:off x="3538615" y="600763"/>
            <a:ext cx="1023450" cy="584775"/>
          </a:xfrm>
          <a:prstGeom prst="rect">
            <a:avLst/>
          </a:prstGeom>
          <a:noFill/>
        </p:spPr>
        <p:txBody>
          <a:bodyPr wrap="square" rtlCol="0">
            <a:spAutoFit/>
          </a:bodyPr>
          <a:lstStyle/>
          <a:p>
            <a:r>
              <a:rPr lang="en-US" sz="3200" dirty="0">
                <a:solidFill>
                  <a:srgbClr val="FF0000"/>
                </a:solidFill>
              </a:rPr>
              <a:t>  &gt;=3</a:t>
            </a:r>
          </a:p>
        </p:txBody>
      </p:sp>
    </p:spTree>
    <p:extLst>
      <p:ext uri="{BB962C8B-B14F-4D97-AF65-F5344CB8AC3E}">
        <p14:creationId xmlns:p14="http://schemas.microsoft.com/office/powerpoint/2010/main" val="2860859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Toolbox so far</a:t>
            </a:r>
          </a:p>
        </p:txBody>
      </p:sp>
      <p:sp>
        <p:nvSpPr>
          <p:cNvPr id="3" name="Content Placeholder 2"/>
          <p:cNvSpPr>
            <a:spLocks noGrp="1"/>
          </p:cNvSpPr>
          <p:nvPr>
            <p:ph idx="1"/>
          </p:nvPr>
        </p:nvSpPr>
        <p:spPr/>
        <p:txBody>
          <a:bodyPr>
            <a:normAutofit/>
          </a:bodyPr>
          <a:lstStyle/>
          <a:p>
            <a:r>
              <a:rPr lang="en-US" dirty="0"/>
              <a:t>Uninformed search</a:t>
            </a:r>
          </a:p>
          <a:p>
            <a:pPr lvl="1"/>
            <a:r>
              <a:rPr lang="en-US" dirty="0"/>
              <a:t>BFS, DFS, uniform cost search</a:t>
            </a:r>
          </a:p>
          <a:p>
            <a:r>
              <a:rPr lang="en-US" dirty="0"/>
              <a:t>Heuristic search</a:t>
            </a:r>
          </a:p>
          <a:p>
            <a:pPr lvl="1"/>
            <a:r>
              <a:rPr lang="en-US" dirty="0"/>
              <a:t>A*</a:t>
            </a:r>
          </a:p>
        </p:txBody>
      </p:sp>
      <p:sp>
        <p:nvSpPr>
          <p:cNvPr id="4" name="TextBox 3"/>
          <p:cNvSpPr txBox="1"/>
          <p:nvPr/>
        </p:nvSpPr>
        <p:spPr>
          <a:xfrm>
            <a:off x="4431571" y="2726326"/>
            <a:ext cx="4511499" cy="1569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b="1" dirty="0"/>
              <a:t>Common environmental factors</a:t>
            </a:r>
            <a:r>
              <a:rPr lang="en-US" sz="2400" dirty="0"/>
              <a:t>: static, discrete, fully observable, deterministic actions.</a:t>
            </a:r>
          </a:p>
          <a:p>
            <a:r>
              <a:rPr lang="en-US" sz="2400" dirty="0"/>
              <a:t>Also: single agent, non-episodic.</a:t>
            </a:r>
          </a:p>
        </p:txBody>
      </p:sp>
    </p:spTree>
    <p:extLst>
      <p:ext uri="{BB962C8B-B14F-4D97-AF65-F5344CB8AC3E}">
        <p14:creationId xmlns:p14="http://schemas.microsoft.com/office/powerpoint/2010/main" val="353435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9776"/>
            <a:ext cx="8229600" cy="5886388"/>
          </a:xfrm>
        </p:spPr>
        <p:txBody>
          <a:bodyPr/>
          <a:lstStyle/>
          <a:p>
            <a:r>
              <a:rPr lang="en-US" dirty="0"/>
              <a:t>Idea: for each node, keep track of the range of possible values that minimax could produce for that node.</a:t>
            </a:r>
            <a:br>
              <a:rPr lang="en-US" dirty="0"/>
            </a:br>
            <a:endParaRPr lang="en-US" dirty="0"/>
          </a:p>
          <a:p>
            <a:r>
              <a:rPr lang="en-US" dirty="0"/>
              <a:t>If we ever find ourselves at a node that we know will never be selected during (optimal) game play, we can "prune" it (end the recursion on this part of the tree).</a:t>
            </a:r>
            <a:br>
              <a:rPr lang="en-US" dirty="0"/>
            </a:br>
            <a:endParaRPr lang="en-US" dirty="0"/>
          </a:p>
          <a:p>
            <a:r>
              <a:rPr lang="en-US" dirty="0"/>
              <a:t>Enhanced version of minimax is called </a:t>
            </a:r>
            <a:r>
              <a:rPr lang="en-US" b="1" i="1" dirty="0"/>
              <a:t>minimax with alpha-beta pruning.</a:t>
            </a:r>
          </a:p>
        </p:txBody>
      </p:sp>
    </p:spTree>
    <p:extLst>
      <p:ext uri="{BB962C8B-B14F-4D97-AF65-F5344CB8AC3E}">
        <p14:creationId xmlns:p14="http://schemas.microsoft.com/office/powerpoint/2010/main" val="349009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2602"/>
          </a:xfrm>
        </p:spPr>
        <p:txBody>
          <a:bodyPr>
            <a:normAutofit fontScale="90000"/>
          </a:bodyPr>
          <a:lstStyle/>
          <a:p>
            <a:r>
              <a:rPr lang="en-US" dirty="0"/>
              <a:t>Alpha-beta pruning</a:t>
            </a:r>
          </a:p>
        </p:txBody>
      </p:sp>
      <p:sp>
        <p:nvSpPr>
          <p:cNvPr id="3" name="Content Placeholder 2"/>
          <p:cNvSpPr>
            <a:spLocks noGrp="1"/>
          </p:cNvSpPr>
          <p:nvPr>
            <p:ph idx="1"/>
          </p:nvPr>
        </p:nvSpPr>
        <p:spPr>
          <a:xfrm>
            <a:off x="457200" y="906780"/>
            <a:ext cx="8229600" cy="5219383"/>
          </a:xfrm>
        </p:spPr>
        <p:txBody>
          <a:bodyPr>
            <a:normAutofit/>
          </a:bodyPr>
          <a:lstStyle/>
          <a:p>
            <a:r>
              <a:rPr lang="en-US" dirty="0"/>
              <a:t>Recall that minimax is a variant of depth-first search.  During the algorithm, we will only consider nodes along the path from the root node to the current node.</a:t>
            </a:r>
          </a:p>
          <a:p>
            <a:r>
              <a:rPr lang="en-US" dirty="0"/>
              <a:t>At each node in the search, we will maintain two variables:</a:t>
            </a:r>
          </a:p>
          <a:p>
            <a:pPr lvl="1"/>
            <a:r>
              <a:rPr lang="en-US" dirty="0"/>
              <a:t>alpha (</a:t>
            </a:r>
            <a:r>
              <a:rPr lang="el-GR" i="1" dirty="0"/>
              <a:t>α</a:t>
            </a:r>
            <a:r>
              <a:rPr lang="en-US" dirty="0"/>
              <a:t>) = highest numeric value we’ve found so far on this path (best move for MAX)</a:t>
            </a:r>
          </a:p>
          <a:p>
            <a:pPr lvl="1"/>
            <a:r>
              <a:rPr lang="en-US" dirty="0"/>
              <a:t>beta (</a:t>
            </a:r>
            <a:r>
              <a:rPr lang="el-GR" dirty="0"/>
              <a:t>β</a:t>
            </a:r>
            <a:r>
              <a:rPr lang="en-US" dirty="0"/>
              <a:t>) = lowest numeric value we’ve found so far on this path (best choice for MIN)</a:t>
            </a:r>
          </a:p>
          <a:p>
            <a:endParaRPr lang="en-US" dirty="0"/>
          </a:p>
          <a:p>
            <a:endParaRPr lang="en-US" dirty="0"/>
          </a:p>
        </p:txBody>
      </p:sp>
    </p:spTree>
    <p:extLst>
      <p:ext uri="{BB962C8B-B14F-4D97-AF65-F5344CB8AC3E}">
        <p14:creationId xmlns:p14="http://schemas.microsoft.com/office/powerpoint/2010/main" val="314320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2602"/>
          </a:xfrm>
        </p:spPr>
        <p:txBody>
          <a:bodyPr>
            <a:normAutofit fontScale="90000"/>
          </a:bodyPr>
          <a:lstStyle/>
          <a:p>
            <a:r>
              <a:rPr lang="en-US" dirty="0"/>
              <a:t>Alpha-beta pruning</a:t>
            </a:r>
          </a:p>
        </p:txBody>
      </p:sp>
      <p:sp>
        <p:nvSpPr>
          <p:cNvPr id="3" name="Content Placeholder 2"/>
          <p:cNvSpPr>
            <a:spLocks noGrp="1"/>
          </p:cNvSpPr>
          <p:nvPr>
            <p:ph idx="1"/>
          </p:nvPr>
        </p:nvSpPr>
        <p:spPr>
          <a:xfrm>
            <a:off x="457200" y="906780"/>
            <a:ext cx="8229600" cy="5219383"/>
          </a:xfrm>
        </p:spPr>
        <p:txBody>
          <a:bodyPr>
            <a:normAutofit/>
          </a:bodyPr>
          <a:lstStyle/>
          <a:p>
            <a:r>
              <a:rPr lang="en-US" dirty="0"/>
              <a:t>Alpha and beta are inherited from parent nodes as we recursively descend the tree.</a:t>
            </a:r>
            <a:br>
              <a:rPr lang="en-US" dirty="0"/>
            </a:br>
            <a:endParaRPr lang="en-US" dirty="0"/>
          </a:p>
          <a:p>
            <a:r>
              <a:rPr lang="en-US" dirty="0"/>
              <a:t>If at a MAX node, we see a child node that has a value &gt;= than beta, </a:t>
            </a:r>
            <a:r>
              <a:rPr lang="en-US" b="1" dirty="0"/>
              <a:t>short-circuit</a:t>
            </a:r>
            <a:r>
              <a:rPr lang="en-US" dirty="0"/>
              <a:t>.</a:t>
            </a:r>
          </a:p>
          <a:p>
            <a:r>
              <a:rPr lang="en-US" dirty="0"/>
              <a:t>If at a MIN node, we see a child node that has a value &lt;= than alpha, </a:t>
            </a:r>
            <a:r>
              <a:rPr lang="en-US" b="1" dirty="0"/>
              <a:t>short-circuit</a:t>
            </a:r>
            <a:r>
              <a:rPr lang="en-US" dirty="0"/>
              <a:t>.</a:t>
            </a:r>
          </a:p>
          <a:p>
            <a:endParaRPr lang="en-US" dirty="0"/>
          </a:p>
        </p:txBody>
      </p:sp>
    </p:spTree>
    <p:extLst>
      <p:ext uri="{BB962C8B-B14F-4D97-AF65-F5344CB8AC3E}">
        <p14:creationId xmlns:p14="http://schemas.microsoft.com/office/powerpoint/2010/main" val="40368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F1233A-38ED-BE44-8C3A-8AC4C9815472}"/>
              </a:ext>
            </a:extLst>
          </p:cNvPr>
          <p:cNvPicPr>
            <a:picLocks noChangeAspect="1"/>
          </p:cNvPicPr>
          <p:nvPr/>
        </p:nvPicPr>
        <p:blipFill>
          <a:blip r:embed="rId2"/>
          <a:stretch>
            <a:fillRect/>
          </a:stretch>
        </p:blipFill>
        <p:spPr>
          <a:xfrm>
            <a:off x="1009958" y="0"/>
            <a:ext cx="7350201" cy="6858000"/>
          </a:xfrm>
          <a:prstGeom prst="rect">
            <a:avLst/>
          </a:prstGeom>
        </p:spPr>
      </p:pic>
    </p:spTree>
    <p:extLst>
      <p:ext uri="{BB962C8B-B14F-4D97-AF65-F5344CB8AC3E}">
        <p14:creationId xmlns:p14="http://schemas.microsoft.com/office/powerpoint/2010/main" val="1397873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a:off x="4520382" y="670481"/>
            <a:ext cx="595021" cy="541713"/>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flipV="1">
            <a:off x="4520382" y="2066159"/>
            <a:ext cx="595021" cy="494302"/>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flipV="1">
            <a:off x="1666597" y="2066159"/>
            <a:ext cx="595021" cy="494302"/>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Isosceles Triangle 7"/>
          <p:cNvSpPr/>
          <p:nvPr/>
        </p:nvSpPr>
        <p:spPr>
          <a:xfrm flipV="1">
            <a:off x="7378443" y="2066159"/>
            <a:ext cx="595021" cy="494302"/>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479571" y="3312010"/>
            <a:ext cx="8623357" cy="523220"/>
          </a:xfrm>
          <a:prstGeom prst="rect">
            <a:avLst/>
          </a:prstGeom>
          <a:noFill/>
        </p:spPr>
        <p:txBody>
          <a:bodyPr wrap="square" rtlCol="0">
            <a:spAutoFit/>
          </a:bodyPr>
          <a:lstStyle/>
          <a:p>
            <a:r>
              <a:rPr lang="en-US" dirty="0"/>
              <a:t>    </a:t>
            </a:r>
            <a:r>
              <a:rPr lang="en-US" sz="2800" dirty="0"/>
              <a:t>3           12        8           2        4          6          14       5         2</a:t>
            </a:r>
          </a:p>
        </p:txBody>
      </p:sp>
      <p:cxnSp>
        <p:nvCxnSpPr>
          <p:cNvPr id="21" name="Straight Connector 20"/>
          <p:cNvCxnSpPr>
            <a:stCxn id="5" idx="2"/>
            <a:endCxn id="7" idx="4"/>
          </p:cNvCxnSpPr>
          <p:nvPr/>
        </p:nvCxnSpPr>
        <p:spPr>
          <a:xfrm flipH="1">
            <a:off x="2261618" y="1212194"/>
            <a:ext cx="2258764" cy="8539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5" idx="3"/>
            <a:endCxn id="6" idx="3"/>
          </p:cNvCxnSpPr>
          <p:nvPr/>
        </p:nvCxnSpPr>
        <p:spPr>
          <a:xfrm>
            <a:off x="4817893" y="1212194"/>
            <a:ext cx="0" cy="8539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5" idx="4"/>
            <a:endCxn id="8" idx="2"/>
          </p:cNvCxnSpPr>
          <p:nvPr/>
        </p:nvCxnSpPr>
        <p:spPr>
          <a:xfrm>
            <a:off x="5115403" y="1212194"/>
            <a:ext cx="2263040" cy="8539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a:endCxn id="7" idx="0"/>
          </p:cNvCxnSpPr>
          <p:nvPr/>
        </p:nvCxnSpPr>
        <p:spPr>
          <a:xfrm flipV="1">
            <a:off x="907281" y="2560461"/>
            <a:ext cx="1056827"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a:cxnSpLocks/>
            <a:stCxn id="7" idx="0"/>
          </p:cNvCxnSpPr>
          <p:nvPr/>
        </p:nvCxnSpPr>
        <p:spPr>
          <a:xfrm>
            <a:off x="1964108" y="2560461"/>
            <a:ext cx="0"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cxnSpLocks/>
            <a:endCxn id="7" idx="0"/>
          </p:cNvCxnSpPr>
          <p:nvPr/>
        </p:nvCxnSpPr>
        <p:spPr>
          <a:xfrm flipH="1" flipV="1">
            <a:off x="1964108" y="2560461"/>
            <a:ext cx="985780"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a:cxnSpLocks/>
            <a:stCxn id="6" idx="0"/>
          </p:cNvCxnSpPr>
          <p:nvPr/>
        </p:nvCxnSpPr>
        <p:spPr>
          <a:xfrm flipH="1">
            <a:off x="3980073" y="2560461"/>
            <a:ext cx="837820"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cxnSpLocks/>
            <a:endCxn id="6" idx="0"/>
          </p:cNvCxnSpPr>
          <p:nvPr/>
        </p:nvCxnSpPr>
        <p:spPr>
          <a:xfrm flipV="1">
            <a:off x="4817893" y="2560461"/>
            <a:ext cx="0"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cxnSpLocks/>
            <a:stCxn id="6" idx="0"/>
          </p:cNvCxnSpPr>
          <p:nvPr/>
        </p:nvCxnSpPr>
        <p:spPr>
          <a:xfrm>
            <a:off x="4817893" y="2560461"/>
            <a:ext cx="972458"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cxnSpLocks/>
            <a:endCxn id="8" idx="0"/>
          </p:cNvCxnSpPr>
          <p:nvPr/>
        </p:nvCxnSpPr>
        <p:spPr>
          <a:xfrm flipV="1">
            <a:off x="6844164" y="2560461"/>
            <a:ext cx="831790"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a:cxnSpLocks/>
            <a:stCxn id="8" idx="0"/>
          </p:cNvCxnSpPr>
          <p:nvPr/>
        </p:nvCxnSpPr>
        <p:spPr>
          <a:xfrm>
            <a:off x="7675954" y="2560461"/>
            <a:ext cx="25218"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cxnSpLocks/>
            <a:stCxn id="8" idx="0"/>
          </p:cNvCxnSpPr>
          <p:nvPr/>
        </p:nvCxnSpPr>
        <p:spPr>
          <a:xfrm>
            <a:off x="7675954" y="2560461"/>
            <a:ext cx="940031" cy="784494"/>
          </a:xfrm>
          <a:prstGeom prst="line">
            <a:avLst/>
          </a:prstGeom>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115454" y="670481"/>
            <a:ext cx="728234" cy="369332"/>
          </a:xfrm>
          <a:prstGeom prst="rect">
            <a:avLst/>
          </a:prstGeom>
          <a:noFill/>
        </p:spPr>
        <p:txBody>
          <a:bodyPr wrap="square" rtlCol="0">
            <a:spAutoFit/>
          </a:bodyPr>
          <a:lstStyle/>
          <a:p>
            <a:r>
              <a:rPr lang="en-US" dirty="0"/>
              <a:t>MAX</a:t>
            </a:r>
          </a:p>
        </p:txBody>
      </p:sp>
      <p:sp>
        <p:nvSpPr>
          <p:cNvPr id="68" name="TextBox 67"/>
          <p:cNvSpPr txBox="1"/>
          <p:nvPr/>
        </p:nvSpPr>
        <p:spPr>
          <a:xfrm>
            <a:off x="115454" y="2089791"/>
            <a:ext cx="728234" cy="369332"/>
          </a:xfrm>
          <a:prstGeom prst="rect">
            <a:avLst/>
          </a:prstGeom>
          <a:noFill/>
        </p:spPr>
        <p:txBody>
          <a:bodyPr wrap="square" rtlCol="0">
            <a:spAutoFit/>
          </a:bodyPr>
          <a:lstStyle/>
          <a:p>
            <a:r>
              <a:rPr lang="en-US" dirty="0"/>
              <a:t>MIN</a:t>
            </a:r>
          </a:p>
        </p:txBody>
      </p:sp>
    </p:spTree>
    <p:extLst>
      <p:ext uri="{BB962C8B-B14F-4D97-AF65-F5344CB8AC3E}">
        <p14:creationId xmlns:p14="http://schemas.microsoft.com/office/powerpoint/2010/main" val="40290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2456"/>
          </a:xfrm>
        </p:spPr>
        <p:txBody>
          <a:bodyPr>
            <a:normAutofit fontScale="90000"/>
          </a:bodyPr>
          <a:lstStyle/>
          <a:p>
            <a:r>
              <a:rPr lang="en-US" dirty="0"/>
              <a:t>Alpha-beta code</a:t>
            </a:r>
          </a:p>
        </p:txBody>
      </p:sp>
      <p:sp>
        <p:nvSpPr>
          <p:cNvPr id="3" name="Content Placeholder 2"/>
          <p:cNvSpPr>
            <a:spLocks noGrp="1"/>
          </p:cNvSpPr>
          <p:nvPr>
            <p:ph idx="1"/>
          </p:nvPr>
        </p:nvSpPr>
        <p:spPr>
          <a:xfrm>
            <a:off x="457200" y="996380"/>
            <a:ext cx="8229600" cy="5129784"/>
          </a:xfrm>
        </p:spPr>
        <p:txBody>
          <a:bodyPr/>
          <a:lstStyle/>
          <a:p>
            <a:r>
              <a:rPr lang="en-US" dirty="0"/>
              <a:t>For programming, use code in the book.</a:t>
            </a:r>
          </a:p>
          <a:p>
            <a:r>
              <a:rPr lang="en-US" dirty="0"/>
              <a:t>For offline use, use this idea:</a:t>
            </a:r>
          </a:p>
          <a:p>
            <a:pPr marL="0" indent="0">
              <a:buNone/>
            </a:pPr>
            <a:r>
              <a:rPr lang="en-US" sz="2400" dirty="0"/>
              <a:t>alpha-beta(node):</a:t>
            </a:r>
          </a:p>
          <a:p>
            <a:pPr marL="0" indent="0">
              <a:buNone/>
            </a:pPr>
            <a:r>
              <a:rPr lang="en-US" sz="2400" dirty="0"/>
              <a:t>	inherit alpha &amp; beta from parents</a:t>
            </a:r>
          </a:p>
          <a:p>
            <a:pPr marL="0" indent="0">
              <a:buNone/>
            </a:pPr>
            <a:r>
              <a:rPr lang="en-US" sz="2400" dirty="0"/>
              <a:t>	let v be each child value in turn:</a:t>
            </a:r>
          </a:p>
          <a:p>
            <a:pPr marL="0" indent="0">
              <a:buNone/>
            </a:pPr>
            <a:r>
              <a:rPr lang="en-US" sz="2400" dirty="0"/>
              <a:t>		if v &gt;= beta, then short-circuit and return v</a:t>
            </a:r>
            <a:br>
              <a:rPr lang="en-US" sz="2400" dirty="0"/>
            </a:br>
            <a:r>
              <a:rPr lang="en-US" sz="2400" dirty="0"/>
              <a:t>		else if v &gt; alpha, then alpha = v (and continue)</a:t>
            </a:r>
            <a:br>
              <a:rPr lang="en-US" sz="2400" dirty="0"/>
            </a:br>
            <a:r>
              <a:rPr lang="en-US" sz="2400" dirty="0"/>
              <a:t>		</a:t>
            </a:r>
            <a:br>
              <a:rPr lang="en-US" sz="2400" dirty="0"/>
            </a:br>
            <a:r>
              <a:rPr lang="en-US" sz="2400" dirty="0"/>
              <a:t>		if v &lt;= alpha, then short-circuit and return v</a:t>
            </a:r>
            <a:br>
              <a:rPr lang="en-US" sz="2400" dirty="0"/>
            </a:br>
            <a:r>
              <a:rPr lang="en-US" sz="2400" dirty="0"/>
              <a:t>		else if v &lt; beta, then beta = v (and continue)</a:t>
            </a:r>
          </a:p>
          <a:p>
            <a:pPr marL="0" indent="0">
              <a:buNone/>
            </a:pPr>
            <a:r>
              <a:rPr lang="en-US" dirty="0"/>
              <a:t>	</a:t>
            </a:r>
            <a:r>
              <a:rPr lang="en-US" sz="2400" dirty="0"/>
              <a:t>if MAX, return alpha; if MIN, return beta (to parent)</a:t>
            </a:r>
          </a:p>
        </p:txBody>
      </p:sp>
      <p:sp>
        <p:nvSpPr>
          <p:cNvPr id="4" name="Rectangle 3"/>
          <p:cNvSpPr/>
          <p:nvPr/>
        </p:nvSpPr>
        <p:spPr>
          <a:xfrm>
            <a:off x="1213821" y="3431192"/>
            <a:ext cx="6847914" cy="905161"/>
          </a:xfrm>
          <a:prstGeom prst="rect">
            <a:avLst/>
          </a:prstGeom>
          <a:solidFill>
            <a:schemeClr val="accent2">
              <a:alpha val="39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213821" y="4579971"/>
            <a:ext cx="6847914" cy="905161"/>
          </a:xfrm>
          <a:prstGeom prst="rect">
            <a:avLst/>
          </a:prstGeom>
          <a:solidFill>
            <a:schemeClr val="accent1">
              <a:alpha val="3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33310" y="3431192"/>
            <a:ext cx="806875"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If at a MAX node:</a:t>
            </a:r>
          </a:p>
        </p:txBody>
      </p:sp>
      <p:sp>
        <p:nvSpPr>
          <p:cNvPr id="7" name="TextBox 6"/>
          <p:cNvSpPr txBox="1"/>
          <p:nvPr/>
        </p:nvSpPr>
        <p:spPr>
          <a:xfrm>
            <a:off x="133310" y="4559833"/>
            <a:ext cx="80687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If at a MIN</a:t>
            </a:r>
            <a:br>
              <a:rPr lang="en-US" dirty="0"/>
            </a:br>
            <a:r>
              <a:rPr lang="en-US" dirty="0"/>
              <a:t>node:</a:t>
            </a:r>
          </a:p>
        </p:txBody>
      </p:sp>
      <p:sp>
        <p:nvSpPr>
          <p:cNvPr id="8" name="TextBox 7"/>
          <p:cNvSpPr txBox="1"/>
          <p:nvPr/>
        </p:nvSpPr>
        <p:spPr>
          <a:xfrm>
            <a:off x="7289942" y="2119059"/>
            <a:ext cx="1543586"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i="1" dirty="0"/>
              <a:t>Do either the red or the blue for each state (not both).</a:t>
            </a:r>
          </a:p>
        </p:txBody>
      </p:sp>
    </p:spTree>
    <p:extLst>
      <p:ext uri="{BB962C8B-B14F-4D97-AF65-F5344CB8AC3E}">
        <p14:creationId xmlns:p14="http://schemas.microsoft.com/office/powerpoint/2010/main" val="3217093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9550"/>
            <a:ext cx="8229600" cy="5646614"/>
          </a:xfrm>
        </p:spPr>
        <p:txBody>
          <a:bodyPr/>
          <a:lstStyle/>
          <a:p>
            <a:r>
              <a:rPr lang="en-US" dirty="0"/>
              <a:t>The results of alpha-beta depend on the order in which moves are considered among the children of a node.</a:t>
            </a:r>
          </a:p>
          <a:p>
            <a:r>
              <a:rPr lang="en-US" dirty="0"/>
              <a:t>If possible, consider better moves first!</a:t>
            </a:r>
          </a:p>
        </p:txBody>
      </p:sp>
    </p:spTree>
    <p:extLst>
      <p:ext uri="{BB962C8B-B14F-4D97-AF65-F5344CB8AC3E}">
        <p14:creationId xmlns:p14="http://schemas.microsoft.com/office/powerpoint/2010/main" val="3064366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5F0839-D874-034C-9719-80A08184CB4C}"/>
              </a:ext>
            </a:extLst>
          </p:cNvPr>
          <p:cNvPicPr>
            <a:picLocks noChangeAspect="1"/>
          </p:cNvPicPr>
          <p:nvPr/>
        </p:nvPicPr>
        <p:blipFill>
          <a:blip r:embed="rId2"/>
          <a:stretch>
            <a:fillRect/>
          </a:stretch>
        </p:blipFill>
        <p:spPr>
          <a:xfrm>
            <a:off x="1009958" y="0"/>
            <a:ext cx="7350201" cy="6858000"/>
          </a:xfrm>
          <a:prstGeom prst="rect">
            <a:avLst/>
          </a:prstGeom>
        </p:spPr>
      </p:pic>
    </p:spTree>
    <p:extLst>
      <p:ext uri="{BB962C8B-B14F-4D97-AF65-F5344CB8AC3E}">
        <p14:creationId xmlns:p14="http://schemas.microsoft.com/office/powerpoint/2010/main" val="2737276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Real-world use of alpha-beta</a:t>
            </a:r>
          </a:p>
        </p:txBody>
      </p:sp>
      <p:sp>
        <p:nvSpPr>
          <p:cNvPr id="3" name="Content Placeholder 2"/>
          <p:cNvSpPr>
            <a:spLocks noGrp="1"/>
          </p:cNvSpPr>
          <p:nvPr>
            <p:ph idx="1"/>
          </p:nvPr>
        </p:nvSpPr>
        <p:spPr/>
        <p:txBody>
          <a:bodyPr>
            <a:normAutofit/>
          </a:bodyPr>
          <a:lstStyle/>
          <a:p>
            <a:r>
              <a:rPr lang="en-US" dirty="0"/>
              <a:t>(Regular) </a:t>
            </a:r>
            <a:r>
              <a:rPr lang="en-US" dirty="0" err="1"/>
              <a:t>minimax</a:t>
            </a:r>
            <a:r>
              <a:rPr lang="en-US" dirty="0"/>
              <a:t> is normally run as a preprocessing step to find the optimal move from every possible situation.</a:t>
            </a:r>
          </a:p>
          <a:p>
            <a:r>
              <a:rPr lang="en-US" dirty="0" err="1"/>
              <a:t>Minimax</a:t>
            </a:r>
            <a:r>
              <a:rPr lang="en-US" dirty="0"/>
              <a:t> with alpha-beta can be run as a preprocessing step, but might have to re-run during play if a non-optimal move is chosen.</a:t>
            </a:r>
          </a:p>
          <a:p>
            <a:r>
              <a:rPr lang="en-US" dirty="0"/>
              <a:t>Save states somewhere so if we re-encounter them, we don't have to recalculate everything.</a:t>
            </a:r>
          </a:p>
        </p:txBody>
      </p:sp>
    </p:spTree>
    <p:extLst>
      <p:ext uri="{BB962C8B-B14F-4D97-AF65-F5344CB8AC3E}">
        <p14:creationId xmlns:p14="http://schemas.microsoft.com/office/powerpoint/2010/main" val="41251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Real-world use of alpha-beta</a:t>
            </a:r>
          </a:p>
        </p:txBody>
      </p:sp>
      <p:sp>
        <p:nvSpPr>
          <p:cNvPr id="3" name="Content Placeholder 2"/>
          <p:cNvSpPr>
            <a:spLocks noGrp="1"/>
          </p:cNvSpPr>
          <p:nvPr>
            <p:ph idx="1"/>
          </p:nvPr>
        </p:nvSpPr>
        <p:spPr/>
        <p:txBody>
          <a:bodyPr>
            <a:normAutofit/>
          </a:bodyPr>
          <a:lstStyle/>
          <a:p>
            <a:r>
              <a:rPr lang="en-US" dirty="0"/>
              <a:t>States get repeated in the game tree because of </a:t>
            </a:r>
            <a:r>
              <a:rPr lang="en-US" i="1" dirty="0"/>
              <a:t>transpositions</a:t>
            </a:r>
            <a:r>
              <a:rPr lang="en-US" dirty="0"/>
              <a:t>.</a:t>
            </a:r>
          </a:p>
          <a:p>
            <a:r>
              <a:rPr lang="en-US" dirty="0"/>
              <a:t>When you discover a best move in </a:t>
            </a:r>
            <a:r>
              <a:rPr lang="en-US" dirty="0" err="1"/>
              <a:t>minimax</a:t>
            </a:r>
            <a:r>
              <a:rPr lang="en-US" dirty="0"/>
              <a:t> or alpha-beta, save it in a lookup table (probably a hash table).</a:t>
            </a:r>
          </a:p>
          <a:p>
            <a:pPr lvl="1"/>
            <a:r>
              <a:rPr lang="en-US" dirty="0"/>
              <a:t>Called a </a:t>
            </a:r>
            <a:r>
              <a:rPr lang="en-US" i="1" dirty="0"/>
              <a:t>transposition table</a:t>
            </a:r>
            <a:r>
              <a:rPr lang="en-US" dirty="0"/>
              <a:t>.</a:t>
            </a:r>
          </a:p>
        </p:txBody>
      </p:sp>
    </p:spTree>
    <p:extLst>
      <p:ext uri="{BB962C8B-B14F-4D97-AF65-F5344CB8AC3E}">
        <p14:creationId xmlns:p14="http://schemas.microsoft.com/office/powerpoint/2010/main" val="181308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There's More!</a:t>
            </a:r>
          </a:p>
        </p:txBody>
      </p:sp>
      <p:sp>
        <p:nvSpPr>
          <p:cNvPr id="3" name="Content Placeholder 2"/>
          <p:cNvSpPr>
            <a:spLocks noGrp="1"/>
          </p:cNvSpPr>
          <p:nvPr>
            <p:ph idx="1"/>
          </p:nvPr>
        </p:nvSpPr>
        <p:spPr/>
        <p:txBody>
          <a:bodyPr/>
          <a:lstStyle/>
          <a:p>
            <a:r>
              <a:rPr lang="en-US" dirty="0"/>
              <a:t>Add a second agent, but </a:t>
            </a:r>
            <a:br>
              <a:rPr lang="en-US" dirty="0"/>
            </a:br>
            <a:r>
              <a:rPr lang="en-US" dirty="0"/>
              <a:t>	not controlled by us.</a:t>
            </a:r>
          </a:p>
          <a:p>
            <a:r>
              <a:rPr lang="en-US" dirty="0"/>
              <a:t>Assume this agent is our adversary.</a:t>
            </a:r>
          </a:p>
          <a:p>
            <a:r>
              <a:rPr lang="en-US" dirty="0"/>
              <a:t>Environment (for now)</a:t>
            </a:r>
          </a:p>
          <a:p>
            <a:pPr lvl="1"/>
            <a:r>
              <a:rPr lang="en-US" dirty="0"/>
              <a:t>Still static</a:t>
            </a:r>
          </a:p>
          <a:p>
            <a:pPr lvl="1"/>
            <a:r>
              <a:rPr lang="en-US" dirty="0"/>
              <a:t>Still discrete</a:t>
            </a:r>
          </a:p>
          <a:p>
            <a:pPr lvl="1"/>
            <a:r>
              <a:rPr lang="en-US" dirty="0"/>
              <a:t>Still fully observable (for now)</a:t>
            </a:r>
          </a:p>
          <a:p>
            <a:pPr lvl="1"/>
            <a:r>
              <a:rPr lang="en-US" dirty="0"/>
              <a:t>Still deterministic (for now)</a:t>
            </a:r>
          </a:p>
        </p:txBody>
      </p:sp>
      <p:pic>
        <p:nvPicPr>
          <p:cNvPr id="5" name="Picture 4">
            <a:extLst>
              <a:ext uri="{FF2B5EF4-FFF2-40B4-BE49-F238E27FC236}">
                <a16:creationId xmlns:a16="http://schemas.microsoft.com/office/drawing/2014/main" id="{896C9B34-401A-C04E-9772-234824542C6C}"/>
              </a:ext>
            </a:extLst>
          </p:cNvPr>
          <p:cNvPicPr>
            <a:picLocks noChangeAspect="1"/>
          </p:cNvPicPr>
          <p:nvPr/>
        </p:nvPicPr>
        <p:blipFill>
          <a:blip r:embed="rId2"/>
          <a:stretch>
            <a:fillRect/>
          </a:stretch>
        </p:blipFill>
        <p:spPr>
          <a:xfrm>
            <a:off x="5092700" y="124274"/>
            <a:ext cx="3870512" cy="2586728"/>
          </a:xfrm>
          <a:prstGeom prst="rect">
            <a:avLst/>
          </a:prstGeom>
        </p:spPr>
      </p:pic>
    </p:spTree>
    <p:extLst>
      <p:ext uri="{BB962C8B-B14F-4D97-AF65-F5344CB8AC3E}">
        <p14:creationId xmlns:p14="http://schemas.microsoft.com/office/powerpoint/2010/main" val="64561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BED057-7827-E24C-9651-B0AE72D89E0E}"/>
              </a:ext>
            </a:extLst>
          </p:cNvPr>
          <p:cNvPicPr>
            <a:picLocks noChangeAspect="1"/>
          </p:cNvPicPr>
          <p:nvPr/>
        </p:nvPicPr>
        <p:blipFill rotWithShape="1">
          <a:blip r:embed="rId2"/>
          <a:srcRect b="70909"/>
          <a:stretch/>
        </p:blipFill>
        <p:spPr>
          <a:xfrm>
            <a:off x="-17560" y="296562"/>
            <a:ext cx="9161560" cy="3496962"/>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7EF98A7-5BBF-2548-8BE0-4D3F807D0D12}"/>
                  </a:ext>
                </a:extLst>
              </p14:cNvPr>
              <p14:cNvContentPartPr/>
              <p14:nvPr/>
            </p14:nvContentPartPr>
            <p14:xfrm>
              <a:off x="1102680" y="988920"/>
              <a:ext cx="918720" cy="801360"/>
            </p14:xfrm>
          </p:contentPart>
        </mc:Choice>
        <mc:Fallback xmlns="">
          <p:pic>
            <p:nvPicPr>
              <p:cNvPr id="3" name="Ink 2">
                <a:extLst>
                  <a:ext uri="{FF2B5EF4-FFF2-40B4-BE49-F238E27FC236}">
                    <a16:creationId xmlns:a16="http://schemas.microsoft.com/office/drawing/2014/main" id="{87EF98A7-5BBF-2548-8BE0-4D3F807D0D12}"/>
                  </a:ext>
                </a:extLst>
              </p:cNvPr>
              <p:cNvPicPr/>
              <p:nvPr/>
            </p:nvPicPr>
            <p:blipFill>
              <a:blip r:embed="rId6"/>
              <a:stretch>
                <a:fillRect/>
              </a:stretch>
            </p:blipFill>
            <p:spPr>
              <a:xfrm>
                <a:off x="1086480" y="972720"/>
                <a:ext cx="951120" cy="833760"/>
              </a:xfrm>
              <a:prstGeom prst="rect">
                <a:avLst/>
              </a:prstGeom>
            </p:spPr>
          </p:pic>
        </mc:Fallback>
      </mc:AlternateContent>
    </p:spTree>
    <p:extLst>
      <p:ext uri="{BB962C8B-B14F-4D97-AF65-F5344CB8AC3E}">
        <p14:creationId xmlns:p14="http://schemas.microsoft.com/office/powerpoint/2010/main" val="498637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Real-world use of alpha-beta</a:t>
            </a:r>
          </a:p>
        </p:txBody>
      </p:sp>
      <p:sp>
        <p:nvSpPr>
          <p:cNvPr id="3" name="Content Placeholder 2"/>
          <p:cNvSpPr>
            <a:spLocks noGrp="1"/>
          </p:cNvSpPr>
          <p:nvPr>
            <p:ph idx="1"/>
          </p:nvPr>
        </p:nvSpPr>
        <p:spPr/>
        <p:txBody>
          <a:bodyPr>
            <a:normAutofit/>
          </a:bodyPr>
          <a:lstStyle/>
          <a:p>
            <a:r>
              <a:rPr lang="en-US" dirty="0"/>
              <a:t>In the real-world, alpha-beta does not "pre-generate" the game tree.</a:t>
            </a:r>
          </a:p>
          <a:p>
            <a:pPr lvl="1"/>
            <a:r>
              <a:rPr lang="en-US" dirty="0"/>
              <a:t>The whole point of alpha-beta is to not have to generate all the nodes.</a:t>
            </a:r>
          </a:p>
          <a:p>
            <a:r>
              <a:rPr lang="en-US" dirty="0"/>
              <a:t>The DFS part of </a:t>
            </a:r>
            <a:r>
              <a:rPr lang="en-US" dirty="0" err="1"/>
              <a:t>minimax</a:t>
            </a:r>
            <a:r>
              <a:rPr lang="en-US" dirty="0"/>
              <a:t>/alpha-beta is what generates the tree.</a:t>
            </a:r>
          </a:p>
        </p:txBody>
      </p:sp>
    </p:spTree>
    <p:extLst>
      <p:ext uri="{BB962C8B-B14F-4D97-AF65-F5344CB8AC3E}">
        <p14:creationId xmlns:p14="http://schemas.microsoft.com/office/powerpoint/2010/main" val="315996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3CD50-6CDC-4249-A3BD-0AEBFD1DD8C0}"/>
              </a:ext>
            </a:extLst>
          </p:cNvPr>
          <p:cNvSpPr>
            <a:spLocks noGrp="1"/>
          </p:cNvSpPr>
          <p:nvPr>
            <p:ph type="title"/>
          </p:nvPr>
        </p:nvSpPr>
        <p:spPr/>
        <p:txBody>
          <a:bodyPr/>
          <a:lstStyle/>
          <a:p>
            <a:r>
              <a:rPr lang="en-US" dirty="0"/>
              <a:t>Summary so far</a:t>
            </a:r>
          </a:p>
        </p:txBody>
      </p:sp>
      <p:sp>
        <p:nvSpPr>
          <p:cNvPr id="3" name="Content Placeholder 2">
            <a:extLst>
              <a:ext uri="{FF2B5EF4-FFF2-40B4-BE49-F238E27FC236}">
                <a16:creationId xmlns:a16="http://schemas.microsoft.com/office/drawing/2014/main" id="{6D708446-7B9B-3045-BDEA-090DEBB3B1D5}"/>
              </a:ext>
            </a:extLst>
          </p:cNvPr>
          <p:cNvSpPr>
            <a:spLocks noGrp="1"/>
          </p:cNvSpPr>
          <p:nvPr>
            <p:ph idx="1"/>
          </p:nvPr>
        </p:nvSpPr>
        <p:spPr>
          <a:xfrm>
            <a:off x="457200" y="1600200"/>
            <a:ext cx="8229600" cy="4983162"/>
          </a:xfrm>
        </p:spPr>
        <p:txBody>
          <a:bodyPr>
            <a:normAutofit lnSpcReduction="10000"/>
          </a:bodyPr>
          <a:lstStyle/>
          <a:p>
            <a:r>
              <a:rPr lang="en-US" dirty="0"/>
              <a:t>Minimax: Find the best move for each player, assuming the other player plays perfectly.</a:t>
            </a:r>
          </a:p>
          <a:p>
            <a:pPr lvl="1"/>
            <a:r>
              <a:rPr lang="en-US" dirty="0"/>
              <a:t>Based on DFS; searches the whole game tree.</a:t>
            </a:r>
          </a:p>
          <a:p>
            <a:pPr lvl="1"/>
            <a:r>
              <a:rPr lang="en-US" dirty="0"/>
              <a:t>Usually used as a preprocessing step (too slow for real time).</a:t>
            </a:r>
          </a:p>
          <a:p>
            <a:r>
              <a:rPr lang="en-US" dirty="0"/>
              <a:t>Alpha-beta: Always gives same result as minimax, but prunes sub-optimal branches.</a:t>
            </a:r>
          </a:p>
          <a:p>
            <a:pPr lvl="1"/>
            <a:r>
              <a:rPr lang="en-US" dirty="0"/>
              <a:t>Can be used to preprocess game tree, but sub-optimal moves will necessitate rerunning.</a:t>
            </a:r>
          </a:p>
          <a:p>
            <a:pPr lvl="1"/>
            <a:r>
              <a:rPr lang="en-US" dirty="0"/>
              <a:t>Can be used in real time, but often still too slow.</a:t>
            </a:r>
          </a:p>
        </p:txBody>
      </p:sp>
    </p:spTree>
    <p:extLst>
      <p:ext uri="{BB962C8B-B14F-4D97-AF65-F5344CB8AC3E}">
        <p14:creationId xmlns:p14="http://schemas.microsoft.com/office/powerpoint/2010/main" val="358814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on alpha-beta</a:t>
            </a:r>
          </a:p>
        </p:txBody>
      </p:sp>
      <p:sp>
        <p:nvSpPr>
          <p:cNvPr id="3" name="Content Placeholder 2"/>
          <p:cNvSpPr>
            <a:spLocks noGrp="1"/>
          </p:cNvSpPr>
          <p:nvPr>
            <p:ph idx="1"/>
          </p:nvPr>
        </p:nvSpPr>
        <p:spPr/>
        <p:txBody>
          <a:bodyPr/>
          <a:lstStyle/>
          <a:p>
            <a:r>
              <a:rPr lang="en-US" dirty="0"/>
              <a:t>Alpha-beta still must search down to terminal nodes sometimes.</a:t>
            </a:r>
          </a:p>
          <a:p>
            <a:pPr lvl="1"/>
            <a:r>
              <a:rPr lang="en-US" dirty="0"/>
              <a:t>(and </a:t>
            </a:r>
            <a:r>
              <a:rPr lang="en-US" dirty="0" err="1"/>
              <a:t>minimax</a:t>
            </a:r>
            <a:r>
              <a:rPr lang="en-US" dirty="0"/>
              <a:t> has to search to terminal nodes all the time!)</a:t>
            </a:r>
          </a:p>
          <a:p>
            <a:r>
              <a:rPr lang="en-US" dirty="0"/>
              <a:t>Improvement idea: can we get away with only looking a few moves ahead?</a:t>
            </a:r>
          </a:p>
        </p:txBody>
      </p:sp>
    </p:spTree>
    <p:extLst>
      <p:ext uri="{BB962C8B-B14F-4D97-AF65-F5344CB8AC3E}">
        <p14:creationId xmlns:p14="http://schemas.microsoft.com/office/powerpoint/2010/main" val="337609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Heuristic </a:t>
            </a:r>
            <a:r>
              <a:rPr lang="en-US" dirty="0" err="1"/>
              <a:t>minimax</a:t>
            </a:r>
            <a:r>
              <a:rPr lang="en-US" dirty="0"/>
              <a:t> algorithm</a:t>
            </a:r>
          </a:p>
        </p:txBody>
      </p:sp>
      <p:sp>
        <p:nvSpPr>
          <p:cNvPr id="3" name="Content Placeholder 2"/>
          <p:cNvSpPr>
            <a:spLocks noGrp="1"/>
          </p:cNvSpPr>
          <p:nvPr>
            <p:ph idx="1"/>
          </p:nvPr>
        </p:nvSpPr>
        <p:spPr>
          <a:xfrm>
            <a:off x="174288" y="2869832"/>
            <a:ext cx="8854260" cy="1743301"/>
          </a:xfrm>
          <a:solidFill>
            <a:schemeClr val="accent6">
              <a:lumMod val="20000"/>
              <a:lumOff val="80000"/>
            </a:schemeClr>
          </a:solidFill>
        </p:spPr>
        <p:txBody>
          <a:bodyPr>
            <a:normAutofit fontScale="92500" lnSpcReduction="10000"/>
          </a:bodyPr>
          <a:lstStyle/>
          <a:p>
            <a:pPr marL="0" indent="0">
              <a:buNone/>
            </a:pPr>
            <a:r>
              <a:rPr lang="en-US" sz="2600" dirty="0"/>
              <a:t>h-</a:t>
            </a:r>
            <a:r>
              <a:rPr lang="en-US" sz="2600" dirty="0" err="1"/>
              <a:t>minimax</a:t>
            </a:r>
            <a:r>
              <a:rPr lang="en-US" sz="2600" dirty="0"/>
              <a:t>(s, d) = </a:t>
            </a:r>
          </a:p>
          <a:p>
            <a:pPr marL="0" indent="0">
              <a:buNone/>
            </a:pPr>
            <a:r>
              <a:rPr lang="en-US" sz="2600" dirty="0"/>
              <a:t>  eval(s, MAX)										if is-cutoff(s, d)</a:t>
            </a:r>
          </a:p>
          <a:p>
            <a:pPr marL="0" indent="0">
              <a:buNone/>
            </a:pPr>
            <a:r>
              <a:rPr lang="en-US" sz="2600" dirty="0"/>
              <a:t>  </a:t>
            </a:r>
            <a:r>
              <a:rPr lang="en-US" sz="2600" dirty="0" err="1"/>
              <a:t>max</a:t>
            </a:r>
            <a:r>
              <a:rPr lang="en-US" sz="2600" i="1" baseline="-25000" dirty="0" err="1"/>
              <a:t>a</a:t>
            </a:r>
            <a:r>
              <a:rPr lang="en-US" sz="2600" baseline="-25000" dirty="0"/>
              <a:t> in actions(s)</a:t>
            </a:r>
            <a:r>
              <a:rPr lang="en-US" sz="2600" dirty="0"/>
              <a:t> h-minimax(result(s, </a:t>
            </a:r>
            <a:r>
              <a:rPr lang="en-US" sz="2600" i="1" dirty="0"/>
              <a:t>a</a:t>
            </a:r>
            <a:r>
              <a:rPr lang="en-US" sz="2600" dirty="0"/>
              <a:t>), d+1)      	if to-move(s)=MAX</a:t>
            </a:r>
          </a:p>
          <a:p>
            <a:pPr marL="0" indent="0">
              <a:buNone/>
            </a:pPr>
            <a:r>
              <a:rPr lang="en-US" sz="2600" dirty="0"/>
              <a:t>  min</a:t>
            </a:r>
            <a:r>
              <a:rPr lang="en-US" sz="2600" i="1" baseline="-25000" dirty="0"/>
              <a:t>a</a:t>
            </a:r>
            <a:r>
              <a:rPr lang="en-US" sz="2600" baseline="-25000" dirty="0"/>
              <a:t> in actions(s)</a:t>
            </a:r>
            <a:r>
              <a:rPr lang="en-US" sz="2600" dirty="0"/>
              <a:t> h-minimax(result(s, </a:t>
            </a:r>
            <a:r>
              <a:rPr lang="en-US" sz="2600" i="1" dirty="0"/>
              <a:t>a</a:t>
            </a:r>
            <a:r>
              <a:rPr lang="en-US" sz="2600" dirty="0"/>
              <a:t>), d+1)		if to-move(s)=MIN</a:t>
            </a:r>
          </a:p>
          <a:p>
            <a:pPr marL="0" indent="0">
              <a:buNone/>
            </a:pPr>
            <a:endParaRPr lang="en-US" sz="2400" dirty="0"/>
          </a:p>
          <a:p>
            <a:pPr marL="0" indent="0">
              <a:buNone/>
            </a:pPr>
            <a:endParaRPr lang="en-US" sz="2400" dirty="0"/>
          </a:p>
        </p:txBody>
      </p:sp>
      <p:sp>
        <p:nvSpPr>
          <p:cNvPr id="4" name="Rectangle 3">
            <a:extLst>
              <a:ext uri="{FF2B5EF4-FFF2-40B4-BE49-F238E27FC236}">
                <a16:creationId xmlns:a16="http://schemas.microsoft.com/office/drawing/2014/main" id="{AD078933-FB5E-E346-8814-48E3F5F429C7}"/>
              </a:ext>
            </a:extLst>
          </p:cNvPr>
          <p:cNvSpPr/>
          <p:nvPr/>
        </p:nvSpPr>
        <p:spPr>
          <a:xfrm>
            <a:off x="174288" y="1084269"/>
            <a:ext cx="8795424" cy="1569660"/>
          </a:xfrm>
          <a:prstGeom prst="rect">
            <a:avLst/>
          </a:prstGeom>
          <a:solidFill>
            <a:schemeClr val="bg2"/>
          </a:solidFill>
        </p:spPr>
        <p:txBody>
          <a:bodyPr wrap="square">
            <a:spAutoFit/>
          </a:bodyPr>
          <a:lstStyle/>
          <a:p>
            <a:r>
              <a:rPr lang="en-US" sz="2400" dirty="0"/>
              <a:t>minimax(s) = </a:t>
            </a:r>
          </a:p>
          <a:p>
            <a:r>
              <a:rPr lang="en-US" sz="2400" dirty="0"/>
              <a:t>  utility(s, MAX)									if is-terminal(s)</a:t>
            </a:r>
          </a:p>
          <a:p>
            <a:r>
              <a:rPr lang="en-US" sz="2400" dirty="0"/>
              <a:t>  </a:t>
            </a:r>
            <a:r>
              <a:rPr lang="en-US" sz="2400" dirty="0" err="1"/>
              <a:t>max</a:t>
            </a:r>
            <a:r>
              <a:rPr lang="en-US" sz="2400" i="1" baseline="-25000" dirty="0" err="1"/>
              <a:t>a</a:t>
            </a:r>
            <a:r>
              <a:rPr lang="en-US" sz="2400" baseline="-25000" dirty="0"/>
              <a:t> in actions(s)</a:t>
            </a:r>
            <a:r>
              <a:rPr lang="en-US" sz="2400" dirty="0"/>
              <a:t> minimax(result(s, </a:t>
            </a:r>
            <a:r>
              <a:rPr lang="en-US" sz="2400" i="1" dirty="0"/>
              <a:t>a</a:t>
            </a:r>
            <a:r>
              <a:rPr lang="en-US" sz="2400" dirty="0"/>
              <a:t>))      			if to-move(s)=MAX</a:t>
            </a:r>
          </a:p>
          <a:p>
            <a:r>
              <a:rPr lang="en-US" sz="2400" dirty="0"/>
              <a:t>  min</a:t>
            </a:r>
            <a:r>
              <a:rPr lang="en-US" sz="2400" i="1" baseline="-25000" dirty="0"/>
              <a:t>a</a:t>
            </a:r>
            <a:r>
              <a:rPr lang="en-US" sz="2400" baseline="-25000" dirty="0"/>
              <a:t> in actions(s)</a:t>
            </a:r>
            <a:r>
              <a:rPr lang="en-US" sz="2400" dirty="0"/>
              <a:t> minimax(result(s, </a:t>
            </a:r>
            <a:r>
              <a:rPr lang="en-US" sz="2400" i="1" dirty="0"/>
              <a:t>a</a:t>
            </a:r>
            <a:r>
              <a:rPr lang="en-US" sz="2400" dirty="0"/>
              <a:t>))				if to-move(s)=MIN</a:t>
            </a:r>
          </a:p>
        </p:txBody>
      </p:sp>
      <p:sp>
        <p:nvSpPr>
          <p:cNvPr id="6" name="TextBox 5">
            <a:extLst>
              <a:ext uri="{FF2B5EF4-FFF2-40B4-BE49-F238E27FC236}">
                <a16:creationId xmlns:a16="http://schemas.microsoft.com/office/drawing/2014/main" id="{4A190B00-8684-B24D-A177-E201FCD78ACE}"/>
              </a:ext>
            </a:extLst>
          </p:cNvPr>
          <p:cNvSpPr txBox="1"/>
          <p:nvPr/>
        </p:nvSpPr>
        <p:spPr>
          <a:xfrm>
            <a:off x="3481430" y="1084269"/>
            <a:ext cx="2761859" cy="369332"/>
          </a:xfrm>
          <a:prstGeom prst="rect">
            <a:avLst/>
          </a:prstGeom>
          <a:noFill/>
        </p:spPr>
        <p:txBody>
          <a:bodyPr wrap="square" rtlCol="0">
            <a:spAutoFit/>
          </a:bodyPr>
          <a:lstStyle/>
          <a:p>
            <a:r>
              <a:rPr lang="en-US" b="1" i="1" dirty="0">
                <a:solidFill>
                  <a:srgbClr val="0070C0"/>
                </a:solidFill>
              </a:rPr>
              <a:t>REGULAR MINIMAX</a:t>
            </a:r>
          </a:p>
        </p:txBody>
      </p:sp>
      <p:sp>
        <p:nvSpPr>
          <p:cNvPr id="7" name="Rectangle 6">
            <a:extLst>
              <a:ext uri="{FF2B5EF4-FFF2-40B4-BE49-F238E27FC236}">
                <a16:creationId xmlns:a16="http://schemas.microsoft.com/office/drawing/2014/main" id="{0E138385-56E6-CB41-A58E-98B9D3A00DB1}"/>
              </a:ext>
            </a:extLst>
          </p:cNvPr>
          <p:cNvSpPr/>
          <p:nvPr/>
        </p:nvSpPr>
        <p:spPr>
          <a:xfrm>
            <a:off x="1325461" y="4829036"/>
            <a:ext cx="6283354" cy="1200329"/>
          </a:xfrm>
          <a:prstGeom prst="rect">
            <a:avLst/>
          </a:prstGeom>
        </p:spPr>
        <p:txBody>
          <a:bodyPr wrap="square">
            <a:spAutoFit/>
          </a:bodyPr>
          <a:lstStyle/>
          <a:p>
            <a:pPr algn="ctr"/>
            <a:r>
              <a:rPr lang="en-US" dirty="0"/>
              <a:t>result(s, a) means the new state generated </a:t>
            </a:r>
            <a:br>
              <a:rPr lang="en-US" dirty="0"/>
            </a:br>
            <a:r>
              <a:rPr lang="en-US" dirty="0"/>
              <a:t>by taking action </a:t>
            </a:r>
            <a:r>
              <a:rPr lang="en-US" i="1" dirty="0"/>
              <a:t>a</a:t>
            </a:r>
            <a:r>
              <a:rPr lang="en-US" dirty="0"/>
              <a:t> in state </a:t>
            </a:r>
            <a:r>
              <a:rPr lang="en-US" i="1" dirty="0"/>
              <a:t>s</a:t>
            </a:r>
            <a:r>
              <a:rPr lang="en-US" dirty="0"/>
              <a:t>.</a:t>
            </a:r>
          </a:p>
          <a:p>
            <a:pPr algn="ctr"/>
            <a:r>
              <a:rPr lang="en-US" dirty="0"/>
              <a:t>is-cutoff(s, d) is a </a:t>
            </a:r>
            <a:r>
              <a:rPr lang="en-US" dirty="0" err="1"/>
              <a:t>boolean</a:t>
            </a:r>
            <a:r>
              <a:rPr lang="en-US" dirty="0"/>
              <a:t> test that determines whether </a:t>
            </a:r>
            <a:br>
              <a:rPr lang="en-US" dirty="0"/>
            </a:br>
            <a:r>
              <a:rPr lang="en-US" dirty="0"/>
              <a:t>we should stop the search and evaluate our position.</a:t>
            </a:r>
          </a:p>
        </p:txBody>
      </p:sp>
      <p:sp>
        <p:nvSpPr>
          <p:cNvPr id="8" name="TextBox 7">
            <a:extLst>
              <a:ext uri="{FF2B5EF4-FFF2-40B4-BE49-F238E27FC236}">
                <a16:creationId xmlns:a16="http://schemas.microsoft.com/office/drawing/2014/main" id="{8A02A9C5-CCB4-634D-A9BD-1E3B6C09B579}"/>
              </a:ext>
            </a:extLst>
          </p:cNvPr>
          <p:cNvSpPr txBox="1"/>
          <p:nvPr/>
        </p:nvSpPr>
        <p:spPr>
          <a:xfrm>
            <a:off x="3481430" y="2884761"/>
            <a:ext cx="2761859" cy="369332"/>
          </a:xfrm>
          <a:prstGeom prst="rect">
            <a:avLst/>
          </a:prstGeom>
          <a:noFill/>
        </p:spPr>
        <p:txBody>
          <a:bodyPr wrap="square" rtlCol="0">
            <a:spAutoFit/>
          </a:bodyPr>
          <a:lstStyle/>
          <a:p>
            <a:r>
              <a:rPr lang="en-US" b="1" i="1" dirty="0">
                <a:solidFill>
                  <a:srgbClr val="0070C0"/>
                </a:solidFill>
              </a:rPr>
              <a:t>HEURISTIC MINIMAX</a:t>
            </a:r>
          </a:p>
        </p:txBody>
      </p:sp>
    </p:spTree>
    <p:extLst>
      <p:ext uri="{BB962C8B-B14F-4D97-AF65-F5344CB8AC3E}">
        <p14:creationId xmlns:p14="http://schemas.microsoft.com/office/powerpoint/2010/main" val="184687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create a good evaluation function?</a:t>
            </a:r>
          </a:p>
        </p:txBody>
      </p:sp>
      <p:sp>
        <p:nvSpPr>
          <p:cNvPr id="3" name="Content Placeholder 2"/>
          <p:cNvSpPr>
            <a:spLocks noGrp="1"/>
          </p:cNvSpPr>
          <p:nvPr>
            <p:ph idx="1"/>
          </p:nvPr>
        </p:nvSpPr>
        <p:spPr/>
        <p:txBody>
          <a:bodyPr/>
          <a:lstStyle/>
          <a:p>
            <a:r>
              <a:rPr lang="en-US" dirty="0"/>
              <a:t>Trying to judge the probability of winning from a given state.</a:t>
            </a:r>
          </a:p>
          <a:p>
            <a:r>
              <a:rPr lang="en-US" dirty="0"/>
              <a:t>Typically use features: simple characteristics of the game that correlate well with the probability of winning.</a:t>
            </a:r>
          </a:p>
        </p:txBody>
      </p:sp>
    </p:spTree>
    <p:extLst>
      <p:ext uri="{BB962C8B-B14F-4D97-AF65-F5344CB8AC3E}">
        <p14:creationId xmlns:p14="http://schemas.microsoft.com/office/powerpoint/2010/main" val="35776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One last point</a:t>
            </a:r>
          </a:p>
        </p:txBody>
      </p:sp>
      <p:graphicFrame>
        <p:nvGraphicFramePr>
          <p:cNvPr id="5" name="Table 4"/>
          <p:cNvGraphicFramePr>
            <a:graphicFrameLocks noGrp="1"/>
          </p:cNvGraphicFramePr>
          <p:nvPr>
            <p:extLst>
              <p:ext uri="{D42A27DB-BD31-4B8C-83A1-F6EECF244321}">
                <p14:modId xmlns:p14="http://schemas.microsoft.com/office/powerpoint/2010/main" val="4109567852"/>
              </p:ext>
            </p:extLst>
          </p:nvPr>
        </p:nvGraphicFramePr>
        <p:xfrm>
          <a:off x="3795821" y="1334102"/>
          <a:ext cx="1564635" cy="731520"/>
        </p:xfrm>
        <a:graphic>
          <a:graphicData uri="http://schemas.openxmlformats.org/drawingml/2006/table">
            <a:tbl>
              <a:tblPr>
                <a:tableStyleId>{5C22544A-7EE6-4342-B048-85BDC9FD1C3A}</a:tableStyleId>
              </a:tblPr>
              <a:tblGrid>
                <a:gridCol w="312927">
                  <a:extLst>
                    <a:ext uri="{9D8B030D-6E8A-4147-A177-3AD203B41FA5}">
                      <a16:colId xmlns:a16="http://schemas.microsoft.com/office/drawing/2014/main" val="20000"/>
                    </a:ext>
                  </a:extLst>
                </a:gridCol>
                <a:gridCol w="312927">
                  <a:extLst>
                    <a:ext uri="{9D8B030D-6E8A-4147-A177-3AD203B41FA5}">
                      <a16:colId xmlns:a16="http://schemas.microsoft.com/office/drawing/2014/main" val="20001"/>
                    </a:ext>
                  </a:extLst>
                </a:gridCol>
                <a:gridCol w="312927">
                  <a:extLst>
                    <a:ext uri="{9D8B030D-6E8A-4147-A177-3AD203B41FA5}">
                      <a16:colId xmlns:a16="http://schemas.microsoft.com/office/drawing/2014/main" val="20002"/>
                    </a:ext>
                  </a:extLst>
                </a:gridCol>
                <a:gridCol w="312927">
                  <a:extLst>
                    <a:ext uri="{9D8B030D-6E8A-4147-A177-3AD203B41FA5}">
                      <a16:colId xmlns:a16="http://schemas.microsoft.com/office/drawing/2014/main" val="20003"/>
                    </a:ext>
                  </a:extLst>
                </a:gridCol>
                <a:gridCol w="312927">
                  <a:extLst>
                    <a:ext uri="{9D8B030D-6E8A-4147-A177-3AD203B41FA5}">
                      <a16:colId xmlns:a16="http://schemas.microsoft.com/office/drawing/2014/main" val="20004"/>
                    </a:ext>
                  </a:extLst>
                </a:gridCol>
              </a:tblGrid>
              <a:tr h="224203">
                <a:tc>
                  <a:txBody>
                    <a:bodyPr/>
                    <a:lstStyle/>
                    <a:p>
                      <a:r>
                        <a:rPr lang="en-US" b="1" dirty="0"/>
                        <a:t>O</a:t>
                      </a:r>
                    </a:p>
                  </a:txBody>
                  <a:tcPr>
                    <a:solidFill>
                      <a:schemeClr val="accent1">
                        <a:lumMod val="40000"/>
                        <a:lumOff val="60000"/>
                      </a:schemeClr>
                    </a:solidFill>
                  </a:tcPr>
                </a:tc>
                <a:tc>
                  <a:txBody>
                    <a:bodyPr/>
                    <a:lstStyle/>
                    <a:p>
                      <a:r>
                        <a:rPr lang="en-US" b="1" dirty="0"/>
                        <a:t>O</a:t>
                      </a:r>
                    </a:p>
                  </a:txBody>
                  <a:tcPr>
                    <a:solidFill>
                      <a:schemeClr val="accent1">
                        <a:lumMod val="40000"/>
                        <a:lumOff val="60000"/>
                      </a:schemeClr>
                    </a:solidFill>
                  </a:tcPr>
                </a:tc>
                <a:tc>
                  <a:txBody>
                    <a:bodyPr/>
                    <a:lstStyle/>
                    <a:p>
                      <a:r>
                        <a:rPr lang="en-US" b="1" dirty="0"/>
                        <a:t>O</a:t>
                      </a:r>
                    </a:p>
                  </a:txBody>
                  <a:tcPr>
                    <a:solidFill>
                      <a:schemeClr val="accent1">
                        <a:lumMod val="40000"/>
                        <a:lumOff val="60000"/>
                      </a:schemeClr>
                    </a:solidFill>
                  </a:tcPr>
                </a:tc>
                <a:tc>
                  <a:txBody>
                    <a:bodyPr/>
                    <a:lstStyle/>
                    <a:p>
                      <a:endParaRPr lang="en-US" b="1" dirty="0"/>
                    </a:p>
                  </a:txBody>
                  <a:tcPr>
                    <a:solidFill>
                      <a:schemeClr val="accent1">
                        <a:lumMod val="40000"/>
                        <a:lumOff val="60000"/>
                      </a:schemeClr>
                    </a:solidFill>
                  </a:tcPr>
                </a:tc>
                <a:tc>
                  <a:txBody>
                    <a:bodyPr/>
                    <a:lstStyle/>
                    <a:p>
                      <a:endParaRPr lang="en-US" b="1" dirty="0"/>
                    </a:p>
                  </a:txBody>
                  <a:tcPr>
                    <a:solidFill>
                      <a:schemeClr val="accent1">
                        <a:lumMod val="40000"/>
                        <a:lumOff val="60000"/>
                      </a:schemeClr>
                    </a:solidFill>
                  </a:tcPr>
                </a:tc>
                <a:extLst>
                  <a:ext uri="{0D108BD9-81ED-4DB2-BD59-A6C34878D82A}">
                    <a16:rowId xmlns:a16="http://schemas.microsoft.com/office/drawing/2014/main" val="10000"/>
                  </a:ext>
                </a:extLst>
              </a:tr>
              <a:tr h="224203">
                <a:tc>
                  <a:txBody>
                    <a:bodyPr/>
                    <a:lstStyle/>
                    <a:p>
                      <a:r>
                        <a:rPr lang="en-US" b="1" dirty="0"/>
                        <a:t>X</a:t>
                      </a:r>
                    </a:p>
                  </a:txBody>
                  <a:tcPr>
                    <a:solidFill>
                      <a:schemeClr val="accent1">
                        <a:lumMod val="40000"/>
                        <a:lumOff val="60000"/>
                      </a:schemeClr>
                    </a:solidFill>
                  </a:tcPr>
                </a:tc>
                <a:tc>
                  <a:txBody>
                    <a:bodyPr/>
                    <a:lstStyle/>
                    <a:p>
                      <a:r>
                        <a:rPr lang="en-US" b="1" dirty="0"/>
                        <a:t>X</a:t>
                      </a:r>
                    </a:p>
                  </a:txBody>
                  <a:tcPr>
                    <a:solidFill>
                      <a:schemeClr val="accent1">
                        <a:lumMod val="40000"/>
                        <a:lumOff val="60000"/>
                      </a:schemeClr>
                    </a:solidFill>
                  </a:tcPr>
                </a:tc>
                <a:tc>
                  <a:txBody>
                    <a:bodyPr/>
                    <a:lstStyle/>
                    <a:p>
                      <a:r>
                        <a:rPr lang="en-US" b="1" dirty="0"/>
                        <a:t>X</a:t>
                      </a:r>
                    </a:p>
                  </a:txBody>
                  <a:tcPr>
                    <a:solidFill>
                      <a:schemeClr val="accent1">
                        <a:lumMod val="40000"/>
                        <a:lumOff val="60000"/>
                      </a:schemeClr>
                    </a:solidFill>
                  </a:tcPr>
                </a:tc>
                <a:tc>
                  <a:txBody>
                    <a:bodyPr/>
                    <a:lstStyle/>
                    <a:p>
                      <a:endParaRPr lang="en-US" b="1" dirty="0"/>
                    </a:p>
                  </a:txBody>
                  <a:tcPr>
                    <a:solidFill>
                      <a:schemeClr val="accent1">
                        <a:lumMod val="40000"/>
                        <a:lumOff val="60000"/>
                      </a:schemeClr>
                    </a:solidFill>
                  </a:tcPr>
                </a:tc>
                <a:tc>
                  <a:txBody>
                    <a:bodyPr/>
                    <a:lstStyle/>
                    <a:p>
                      <a:endParaRPr lang="en-US" b="1" dirty="0"/>
                    </a:p>
                  </a:txBody>
                  <a:tcPr>
                    <a:solidFill>
                      <a:schemeClr val="accent1">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85709357"/>
              </p:ext>
            </p:extLst>
          </p:nvPr>
        </p:nvGraphicFramePr>
        <p:xfrm>
          <a:off x="6088194" y="2370422"/>
          <a:ext cx="1564635" cy="731520"/>
        </p:xfrm>
        <a:graphic>
          <a:graphicData uri="http://schemas.openxmlformats.org/drawingml/2006/table">
            <a:tbl>
              <a:tblPr>
                <a:tableStyleId>{5C22544A-7EE6-4342-B048-85BDC9FD1C3A}</a:tableStyleId>
              </a:tblPr>
              <a:tblGrid>
                <a:gridCol w="312927">
                  <a:extLst>
                    <a:ext uri="{9D8B030D-6E8A-4147-A177-3AD203B41FA5}">
                      <a16:colId xmlns:a16="http://schemas.microsoft.com/office/drawing/2014/main" val="20000"/>
                    </a:ext>
                  </a:extLst>
                </a:gridCol>
                <a:gridCol w="312927">
                  <a:extLst>
                    <a:ext uri="{9D8B030D-6E8A-4147-A177-3AD203B41FA5}">
                      <a16:colId xmlns:a16="http://schemas.microsoft.com/office/drawing/2014/main" val="20001"/>
                    </a:ext>
                  </a:extLst>
                </a:gridCol>
                <a:gridCol w="312927">
                  <a:extLst>
                    <a:ext uri="{9D8B030D-6E8A-4147-A177-3AD203B41FA5}">
                      <a16:colId xmlns:a16="http://schemas.microsoft.com/office/drawing/2014/main" val="20002"/>
                    </a:ext>
                  </a:extLst>
                </a:gridCol>
                <a:gridCol w="312927">
                  <a:extLst>
                    <a:ext uri="{9D8B030D-6E8A-4147-A177-3AD203B41FA5}">
                      <a16:colId xmlns:a16="http://schemas.microsoft.com/office/drawing/2014/main" val="20003"/>
                    </a:ext>
                  </a:extLst>
                </a:gridCol>
                <a:gridCol w="312927">
                  <a:extLst>
                    <a:ext uri="{9D8B030D-6E8A-4147-A177-3AD203B41FA5}">
                      <a16:colId xmlns:a16="http://schemas.microsoft.com/office/drawing/2014/main" val="20004"/>
                    </a:ext>
                  </a:extLst>
                </a:gridCol>
              </a:tblGrid>
              <a:tr h="224203">
                <a:tc>
                  <a:txBody>
                    <a:bodyPr/>
                    <a:lstStyle/>
                    <a:p>
                      <a:r>
                        <a:rPr lang="en-US" b="1" dirty="0"/>
                        <a:t>O</a:t>
                      </a:r>
                    </a:p>
                  </a:txBody>
                  <a:tcPr>
                    <a:solidFill>
                      <a:schemeClr val="accent1">
                        <a:lumMod val="40000"/>
                        <a:lumOff val="60000"/>
                      </a:schemeClr>
                    </a:solidFill>
                  </a:tcPr>
                </a:tc>
                <a:tc>
                  <a:txBody>
                    <a:bodyPr/>
                    <a:lstStyle/>
                    <a:p>
                      <a:r>
                        <a:rPr lang="en-US" b="1" dirty="0"/>
                        <a:t>O</a:t>
                      </a:r>
                    </a:p>
                  </a:txBody>
                  <a:tcPr>
                    <a:solidFill>
                      <a:schemeClr val="accent1">
                        <a:lumMod val="40000"/>
                        <a:lumOff val="60000"/>
                      </a:schemeClr>
                    </a:solidFill>
                  </a:tcPr>
                </a:tc>
                <a:tc>
                  <a:txBody>
                    <a:bodyPr/>
                    <a:lstStyle/>
                    <a:p>
                      <a:r>
                        <a:rPr lang="en-US" b="1" dirty="0"/>
                        <a:t>O</a:t>
                      </a:r>
                    </a:p>
                  </a:txBody>
                  <a:tcPr>
                    <a:solidFill>
                      <a:schemeClr val="accent1">
                        <a:lumMod val="40000"/>
                        <a:lumOff val="60000"/>
                      </a:schemeClr>
                    </a:solidFill>
                  </a:tcPr>
                </a:tc>
                <a:tc>
                  <a:txBody>
                    <a:bodyPr/>
                    <a:lstStyle/>
                    <a:p>
                      <a:endParaRPr lang="en-US" b="1" dirty="0"/>
                    </a:p>
                  </a:txBody>
                  <a:tcPr>
                    <a:solidFill>
                      <a:schemeClr val="accent1">
                        <a:lumMod val="40000"/>
                        <a:lumOff val="60000"/>
                      </a:schemeClr>
                    </a:solidFill>
                  </a:tcPr>
                </a:tc>
                <a:tc>
                  <a:txBody>
                    <a:bodyPr/>
                    <a:lstStyle/>
                    <a:p>
                      <a:endParaRPr lang="en-US" b="1" dirty="0"/>
                    </a:p>
                  </a:txBody>
                  <a:tcPr>
                    <a:solidFill>
                      <a:schemeClr val="accent1">
                        <a:lumMod val="40000"/>
                        <a:lumOff val="60000"/>
                      </a:schemeClr>
                    </a:solidFill>
                  </a:tcPr>
                </a:tc>
                <a:extLst>
                  <a:ext uri="{0D108BD9-81ED-4DB2-BD59-A6C34878D82A}">
                    <a16:rowId xmlns:a16="http://schemas.microsoft.com/office/drawing/2014/main" val="10000"/>
                  </a:ext>
                </a:extLst>
              </a:tr>
              <a:tr h="224203">
                <a:tc>
                  <a:txBody>
                    <a:bodyPr/>
                    <a:lstStyle/>
                    <a:p>
                      <a:r>
                        <a:rPr lang="en-US" b="1" dirty="0"/>
                        <a:t>X</a:t>
                      </a:r>
                    </a:p>
                  </a:txBody>
                  <a:tcPr>
                    <a:solidFill>
                      <a:schemeClr val="accent1">
                        <a:lumMod val="40000"/>
                        <a:lumOff val="60000"/>
                      </a:schemeClr>
                    </a:solidFill>
                  </a:tcPr>
                </a:tc>
                <a:tc>
                  <a:txBody>
                    <a:bodyPr/>
                    <a:lstStyle/>
                    <a:p>
                      <a:r>
                        <a:rPr lang="en-US" b="1" dirty="0"/>
                        <a:t>X</a:t>
                      </a:r>
                    </a:p>
                  </a:txBody>
                  <a:tcPr>
                    <a:solidFill>
                      <a:schemeClr val="accent1">
                        <a:lumMod val="40000"/>
                        <a:lumOff val="60000"/>
                      </a:schemeClr>
                    </a:solidFill>
                  </a:tcPr>
                </a:tc>
                <a:tc>
                  <a:txBody>
                    <a:bodyPr/>
                    <a:lstStyle/>
                    <a:p>
                      <a:r>
                        <a:rPr lang="en-US" b="1" dirty="0"/>
                        <a:t>X</a:t>
                      </a:r>
                    </a:p>
                  </a:txBody>
                  <a:tcPr>
                    <a:solidFill>
                      <a:schemeClr val="accent1">
                        <a:lumMod val="40000"/>
                        <a:lumOff val="60000"/>
                      </a:schemeClr>
                    </a:solidFill>
                  </a:tcPr>
                </a:tc>
                <a:tc>
                  <a:txBody>
                    <a:bodyPr/>
                    <a:lstStyle/>
                    <a:p>
                      <a:endParaRPr lang="en-US" b="1" dirty="0"/>
                    </a:p>
                  </a:txBody>
                  <a:tcPr>
                    <a:solidFill>
                      <a:schemeClr val="accent1">
                        <a:lumMod val="40000"/>
                        <a:lumOff val="60000"/>
                      </a:schemeClr>
                    </a:solidFill>
                  </a:tcPr>
                </a:tc>
                <a:tc>
                  <a:txBody>
                    <a:bodyPr/>
                    <a:lstStyle/>
                    <a:p>
                      <a:r>
                        <a:rPr lang="en-US" b="1" dirty="0"/>
                        <a:t>X</a:t>
                      </a:r>
                    </a:p>
                  </a:txBody>
                  <a:tcPr>
                    <a:solidFill>
                      <a:schemeClr val="accent1">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35064010"/>
              </p:ext>
            </p:extLst>
          </p:nvPr>
        </p:nvGraphicFramePr>
        <p:xfrm>
          <a:off x="1553702" y="2370422"/>
          <a:ext cx="1564635" cy="731520"/>
        </p:xfrm>
        <a:graphic>
          <a:graphicData uri="http://schemas.openxmlformats.org/drawingml/2006/table">
            <a:tbl>
              <a:tblPr>
                <a:tableStyleId>{5C22544A-7EE6-4342-B048-85BDC9FD1C3A}</a:tableStyleId>
              </a:tblPr>
              <a:tblGrid>
                <a:gridCol w="312927">
                  <a:extLst>
                    <a:ext uri="{9D8B030D-6E8A-4147-A177-3AD203B41FA5}">
                      <a16:colId xmlns:a16="http://schemas.microsoft.com/office/drawing/2014/main" val="20000"/>
                    </a:ext>
                  </a:extLst>
                </a:gridCol>
                <a:gridCol w="312927">
                  <a:extLst>
                    <a:ext uri="{9D8B030D-6E8A-4147-A177-3AD203B41FA5}">
                      <a16:colId xmlns:a16="http://schemas.microsoft.com/office/drawing/2014/main" val="20001"/>
                    </a:ext>
                  </a:extLst>
                </a:gridCol>
                <a:gridCol w="312927">
                  <a:extLst>
                    <a:ext uri="{9D8B030D-6E8A-4147-A177-3AD203B41FA5}">
                      <a16:colId xmlns:a16="http://schemas.microsoft.com/office/drawing/2014/main" val="20002"/>
                    </a:ext>
                  </a:extLst>
                </a:gridCol>
                <a:gridCol w="312927">
                  <a:extLst>
                    <a:ext uri="{9D8B030D-6E8A-4147-A177-3AD203B41FA5}">
                      <a16:colId xmlns:a16="http://schemas.microsoft.com/office/drawing/2014/main" val="20003"/>
                    </a:ext>
                  </a:extLst>
                </a:gridCol>
                <a:gridCol w="312927">
                  <a:extLst>
                    <a:ext uri="{9D8B030D-6E8A-4147-A177-3AD203B41FA5}">
                      <a16:colId xmlns:a16="http://schemas.microsoft.com/office/drawing/2014/main" val="20004"/>
                    </a:ext>
                  </a:extLst>
                </a:gridCol>
              </a:tblGrid>
              <a:tr h="224203">
                <a:tc>
                  <a:txBody>
                    <a:bodyPr/>
                    <a:lstStyle/>
                    <a:p>
                      <a:r>
                        <a:rPr lang="en-US" b="1" dirty="0"/>
                        <a:t>O</a:t>
                      </a:r>
                    </a:p>
                  </a:txBody>
                  <a:tcPr>
                    <a:solidFill>
                      <a:schemeClr val="accent1">
                        <a:lumMod val="40000"/>
                        <a:lumOff val="60000"/>
                      </a:schemeClr>
                    </a:solidFill>
                  </a:tcPr>
                </a:tc>
                <a:tc>
                  <a:txBody>
                    <a:bodyPr/>
                    <a:lstStyle/>
                    <a:p>
                      <a:r>
                        <a:rPr lang="en-US" b="1" dirty="0"/>
                        <a:t>O</a:t>
                      </a:r>
                    </a:p>
                  </a:txBody>
                  <a:tcPr>
                    <a:solidFill>
                      <a:schemeClr val="accent1">
                        <a:lumMod val="40000"/>
                        <a:lumOff val="60000"/>
                      </a:schemeClr>
                    </a:solidFill>
                  </a:tcPr>
                </a:tc>
                <a:tc>
                  <a:txBody>
                    <a:bodyPr/>
                    <a:lstStyle/>
                    <a:p>
                      <a:r>
                        <a:rPr lang="en-US" b="1" dirty="0"/>
                        <a:t>O</a:t>
                      </a:r>
                    </a:p>
                  </a:txBody>
                  <a:tcPr>
                    <a:solidFill>
                      <a:schemeClr val="accent1">
                        <a:lumMod val="40000"/>
                        <a:lumOff val="60000"/>
                      </a:schemeClr>
                    </a:solidFill>
                  </a:tcPr>
                </a:tc>
                <a:tc>
                  <a:txBody>
                    <a:bodyPr/>
                    <a:lstStyle/>
                    <a:p>
                      <a:endParaRPr lang="en-US" b="1" dirty="0"/>
                    </a:p>
                  </a:txBody>
                  <a:tcPr>
                    <a:solidFill>
                      <a:schemeClr val="accent1">
                        <a:lumMod val="40000"/>
                        <a:lumOff val="60000"/>
                      </a:schemeClr>
                    </a:solidFill>
                  </a:tcPr>
                </a:tc>
                <a:tc>
                  <a:txBody>
                    <a:bodyPr/>
                    <a:lstStyle/>
                    <a:p>
                      <a:endParaRPr lang="en-US" b="1" dirty="0"/>
                    </a:p>
                  </a:txBody>
                  <a:tcPr>
                    <a:solidFill>
                      <a:schemeClr val="accent1">
                        <a:lumMod val="40000"/>
                        <a:lumOff val="60000"/>
                      </a:schemeClr>
                    </a:solidFill>
                  </a:tcPr>
                </a:tc>
                <a:extLst>
                  <a:ext uri="{0D108BD9-81ED-4DB2-BD59-A6C34878D82A}">
                    <a16:rowId xmlns:a16="http://schemas.microsoft.com/office/drawing/2014/main" val="10000"/>
                  </a:ext>
                </a:extLst>
              </a:tr>
              <a:tr h="224203">
                <a:tc>
                  <a:txBody>
                    <a:bodyPr/>
                    <a:lstStyle/>
                    <a:p>
                      <a:r>
                        <a:rPr lang="en-US" b="1" dirty="0">
                          <a:solidFill>
                            <a:srgbClr val="FF0000"/>
                          </a:solidFill>
                        </a:rPr>
                        <a:t>X</a:t>
                      </a:r>
                    </a:p>
                  </a:txBody>
                  <a:tcPr>
                    <a:solidFill>
                      <a:schemeClr val="accent1">
                        <a:lumMod val="40000"/>
                        <a:lumOff val="60000"/>
                      </a:schemeClr>
                    </a:solidFill>
                  </a:tcPr>
                </a:tc>
                <a:tc>
                  <a:txBody>
                    <a:bodyPr/>
                    <a:lstStyle/>
                    <a:p>
                      <a:r>
                        <a:rPr lang="en-US" b="1" dirty="0">
                          <a:solidFill>
                            <a:srgbClr val="FF0000"/>
                          </a:solidFill>
                        </a:rPr>
                        <a:t>X</a:t>
                      </a:r>
                    </a:p>
                  </a:txBody>
                  <a:tcPr>
                    <a:solidFill>
                      <a:schemeClr val="accent1">
                        <a:lumMod val="40000"/>
                        <a:lumOff val="60000"/>
                      </a:schemeClr>
                    </a:solidFill>
                  </a:tcPr>
                </a:tc>
                <a:tc>
                  <a:txBody>
                    <a:bodyPr/>
                    <a:lstStyle/>
                    <a:p>
                      <a:r>
                        <a:rPr lang="en-US" b="1" dirty="0">
                          <a:solidFill>
                            <a:srgbClr val="FF0000"/>
                          </a:solidFill>
                        </a:rPr>
                        <a:t>X</a:t>
                      </a:r>
                    </a:p>
                  </a:txBody>
                  <a:tcPr>
                    <a:solidFill>
                      <a:schemeClr val="accent1">
                        <a:lumMod val="40000"/>
                        <a:lumOff val="60000"/>
                      </a:schemeClr>
                    </a:solidFill>
                  </a:tcPr>
                </a:tc>
                <a:tc>
                  <a:txBody>
                    <a:bodyPr/>
                    <a:lstStyle/>
                    <a:p>
                      <a:r>
                        <a:rPr lang="en-US" b="1" dirty="0">
                          <a:solidFill>
                            <a:srgbClr val="FF0000"/>
                          </a:solidFill>
                        </a:rPr>
                        <a:t>X</a:t>
                      </a:r>
                    </a:p>
                  </a:txBody>
                  <a:tcPr>
                    <a:solidFill>
                      <a:schemeClr val="accent1">
                        <a:lumMod val="40000"/>
                        <a:lumOff val="60000"/>
                      </a:schemeClr>
                    </a:solidFill>
                  </a:tcPr>
                </a:tc>
                <a:tc>
                  <a:txBody>
                    <a:bodyPr/>
                    <a:lstStyle/>
                    <a:p>
                      <a:endParaRPr lang="en-US" b="1" dirty="0"/>
                    </a:p>
                  </a:txBody>
                  <a:tcPr>
                    <a:solidFill>
                      <a:schemeClr val="accent1">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78665557"/>
              </p:ext>
            </p:extLst>
          </p:nvPr>
        </p:nvGraphicFramePr>
        <p:xfrm>
          <a:off x="4825258" y="3486277"/>
          <a:ext cx="1564635" cy="731520"/>
        </p:xfrm>
        <a:graphic>
          <a:graphicData uri="http://schemas.openxmlformats.org/drawingml/2006/table">
            <a:tbl>
              <a:tblPr>
                <a:tableStyleId>{5C22544A-7EE6-4342-B048-85BDC9FD1C3A}</a:tableStyleId>
              </a:tblPr>
              <a:tblGrid>
                <a:gridCol w="312927">
                  <a:extLst>
                    <a:ext uri="{9D8B030D-6E8A-4147-A177-3AD203B41FA5}">
                      <a16:colId xmlns:a16="http://schemas.microsoft.com/office/drawing/2014/main" val="20000"/>
                    </a:ext>
                  </a:extLst>
                </a:gridCol>
                <a:gridCol w="312927">
                  <a:extLst>
                    <a:ext uri="{9D8B030D-6E8A-4147-A177-3AD203B41FA5}">
                      <a16:colId xmlns:a16="http://schemas.microsoft.com/office/drawing/2014/main" val="20001"/>
                    </a:ext>
                  </a:extLst>
                </a:gridCol>
                <a:gridCol w="312927">
                  <a:extLst>
                    <a:ext uri="{9D8B030D-6E8A-4147-A177-3AD203B41FA5}">
                      <a16:colId xmlns:a16="http://schemas.microsoft.com/office/drawing/2014/main" val="20002"/>
                    </a:ext>
                  </a:extLst>
                </a:gridCol>
                <a:gridCol w="312927">
                  <a:extLst>
                    <a:ext uri="{9D8B030D-6E8A-4147-A177-3AD203B41FA5}">
                      <a16:colId xmlns:a16="http://schemas.microsoft.com/office/drawing/2014/main" val="20003"/>
                    </a:ext>
                  </a:extLst>
                </a:gridCol>
                <a:gridCol w="312927">
                  <a:extLst>
                    <a:ext uri="{9D8B030D-6E8A-4147-A177-3AD203B41FA5}">
                      <a16:colId xmlns:a16="http://schemas.microsoft.com/office/drawing/2014/main" val="20004"/>
                    </a:ext>
                  </a:extLst>
                </a:gridCol>
              </a:tblGrid>
              <a:tr h="224203">
                <a:tc>
                  <a:txBody>
                    <a:bodyPr/>
                    <a:lstStyle/>
                    <a:p>
                      <a:r>
                        <a:rPr lang="en-US" b="1" dirty="0"/>
                        <a:t>O</a:t>
                      </a:r>
                    </a:p>
                  </a:txBody>
                  <a:tcPr>
                    <a:solidFill>
                      <a:schemeClr val="accent1">
                        <a:lumMod val="40000"/>
                        <a:lumOff val="60000"/>
                      </a:schemeClr>
                    </a:solidFill>
                  </a:tcPr>
                </a:tc>
                <a:tc>
                  <a:txBody>
                    <a:bodyPr/>
                    <a:lstStyle/>
                    <a:p>
                      <a:r>
                        <a:rPr lang="en-US" b="1" dirty="0"/>
                        <a:t>O</a:t>
                      </a:r>
                    </a:p>
                  </a:txBody>
                  <a:tcPr>
                    <a:solidFill>
                      <a:schemeClr val="accent1">
                        <a:lumMod val="40000"/>
                        <a:lumOff val="60000"/>
                      </a:schemeClr>
                    </a:solidFill>
                  </a:tcPr>
                </a:tc>
                <a:tc>
                  <a:txBody>
                    <a:bodyPr/>
                    <a:lstStyle/>
                    <a:p>
                      <a:r>
                        <a:rPr lang="en-US" b="1" dirty="0"/>
                        <a:t>O</a:t>
                      </a:r>
                    </a:p>
                  </a:txBody>
                  <a:tcPr>
                    <a:solidFill>
                      <a:schemeClr val="accent1">
                        <a:lumMod val="40000"/>
                        <a:lumOff val="60000"/>
                      </a:schemeClr>
                    </a:solidFill>
                  </a:tcPr>
                </a:tc>
                <a:tc>
                  <a:txBody>
                    <a:bodyPr/>
                    <a:lstStyle/>
                    <a:p>
                      <a:endParaRPr lang="en-US" b="1" dirty="0"/>
                    </a:p>
                  </a:txBody>
                  <a:tcPr>
                    <a:solidFill>
                      <a:schemeClr val="accent1">
                        <a:lumMod val="40000"/>
                        <a:lumOff val="60000"/>
                      </a:schemeClr>
                    </a:solidFill>
                  </a:tcPr>
                </a:tc>
                <a:tc>
                  <a:txBody>
                    <a:bodyPr/>
                    <a:lstStyle/>
                    <a:p>
                      <a:endParaRPr lang="en-US" b="1" dirty="0"/>
                    </a:p>
                  </a:txBody>
                  <a:tcPr>
                    <a:solidFill>
                      <a:schemeClr val="accent1">
                        <a:lumMod val="40000"/>
                        <a:lumOff val="60000"/>
                      </a:schemeClr>
                    </a:solidFill>
                  </a:tcPr>
                </a:tc>
                <a:extLst>
                  <a:ext uri="{0D108BD9-81ED-4DB2-BD59-A6C34878D82A}">
                    <a16:rowId xmlns:a16="http://schemas.microsoft.com/office/drawing/2014/main" val="10000"/>
                  </a:ext>
                </a:extLst>
              </a:tr>
              <a:tr h="224203">
                <a:tc>
                  <a:txBody>
                    <a:bodyPr/>
                    <a:lstStyle/>
                    <a:p>
                      <a:r>
                        <a:rPr lang="en-US" b="1" dirty="0"/>
                        <a:t>X</a:t>
                      </a:r>
                    </a:p>
                  </a:txBody>
                  <a:tcPr>
                    <a:solidFill>
                      <a:schemeClr val="accent1">
                        <a:lumMod val="40000"/>
                        <a:lumOff val="60000"/>
                      </a:schemeClr>
                    </a:solidFill>
                  </a:tcPr>
                </a:tc>
                <a:tc>
                  <a:txBody>
                    <a:bodyPr/>
                    <a:lstStyle/>
                    <a:p>
                      <a:r>
                        <a:rPr lang="en-US" b="1" dirty="0"/>
                        <a:t>X</a:t>
                      </a:r>
                    </a:p>
                  </a:txBody>
                  <a:tcPr>
                    <a:solidFill>
                      <a:schemeClr val="accent1">
                        <a:lumMod val="40000"/>
                        <a:lumOff val="60000"/>
                      </a:schemeClr>
                    </a:solidFill>
                  </a:tcPr>
                </a:tc>
                <a:tc>
                  <a:txBody>
                    <a:bodyPr/>
                    <a:lstStyle/>
                    <a:p>
                      <a:r>
                        <a:rPr lang="en-US" b="1" dirty="0"/>
                        <a:t>X</a:t>
                      </a:r>
                    </a:p>
                  </a:txBody>
                  <a:tcPr>
                    <a:solidFill>
                      <a:schemeClr val="accent1">
                        <a:lumMod val="40000"/>
                        <a:lumOff val="60000"/>
                      </a:schemeClr>
                    </a:solidFill>
                  </a:tcPr>
                </a:tc>
                <a:tc>
                  <a:txBody>
                    <a:bodyPr/>
                    <a:lstStyle/>
                    <a:p>
                      <a:r>
                        <a:rPr lang="en-US" b="1" dirty="0"/>
                        <a:t>O</a:t>
                      </a:r>
                    </a:p>
                  </a:txBody>
                  <a:tcPr>
                    <a:solidFill>
                      <a:schemeClr val="accent1">
                        <a:lumMod val="40000"/>
                        <a:lumOff val="60000"/>
                      </a:schemeClr>
                    </a:solidFill>
                  </a:tcPr>
                </a:tc>
                <a:tc>
                  <a:txBody>
                    <a:bodyPr/>
                    <a:lstStyle/>
                    <a:p>
                      <a:r>
                        <a:rPr lang="en-US" b="1" dirty="0"/>
                        <a:t>X</a:t>
                      </a:r>
                    </a:p>
                  </a:txBody>
                  <a:tcPr>
                    <a:solidFill>
                      <a:schemeClr val="accent1">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743410547"/>
              </p:ext>
            </p:extLst>
          </p:nvPr>
        </p:nvGraphicFramePr>
        <p:xfrm>
          <a:off x="7000314" y="3478210"/>
          <a:ext cx="1564635" cy="731520"/>
        </p:xfrm>
        <a:graphic>
          <a:graphicData uri="http://schemas.openxmlformats.org/drawingml/2006/table">
            <a:tbl>
              <a:tblPr>
                <a:tableStyleId>{5C22544A-7EE6-4342-B048-85BDC9FD1C3A}</a:tableStyleId>
              </a:tblPr>
              <a:tblGrid>
                <a:gridCol w="312927">
                  <a:extLst>
                    <a:ext uri="{9D8B030D-6E8A-4147-A177-3AD203B41FA5}">
                      <a16:colId xmlns:a16="http://schemas.microsoft.com/office/drawing/2014/main" val="20000"/>
                    </a:ext>
                  </a:extLst>
                </a:gridCol>
                <a:gridCol w="312927">
                  <a:extLst>
                    <a:ext uri="{9D8B030D-6E8A-4147-A177-3AD203B41FA5}">
                      <a16:colId xmlns:a16="http://schemas.microsoft.com/office/drawing/2014/main" val="20001"/>
                    </a:ext>
                  </a:extLst>
                </a:gridCol>
                <a:gridCol w="312927">
                  <a:extLst>
                    <a:ext uri="{9D8B030D-6E8A-4147-A177-3AD203B41FA5}">
                      <a16:colId xmlns:a16="http://schemas.microsoft.com/office/drawing/2014/main" val="20002"/>
                    </a:ext>
                  </a:extLst>
                </a:gridCol>
                <a:gridCol w="312927">
                  <a:extLst>
                    <a:ext uri="{9D8B030D-6E8A-4147-A177-3AD203B41FA5}">
                      <a16:colId xmlns:a16="http://schemas.microsoft.com/office/drawing/2014/main" val="20003"/>
                    </a:ext>
                  </a:extLst>
                </a:gridCol>
                <a:gridCol w="312927">
                  <a:extLst>
                    <a:ext uri="{9D8B030D-6E8A-4147-A177-3AD203B41FA5}">
                      <a16:colId xmlns:a16="http://schemas.microsoft.com/office/drawing/2014/main" val="20004"/>
                    </a:ext>
                  </a:extLst>
                </a:gridCol>
              </a:tblGrid>
              <a:tr h="224203">
                <a:tc>
                  <a:txBody>
                    <a:bodyPr/>
                    <a:lstStyle/>
                    <a:p>
                      <a:r>
                        <a:rPr lang="en-US" b="1" dirty="0"/>
                        <a:t>O</a:t>
                      </a:r>
                    </a:p>
                  </a:txBody>
                  <a:tcPr>
                    <a:solidFill>
                      <a:schemeClr val="accent1">
                        <a:lumMod val="40000"/>
                        <a:lumOff val="60000"/>
                      </a:schemeClr>
                    </a:solidFill>
                  </a:tcPr>
                </a:tc>
                <a:tc>
                  <a:txBody>
                    <a:bodyPr/>
                    <a:lstStyle/>
                    <a:p>
                      <a:r>
                        <a:rPr lang="en-US" b="1" dirty="0"/>
                        <a:t>O</a:t>
                      </a:r>
                    </a:p>
                  </a:txBody>
                  <a:tcPr>
                    <a:solidFill>
                      <a:schemeClr val="accent1">
                        <a:lumMod val="40000"/>
                        <a:lumOff val="60000"/>
                      </a:schemeClr>
                    </a:solidFill>
                  </a:tcPr>
                </a:tc>
                <a:tc>
                  <a:txBody>
                    <a:bodyPr/>
                    <a:lstStyle/>
                    <a:p>
                      <a:r>
                        <a:rPr lang="en-US" b="1" dirty="0"/>
                        <a:t>O</a:t>
                      </a:r>
                    </a:p>
                  </a:txBody>
                  <a:tcPr>
                    <a:solidFill>
                      <a:schemeClr val="accent1">
                        <a:lumMod val="40000"/>
                        <a:lumOff val="60000"/>
                      </a:schemeClr>
                    </a:solidFill>
                  </a:tcPr>
                </a:tc>
                <a:tc>
                  <a:txBody>
                    <a:bodyPr/>
                    <a:lstStyle/>
                    <a:p>
                      <a:endParaRPr lang="en-US" b="1" dirty="0"/>
                    </a:p>
                  </a:txBody>
                  <a:tcPr>
                    <a:solidFill>
                      <a:schemeClr val="accent1">
                        <a:lumMod val="40000"/>
                        <a:lumOff val="60000"/>
                      </a:schemeClr>
                    </a:solidFill>
                  </a:tcPr>
                </a:tc>
                <a:tc>
                  <a:txBody>
                    <a:bodyPr/>
                    <a:lstStyle/>
                    <a:p>
                      <a:r>
                        <a:rPr lang="en-US" b="1" dirty="0"/>
                        <a:t>O</a:t>
                      </a:r>
                    </a:p>
                  </a:txBody>
                  <a:tcPr>
                    <a:solidFill>
                      <a:schemeClr val="accent1">
                        <a:lumMod val="40000"/>
                        <a:lumOff val="60000"/>
                      </a:schemeClr>
                    </a:solidFill>
                  </a:tcPr>
                </a:tc>
                <a:extLst>
                  <a:ext uri="{0D108BD9-81ED-4DB2-BD59-A6C34878D82A}">
                    <a16:rowId xmlns:a16="http://schemas.microsoft.com/office/drawing/2014/main" val="10000"/>
                  </a:ext>
                </a:extLst>
              </a:tr>
              <a:tr h="224203">
                <a:tc>
                  <a:txBody>
                    <a:bodyPr/>
                    <a:lstStyle/>
                    <a:p>
                      <a:r>
                        <a:rPr lang="en-US" b="1" dirty="0"/>
                        <a:t>X</a:t>
                      </a:r>
                    </a:p>
                  </a:txBody>
                  <a:tcPr>
                    <a:solidFill>
                      <a:schemeClr val="accent1">
                        <a:lumMod val="40000"/>
                        <a:lumOff val="60000"/>
                      </a:schemeClr>
                    </a:solidFill>
                  </a:tcPr>
                </a:tc>
                <a:tc>
                  <a:txBody>
                    <a:bodyPr/>
                    <a:lstStyle/>
                    <a:p>
                      <a:r>
                        <a:rPr lang="en-US" b="1" dirty="0"/>
                        <a:t>X</a:t>
                      </a:r>
                    </a:p>
                  </a:txBody>
                  <a:tcPr>
                    <a:solidFill>
                      <a:schemeClr val="accent1">
                        <a:lumMod val="40000"/>
                        <a:lumOff val="60000"/>
                      </a:schemeClr>
                    </a:solidFill>
                  </a:tcPr>
                </a:tc>
                <a:tc>
                  <a:txBody>
                    <a:bodyPr/>
                    <a:lstStyle/>
                    <a:p>
                      <a:r>
                        <a:rPr lang="en-US" b="1" dirty="0"/>
                        <a:t>X</a:t>
                      </a:r>
                    </a:p>
                  </a:txBody>
                  <a:tcPr>
                    <a:solidFill>
                      <a:schemeClr val="accent1">
                        <a:lumMod val="40000"/>
                        <a:lumOff val="60000"/>
                      </a:schemeClr>
                    </a:solidFill>
                  </a:tcPr>
                </a:tc>
                <a:tc>
                  <a:txBody>
                    <a:bodyPr/>
                    <a:lstStyle/>
                    <a:p>
                      <a:endParaRPr lang="en-US" b="1" dirty="0"/>
                    </a:p>
                  </a:txBody>
                  <a:tcPr>
                    <a:solidFill>
                      <a:schemeClr val="accent1">
                        <a:lumMod val="40000"/>
                        <a:lumOff val="60000"/>
                      </a:schemeClr>
                    </a:solidFill>
                  </a:tcPr>
                </a:tc>
                <a:tc>
                  <a:txBody>
                    <a:bodyPr/>
                    <a:lstStyle/>
                    <a:p>
                      <a:r>
                        <a:rPr lang="en-US" b="1" dirty="0"/>
                        <a:t>X</a:t>
                      </a:r>
                    </a:p>
                  </a:txBody>
                  <a:tcPr>
                    <a:solidFill>
                      <a:schemeClr val="accent1">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651754294"/>
              </p:ext>
            </p:extLst>
          </p:nvPr>
        </p:nvGraphicFramePr>
        <p:xfrm>
          <a:off x="7000314" y="4634006"/>
          <a:ext cx="1564635" cy="731520"/>
        </p:xfrm>
        <a:graphic>
          <a:graphicData uri="http://schemas.openxmlformats.org/drawingml/2006/table">
            <a:tbl>
              <a:tblPr>
                <a:tableStyleId>{5C22544A-7EE6-4342-B048-85BDC9FD1C3A}</a:tableStyleId>
              </a:tblPr>
              <a:tblGrid>
                <a:gridCol w="312927">
                  <a:extLst>
                    <a:ext uri="{9D8B030D-6E8A-4147-A177-3AD203B41FA5}">
                      <a16:colId xmlns:a16="http://schemas.microsoft.com/office/drawing/2014/main" val="20000"/>
                    </a:ext>
                  </a:extLst>
                </a:gridCol>
                <a:gridCol w="312927">
                  <a:extLst>
                    <a:ext uri="{9D8B030D-6E8A-4147-A177-3AD203B41FA5}">
                      <a16:colId xmlns:a16="http://schemas.microsoft.com/office/drawing/2014/main" val="20001"/>
                    </a:ext>
                  </a:extLst>
                </a:gridCol>
                <a:gridCol w="312927">
                  <a:extLst>
                    <a:ext uri="{9D8B030D-6E8A-4147-A177-3AD203B41FA5}">
                      <a16:colId xmlns:a16="http://schemas.microsoft.com/office/drawing/2014/main" val="20002"/>
                    </a:ext>
                  </a:extLst>
                </a:gridCol>
                <a:gridCol w="312927">
                  <a:extLst>
                    <a:ext uri="{9D8B030D-6E8A-4147-A177-3AD203B41FA5}">
                      <a16:colId xmlns:a16="http://schemas.microsoft.com/office/drawing/2014/main" val="20003"/>
                    </a:ext>
                  </a:extLst>
                </a:gridCol>
                <a:gridCol w="312927">
                  <a:extLst>
                    <a:ext uri="{9D8B030D-6E8A-4147-A177-3AD203B41FA5}">
                      <a16:colId xmlns:a16="http://schemas.microsoft.com/office/drawing/2014/main" val="20004"/>
                    </a:ext>
                  </a:extLst>
                </a:gridCol>
              </a:tblGrid>
              <a:tr h="224203">
                <a:tc>
                  <a:txBody>
                    <a:bodyPr/>
                    <a:lstStyle/>
                    <a:p>
                      <a:r>
                        <a:rPr lang="en-US" b="1" dirty="0"/>
                        <a:t>O</a:t>
                      </a:r>
                    </a:p>
                  </a:txBody>
                  <a:tcPr>
                    <a:solidFill>
                      <a:schemeClr val="accent1">
                        <a:lumMod val="40000"/>
                        <a:lumOff val="60000"/>
                      </a:schemeClr>
                    </a:solidFill>
                  </a:tcPr>
                </a:tc>
                <a:tc>
                  <a:txBody>
                    <a:bodyPr/>
                    <a:lstStyle/>
                    <a:p>
                      <a:r>
                        <a:rPr lang="en-US" b="1" dirty="0"/>
                        <a:t>O</a:t>
                      </a:r>
                    </a:p>
                  </a:txBody>
                  <a:tcPr>
                    <a:solidFill>
                      <a:schemeClr val="accent1">
                        <a:lumMod val="40000"/>
                        <a:lumOff val="60000"/>
                      </a:schemeClr>
                    </a:solidFill>
                  </a:tcPr>
                </a:tc>
                <a:tc>
                  <a:txBody>
                    <a:bodyPr/>
                    <a:lstStyle/>
                    <a:p>
                      <a:r>
                        <a:rPr lang="en-US" b="1" dirty="0"/>
                        <a:t>O</a:t>
                      </a:r>
                    </a:p>
                  </a:txBody>
                  <a:tcPr>
                    <a:solidFill>
                      <a:schemeClr val="accent1">
                        <a:lumMod val="40000"/>
                        <a:lumOff val="60000"/>
                      </a:schemeClr>
                    </a:solidFill>
                  </a:tcPr>
                </a:tc>
                <a:tc>
                  <a:txBody>
                    <a:bodyPr/>
                    <a:lstStyle/>
                    <a:p>
                      <a:endParaRPr lang="en-US" b="1" dirty="0"/>
                    </a:p>
                  </a:txBody>
                  <a:tcPr>
                    <a:solidFill>
                      <a:schemeClr val="accent1">
                        <a:lumMod val="40000"/>
                        <a:lumOff val="60000"/>
                      </a:schemeClr>
                    </a:solidFill>
                  </a:tcPr>
                </a:tc>
                <a:tc>
                  <a:txBody>
                    <a:bodyPr/>
                    <a:lstStyle/>
                    <a:p>
                      <a:r>
                        <a:rPr lang="en-US" b="1" dirty="0"/>
                        <a:t>O</a:t>
                      </a:r>
                    </a:p>
                  </a:txBody>
                  <a:tcPr>
                    <a:solidFill>
                      <a:schemeClr val="accent1">
                        <a:lumMod val="40000"/>
                        <a:lumOff val="60000"/>
                      </a:schemeClr>
                    </a:solidFill>
                  </a:tcPr>
                </a:tc>
                <a:extLst>
                  <a:ext uri="{0D108BD9-81ED-4DB2-BD59-A6C34878D82A}">
                    <a16:rowId xmlns:a16="http://schemas.microsoft.com/office/drawing/2014/main" val="10000"/>
                  </a:ext>
                </a:extLst>
              </a:tr>
              <a:tr h="224203">
                <a:tc>
                  <a:txBody>
                    <a:bodyPr/>
                    <a:lstStyle/>
                    <a:p>
                      <a:r>
                        <a:rPr lang="en-US" b="1" dirty="0">
                          <a:solidFill>
                            <a:srgbClr val="FF0000"/>
                          </a:solidFill>
                        </a:rPr>
                        <a:t>X</a:t>
                      </a:r>
                    </a:p>
                  </a:txBody>
                  <a:tcPr>
                    <a:solidFill>
                      <a:schemeClr val="accent1">
                        <a:lumMod val="40000"/>
                        <a:lumOff val="60000"/>
                      </a:schemeClr>
                    </a:solidFill>
                  </a:tcPr>
                </a:tc>
                <a:tc>
                  <a:txBody>
                    <a:bodyPr/>
                    <a:lstStyle/>
                    <a:p>
                      <a:r>
                        <a:rPr lang="en-US" b="1" dirty="0">
                          <a:solidFill>
                            <a:srgbClr val="FF0000"/>
                          </a:solidFill>
                        </a:rPr>
                        <a:t>X</a:t>
                      </a:r>
                    </a:p>
                  </a:txBody>
                  <a:tcPr>
                    <a:solidFill>
                      <a:schemeClr val="accent1">
                        <a:lumMod val="40000"/>
                        <a:lumOff val="60000"/>
                      </a:schemeClr>
                    </a:solidFill>
                  </a:tcPr>
                </a:tc>
                <a:tc>
                  <a:txBody>
                    <a:bodyPr/>
                    <a:lstStyle/>
                    <a:p>
                      <a:r>
                        <a:rPr lang="en-US" b="1" dirty="0">
                          <a:solidFill>
                            <a:srgbClr val="FF0000"/>
                          </a:solidFill>
                        </a:rPr>
                        <a:t>X</a:t>
                      </a:r>
                    </a:p>
                  </a:txBody>
                  <a:tcPr>
                    <a:solidFill>
                      <a:schemeClr val="accent1">
                        <a:lumMod val="40000"/>
                        <a:lumOff val="60000"/>
                      </a:schemeClr>
                    </a:solidFill>
                  </a:tcPr>
                </a:tc>
                <a:tc>
                  <a:txBody>
                    <a:bodyPr/>
                    <a:lstStyle/>
                    <a:p>
                      <a:r>
                        <a:rPr lang="en-US" b="1" dirty="0">
                          <a:solidFill>
                            <a:srgbClr val="FF0000"/>
                          </a:solidFill>
                        </a:rPr>
                        <a:t>X</a:t>
                      </a:r>
                    </a:p>
                  </a:txBody>
                  <a:tcPr>
                    <a:solidFill>
                      <a:schemeClr val="accent1">
                        <a:lumMod val="40000"/>
                        <a:lumOff val="60000"/>
                      </a:schemeClr>
                    </a:solidFill>
                  </a:tcPr>
                </a:tc>
                <a:tc>
                  <a:txBody>
                    <a:bodyPr/>
                    <a:lstStyle/>
                    <a:p>
                      <a:r>
                        <a:rPr lang="en-US" b="1" dirty="0"/>
                        <a:t>X</a:t>
                      </a:r>
                    </a:p>
                  </a:txBody>
                  <a:tcPr>
                    <a:solidFill>
                      <a:schemeClr val="accent1">
                        <a:lumMod val="40000"/>
                        <a:lumOff val="60000"/>
                      </a:schemeClr>
                    </a:solidFill>
                  </a:tcPr>
                </a:tc>
                <a:extLst>
                  <a:ext uri="{0D108BD9-81ED-4DB2-BD59-A6C34878D82A}">
                    <a16:rowId xmlns:a16="http://schemas.microsoft.com/office/drawing/2014/main" val="10001"/>
                  </a:ext>
                </a:extLst>
              </a:tr>
            </a:tbl>
          </a:graphicData>
        </a:graphic>
      </p:graphicFrame>
      <p:sp>
        <p:nvSpPr>
          <p:cNvPr id="12" name="TextBox 11"/>
          <p:cNvSpPr txBox="1"/>
          <p:nvPr/>
        </p:nvSpPr>
        <p:spPr>
          <a:xfrm>
            <a:off x="1785240" y="3123961"/>
            <a:ext cx="1042331" cy="369332"/>
          </a:xfrm>
          <a:prstGeom prst="rect">
            <a:avLst/>
          </a:prstGeom>
          <a:noFill/>
        </p:spPr>
        <p:txBody>
          <a:bodyPr wrap="square" rtlCol="0">
            <a:spAutoFit/>
          </a:bodyPr>
          <a:lstStyle/>
          <a:p>
            <a:r>
              <a:rPr lang="en-US" b="1" dirty="0"/>
              <a:t>utility=1</a:t>
            </a:r>
          </a:p>
        </p:txBody>
      </p:sp>
      <p:sp>
        <p:nvSpPr>
          <p:cNvPr id="13" name="TextBox 12"/>
          <p:cNvSpPr txBox="1"/>
          <p:nvPr/>
        </p:nvSpPr>
        <p:spPr>
          <a:xfrm>
            <a:off x="4643973" y="4634006"/>
            <a:ext cx="1042331" cy="369332"/>
          </a:xfrm>
          <a:prstGeom prst="rect">
            <a:avLst/>
          </a:prstGeom>
          <a:noFill/>
        </p:spPr>
        <p:txBody>
          <a:bodyPr wrap="square" rtlCol="0">
            <a:spAutoFit/>
          </a:bodyPr>
          <a:lstStyle/>
          <a:p>
            <a:r>
              <a:rPr lang="en-US" b="1" dirty="0"/>
              <a:t>etc…</a:t>
            </a:r>
          </a:p>
        </p:txBody>
      </p:sp>
      <p:cxnSp>
        <p:nvCxnSpPr>
          <p:cNvPr id="15" name="Straight Connector 14"/>
          <p:cNvCxnSpPr>
            <a:stCxn id="5" idx="2"/>
            <a:endCxn id="7" idx="0"/>
          </p:cNvCxnSpPr>
          <p:nvPr/>
        </p:nvCxnSpPr>
        <p:spPr>
          <a:xfrm flipH="1">
            <a:off x="2336019" y="2065622"/>
            <a:ext cx="2242119"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5" idx="2"/>
            <a:endCxn id="6" idx="0"/>
          </p:cNvCxnSpPr>
          <p:nvPr/>
        </p:nvCxnSpPr>
        <p:spPr>
          <a:xfrm>
            <a:off x="4578138" y="2065622"/>
            <a:ext cx="2292373"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6" idx="2"/>
            <a:endCxn id="8" idx="0"/>
          </p:cNvCxnSpPr>
          <p:nvPr/>
        </p:nvCxnSpPr>
        <p:spPr>
          <a:xfrm flipH="1">
            <a:off x="5607575" y="3101942"/>
            <a:ext cx="1262936" cy="38433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9" idx="0"/>
            <a:endCxn id="6" idx="2"/>
          </p:cNvCxnSpPr>
          <p:nvPr/>
        </p:nvCxnSpPr>
        <p:spPr>
          <a:xfrm flipH="1" flipV="1">
            <a:off x="6870511" y="3101942"/>
            <a:ext cx="912120" cy="376268"/>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9" idx="2"/>
            <a:endCxn id="11" idx="0"/>
          </p:cNvCxnSpPr>
          <p:nvPr/>
        </p:nvCxnSpPr>
        <p:spPr>
          <a:xfrm>
            <a:off x="7782631" y="4209730"/>
            <a:ext cx="0" cy="42427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endCxn id="8" idx="2"/>
          </p:cNvCxnSpPr>
          <p:nvPr/>
        </p:nvCxnSpPr>
        <p:spPr>
          <a:xfrm flipH="1" flipV="1">
            <a:off x="5607575" y="4217797"/>
            <a:ext cx="255685" cy="416209"/>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48482" y="2539602"/>
            <a:ext cx="1042331" cy="369332"/>
          </a:xfrm>
          <a:prstGeom prst="rect">
            <a:avLst/>
          </a:prstGeom>
          <a:noFill/>
        </p:spPr>
        <p:txBody>
          <a:bodyPr wrap="square" rtlCol="0">
            <a:spAutoFit/>
          </a:bodyPr>
          <a:lstStyle/>
          <a:p>
            <a:r>
              <a:rPr lang="en-US" b="1" dirty="0"/>
              <a:t>MIN</a:t>
            </a:r>
          </a:p>
        </p:txBody>
      </p:sp>
      <p:sp>
        <p:nvSpPr>
          <p:cNvPr id="32" name="TextBox 31"/>
          <p:cNvSpPr txBox="1"/>
          <p:nvPr/>
        </p:nvSpPr>
        <p:spPr>
          <a:xfrm>
            <a:off x="148482" y="1506171"/>
            <a:ext cx="1042331" cy="369332"/>
          </a:xfrm>
          <a:prstGeom prst="rect">
            <a:avLst/>
          </a:prstGeom>
          <a:noFill/>
        </p:spPr>
        <p:txBody>
          <a:bodyPr wrap="square" rtlCol="0">
            <a:spAutoFit/>
          </a:bodyPr>
          <a:lstStyle/>
          <a:p>
            <a:r>
              <a:rPr lang="en-US" b="1" dirty="0"/>
              <a:t>MAX</a:t>
            </a:r>
          </a:p>
        </p:txBody>
      </p:sp>
      <p:sp>
        <p:nvSpPr>
          <p:cNvPr id="33" name="TextBox 32"/>
          <p:cNvSpPr txBox="1"/>
          <p:nvPr/>
        </p:nvSpPr>
        <p:spPr>
          <a:xfrm>
            <a:off x="148482" y="3583129"/>
            <a:ext cx="1042331" cy="369332"/>
          </a:xfrm>
          <a:prstGeom prst="rect">
            <a:avLst/>
          </a:prstGeom>
          <a:noFill/>
        </p:spPr>
        <p:txBody>
          <a:bodyPr wrap="square" rtlCol="0">
            <a:spAutoFit/>
          </a:bodyPr>
          <a:lstStyle/>
          <a:p>
            <a:r>
              <a:rPr lang="en-US" b="1" dirty="0"/>
              <a:t>MAX</a:t>
            </a:r>
          </a:p>
        </p:txBody>
      </p:sp>
      <p:cxnSp>
        <p:nvCxnSpPr>
          <p:cNvPr id="38" name="Straight Connector 37"/>
          <p:cNvCxnSpPr>
            <a:stCxn id="8" idx="2"/>
          </p:cNvCxnSpPr>
          <p:nvPr/>
        </p:nvCxnSpPr>
        <p:spPr>
          <a:xfrm flipH="1">
            <a:off x="4146225" y="4217797"/>
            <a:ext cx="1461350" cy="416209"/>
          </a:xfrm>
          <a:prstGeom prst="line">
            <a:avLst/>
          </a:prstGeom>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7261465" y="5365526"/>
            <a:ext cx="1042331" cy="369332"/>
          </a:xfrm>
          <a:prstGeom prst="rect">
            <a:avLst/>
          </a:prstGeom>
          <a:noFill/>
        </p:spPr>
        <p:txBody>
          <a:bodyPr wrap="square" rtlCol="0">
            <a:spAutoFit/>
          </a:bodyPr>
          <a:lstStyle/>
          <a:p>
            <a:r>
              <a:rPr lang="en-US" b="1" dirty="0"/>
              <a:t>utility=1</a:t>
            </a:r>
          </a:p>
        </p:txBody>
      </p:sp>
    </p:spTree>
    <p:extLst>
      <p:ext uri="{BB962C8B-B14F-4D97-AF65-F5344CB8AC3E}">
        <p14:creationId xmlns:p14="http://schemas.microsoft.com/office/powerpoint/2010/main" val="910212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554" name="Rectangle 2"/>
          <p:cNvSpPr>
            <a:spLocks noGrp="1" noChangeArrowheads="1"/>
          </p:cNvSpPr>
          <p:nvPr>
            <p:ph type="title"/>
          </p:nvPr>
        </p:nvSpPr>
        <p:spPr/>
        <p:txBody>
          <a:bodyPr>
            <a:normAutofit fontScale="90000"/>
          </a:bodyPr>
          <a:lstStyle/>
          <a:p>
            <a:pPr eaLnBrk="1" hangingPunct="1">
              <a:defRPr/>
            </a:pPr>
            <a:r>
              <a:rPr lang="en-US">
                <a:cs typeface="+mj-cs"/>
              </a:rPr>
              <a:t>What if a game has a </a:t>
            </a:r>
            <a:r>
              <a:rPr lang="ja-JP" altLang="en-US">
                <a:latin typeface="Arial"/>
                <a:cs typeface="+mj-cs"/>
              </a:rPr>
              <a:t>“</a:t>
            </a:r>
            <a:r>
              <a:rPr lang="en-US">
                <a:cs typeface="+mj-cs"/>
              </a:rPr>
              <a:t>chance element</a:t>
            </a:r>
            <a:r>
              <a:rPr lang="ja-JP" altLang="en-US">
                <a:latin typeface="Arial"/>
                <a:cs typeface="+mj-cs"/>
              </a:rPr>
              <a:t>”</a:t>
            </a:r>
            <a:r>
              <a:rPr lang="en-US">
                <a:cs typeface="+mj-cs"/>
              </a:rPr>
              <a:t>?</a:t>
            </a:r>
          </a:p>
        </p:txBody>
      </p:sp>
      <p:pic>
        <p:nvPicPr>
          <p:cNvPr id="1175556" name="Picture 4"/>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l="6818"/>
          <a:stretch>
            <a:fillRect/>
          </a:stretch>
        </p:blipFill>
        <p:spPr>
          <a:xfrm>
            <a:off x="2590800" y="1600200"/>
            <a:ext cx="4025900" cy="4422775"/>
          </a:xfrm>
        </p:spPr>
      </p:pic>
    </p:spTree>
    <p:extLst>
      <p:ext uri="{BB962C8B-B14F-4D97-AF65-F5344CB8AC3E}">
        <p14:creationId xmlns:p14="http://schemas.microsoft.com/office/powerpoint/2010/main" val="37473228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4" name="Rectangle 2"/>
          <p:cNvSpPr>
            <a:spLocks noGrp="1" noChangeArrowheads="1"/>
          </p:cNvSpPr>
          <p:nvPr>
            <p:ph type="title"/>
          </p:nvPr>
        </p:nvSpPr>
        <p:spPr/>
        <p:txBody>
          <a:bodyPr>
            <a:normAutofit fontScale="90000"/>
          </a:bodyPr>
          <a:lstStyle/>
          <a:p>
            <a:pPr eaLnBrk="1" hangingPunct="1">
              <a:defRPr/>
            </a:pPr>
            <a:r>
              <a:rPr lang="en-US">
                <a:cs typeface="+mj-cs"/>
              </a:rPr>
              <a:t>What if a game has a </a:t>
            </a:r>
            <a:r>
              <a:rPr lang="ja-JP" altLang="en-US">
                <a:latin typeface="Arial"/>
                <a:cs typeface="+mj-cs"/>
              </a:rPr>
              <a:t>“</a:t>
            </a:r>
            <a:r>
              <a:rPr lang="en-US">
                <a:cs typeface="+mj-cs"/>
              </a:rPr>
              <a:t>chance element</a:t>
            </a:r>
            <a:r>
              <a:rPr lang="ja-JP" altLang="en-US">
                <a:latin typeface="Arial"/>
                <a:cs typeface="+mj-cs"/>
              </a:rPr>
              <a:t>”</a:t>
            </a:r>
            <a:r>
              <a:rPr lang="en-US">
                <a:cs typeface="+mj-cs"/>
              </a:rPr>
              <a:t>?</a:t>
            </a:r>
          </a:p>
        </p:txBody>
      </p:sp>
      <p:pic>
        <p:nvPicPr>
          <p:cNvPr id="1242116" name="Picture 4"/>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1295400" y="1371600"/>
            <a:ext cx="6400800" cy="5183188"/>
          </a:xfrm>
        </p:spPr>
      </p:pic>
      <p:sp>
        <p:nvSpPr>
          <p:cNvPr id="1242117" name="AutoShape 5"/>
          <p:cNvSpPr>
            <a:spLocks noChangeArrowheads="1"/>
          </p:cNvSpPr>
          <p:nvPr/>
        </p:nvSpPr>
        <p:spPr bwMode="auto">
          <a:xfrm>
            <a:off x="2209800" y="2276475"/>
            <a:ext cx="4953000" cy="457200"/>
          </a:xfrm>
          <a:prstGeom prst="roundRect">
            <a:avLst>
              <a:gd name="adj" fmla="val 16667"/>
            </a:avLst>
          </a:prstGeom>
          <a:noFill/>
          <a:ln w="38100">
            <a:solidFill>
              <a:srgbClr val="FF0000">
                <a:alpha val="39999"/>
              </a:srgbClr>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42118" name="Text Box 6"/>
          <p:cNvSpPr txBox="1">
            <a:spLocks noChangeArrowheads="1"/>
          </p:cNvSpPr>
          <p:nvPr/>
        </p:nvSpPr>
        <p:spPr bwMode="auto">
          <a:xfrm>
            <a:off x="6096000" y="5165725"/>
            <a:ext cx="2551113"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solidFill>
                  <a:srgbClr val="FF0000"/>
                </a:solidFill>
                <a:cs typeface="+mn-cs"/>
              </a:rPr>
              <a:t>We know how</a:t>
            </a:r>
            <a:br>
              <a:rPr lang="en-US" sz="2000">
                <a:solidFill>
                  <a:srgbClr val="FF0000"/>
                </a:solidFill>
                <a:cs typeface="+mn-cs"/>
              </a:rPr>
            </a:br>
            <a:r>
              <a:rPr lang="en-US" sz="2000">
                <a:solidFill>
                  <a:srgbClr val="FF0000"/>
                </a:solidFill>
                <a:cs typeface="+mn-cs"/>
              </a:rPr>
              <a:t>to value the other</a:t>
            </a:r>
            <a:br>
              <a:rPr lang="en-US" sz="2000">
                <a:solidFill>
                  <a:srgbClr val="FF0000"/>
                </a:solidFill>
                <a:cs typeface="+mn-cs"/>
              </a:rPr>
            </a:br>
            <a:r>
              <a:rPr lang="en-US" sz="2000">
                <a:solidFill>
                  <a:srgbClr val="FF0000"/>
                </a:solidFill>
                <a:cs typeface="+mn-cs"/>
              </a:rPr>
              <a:t>nodes.  How do we</a:t>
            </a:r>
            <a:br>
              <a:rPr lang="en-US" sz="2000">
                <a:solidFill>
                  <a:srgbClr val="FF0000"/>
                </a:solidFill>
                <a:cs typeface="+mn-cs"/>
              </a:rPr>
            </a:br>
            <a:r>
              <a:rPr lang="en-US" sz="2000">
                <a:solidFill>
                  <a:srgbClr val="FF0000"/>
                </a:solidFill>
                <a:cs typeface="+mn-cs"/>
              </a:rPr>
              <a:t>value chance nodes?</a:t>
            </a:r>
          </a:p>
        </p:txBody>
      </p:sp>
    </p:spTree>
    <p:extLst>
      <p:ext uri="{BB962C8B-B14F-4D97-AF65-F5344CB8AC3E}">
        <p14:creationId xmlns:p14="http://schemas.microsoft.com/office/powerpoint/2010/main" val="39669729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42117"/>
                                        </p:tgtEl>
                                        <p:attrNameLst>
                                          <p:attrName>style.visibility</p:attrName>
                                        </p:attrNameLst>
                                      </p:cBhvr>
                                      <p:to>
                                        <p:strVal val="visible"/>
                                      </p:to>
                                    </p:set>
                                    <p:animEffect transition="in" filter="fade">
                                      <p:cBhvr>
                                        <p:cTn id="7" dur="2000"/>
                                        <p:tgtEl>
                                          <p:spTgt spid="12421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42118"/>
                                        </p:tgtEl>
                                        <p:attrNameLst>
                                          <p:attrName>style.visibility</p:attrName>
                                        </p:attrNameLst>
                                      </p:cBhvr>
                                      <p:to>
                                        <p:strVal val="visible"/>
                                      </p:to>
                                    </p:set>
                                    <p:animEffect transition="in" filter="fade">
                                      <p:cBhvr>
                                        <p:cTn id="12" dur="1000"/>
                                        <p:tgtEl>
                                          <p:spTgt spid="1242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2117" grpId="0" animBg="1"/>
      <p:bldP spid="12421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Grp="1" noChangeArrowheads="1"/>
          </p:cNvSpPr>
          <p:nvPr>
            <p:ph type="title"/>
          </p:nvPr>
        </p:nvSpPr>
        <p:spPr/>
        <p:txBody>
          <a:bodyPr/>
          <a:lstStyle/>
          <a:p>
            <a:pPr eaLnBrk="1" hangingPunct="1">
              <a:defRPr/>
            </a:pPr>
            <a:r>
              <a:rPr lang="en-US">
                <a:cs typeface="+mj-cs"/>
              </a:rPr>
              <a:t>Expected value</a:t>
            </a:r>
          </a:p>
        </p:txBody>
      </p:sp>
      <p:sp>
        <p:nvSpPr>
          <p:cNvPr id="1199109" name="Rectangle 5"/>
          <p:cNvSpPr>
            <a:spLocks noGrp="1" noChangeArrowheads="1"/>
          </p:cNvSpPr>
          <p:nvPr>
            <p:ph type="body" idx="1"/>
          </p:nvPr>
        </p:nvSpPr>
        <p:spPr/>
        <p:txBody>
          <a:bodyPr/>
          <a:lstStyle/>
          <a:p>
            <a:pPr eaLnBrk="1" hangingPunct="1">
              <a:defRPr/>
            </a:pPr>
            <a:r>
              <a:rPr lang="en-US" dirty="0">
                <a:cs typeface="+mn-cs"/>
              </a:rPr>
              <a:t>The sum of the probability of each possible outcome multiplied by its value:</a:t>
            </a:r>
          </a:p>
          <a:p>
            <a:pPr eaLnBrk="1" hangingPunct="1">
              <a:defRPr/>
            </a:pPr>
            <a:endParaRPr lang="en-US" dirty="0">
              <a:cs typeface="+mn-cs"/>
            </a:endParaRPr>
          </a:p>
          <a:p>
            <a:pPr eaLnBrk="1" hangingPunct="1">
              <a:defRPr/>
            </a:pPr>
            <a:endParaRPr lang="en-US" dirty="0"/>
          </a:p>
          <a:p>
            <a:pPr eaLnBrk="1" hangingPunct="1">
              <a:defRPr/>
            </a:pPr>
            <a:r>
              <a:rPr lang="en-US" dirty="0"/>
              <a:t>x</a:t>
            </a:r>
            <a:r>
              <a:rPr lang="en-US" baseline="-25000" dirty="0"/>
              <a:t>i</a:t>
            </a:r>
            <a:r>
              <a:rPr lang="en-US" dirty="0"/>
              <a:t> is a possible value of (random variable) X.</a:t>
            </a:r>
          </a:p>
          <a:p>
            <a:pPr eaLnBrk="1" hangingPunct="1">
              <a:defRPr/>
            </a:pPr>
            <a:r>
              <a:rPr lang="en-US" dirty="0">
                <a:cs typeface="+mn-cs"/>
              </a:rPr>
              <a:t>p</a:t>
            </a:r>
            <a:r>
              <a:rPr lang="en-US" baseline="-25000" dirty="0">
                <a:cs typeface="+mn-cs"/>
              </a:rPr>
              <a:t>i</a:t>
            </a:r>
            <a:r>
              <a:rPr lang="en-US" dirty="0">
                <a:cs typeface="+mn-cs"/>
              </a:rPr>
              <a:t> is the probability of x</a:t>
            </a:r>
            <a:r>
              <a:rPr lang="en-US" baseline="-25000" dirty="0">
                <a:cs typeface="+mn-cs"/>
              </a:rPr>
              <a:t>i</a:t>
            </a:r>
            <a:r>
              <a:rPr lang="en-US" dirty="0">
                <a:cs typeface="+mn-cs"/>
              </a:rPr>
              <a:t> happening.</a:t>
            </a:r>
          </a:p>
          <a:p>
            <a:pPr eaLnBrk="1" hangingPunct="1">
              <a:defRPr/>
            </a:pPr>
            <a:endParaRPr lang="en-US" dirty="0">
              <a:cs typeface="+mn-cs"/>
            </a:endParaRPr>
          </a:p>
          <a:p>
            <a:pPr eaLnBrk="1" hangingPunct="1">
              <a:defRPr/>
            </a:pPr>
            <a:endParaRPr lang="en-US" dirty="0">
              <a:cs typeface="+mn-cs"/>
            </a:endParaRPr>
          </a:p>
        </p:txBody>
      </p:sp>
      <p:graphicFrame>
        <p:nvGraphicFramePr>
          <p:cNvPr id="75779" name="Object 6"/>
          <p:cNvGraphicFramePr>
            <a:graphicFrameLocks noChangeAspect="1"/>
          </p:cNvGraphicFramePr>
          <p:nvPr/>
        </p:nvGraphicFramePr>
        <p:xfrm>
          <a:off x="3124200" y="2733675"/>
          <a:ext cx="2527300" cy="923925"/>
        </p:xfrm>
        <a:graphic>
          <a:graphicData uri="http://schemas.openxmlformats.org/presentationml/2006/ole">
            <mc:AlternateContent xmlns:mc="http://schemas.openxmlformats.org/markup-compatibility/2006">
              <mc:Choice xmlns:v="urn:schemas-microsoft-com:vml" Requires="v">
                <p:oleObj spid="_x0000_s1027" name="Equation" r:id="rId4" imgW="939800" imgH="342900" progId="Equation.3">
                  <p:embed/>
                </p:oleObj>
              </mc:Choice>
              <mc:Fallback>
                <p:oleObj name="Equation" r:id="rId4" imgW="939800" imgH="342900" progId="Equation.3">
                  <p:embed/>
                  <p:pic>
                    <p:nvPicPr>
                      <p:cNvPr id="75779"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2733675"/>
                        <a:ext cx="2527300" cy="923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805794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Games!</a:t>
            </a:r>
          </a:p>
        </p:txBody>
      </p:sp>
      <p:sp>
        <p:nvSpPr>
          <p:cNvPr id="3" name="Content Placeholder 2"/>
          <p:cNvSpPr>
            <a:spLocks noGrp="1"/>
          </p:cNvSpPr>
          <p:nvPr>
            <p:ph idx="1"/>
          </p:nvPr>
        </p:nvSpPr>
        <p:spPr/>
        <p:txBody>
          <a:bodyPr/>
          <a:lstStyle/>
          <a:p>
            <a:r>
              <a:rPr lang="en-US" dirty="0"/>
              <a:t>Deterministic, turn-taking, two-player, zero-sum games of perfect information.</a:t>
            </a:r>
          </a:p>
        </p:txBody>
      </p:sp>
      <p:pic>
        <p:nvPicPr>
          <p:cNvPr id="4" name="Picture 3"/>
          <p:cNvPicPr>
            <a:picLocks noChangeAspect="1"/>
          </p:cNvPicPr>
          <p:nvPr/>
        </p:nvPicPr>
        <p:blipFill>
          <a:blip r:embed="rId2"/>
          <a:stretch>
            <a:fillRect/>
          </a:stretch>
        </p:blipFill>
        <p:spPr>
          <a:xfrm>
            <a:off x="941711" y="3321204"/>
            <a:ext cx="3530600" cy="2298700"/>
          </a:xfrm>
          <a:prstGeom prst="rect">
            <a:avLst/>
          </a:prstGeom>
        </p:spPr>
      </p:pic>
      <p:pic>
        <p:nvPicPr>
          <p:cNvPr id="5" name="Picture 4"/>
          <p:cNvPicPr>
            <a:picLocks noChangeAspect="1"/>
          </p:cNvPicPr>
          <p:nvPr/>
        </p:nvPicPr>
        <p:blipFill>
          <a:blip r:embed="rId3"/>
          <a:stretch>
            <a:fillRect/>
          </a:stretch>
        </p:blipFill>
        <p:spPr>
          <a:xfrm>
            <a:off x="5374887" y="2921580"/>
            <a:ext cx="2857500" cy="2857500"/>
          </a:xfrm>
          <a:prstGeom prst="rect">
            <a:avLst/>
          </a:prstGeom>
        </p:spPr>
      </p:pic>
    </p:spTree>
    <p:extLst>
      <p:ext uri="{BB962C8B-B14F-4D97-AF65-F5344CB8AC3E}">
        <p14:creationId xmlns:p14="http://schemas.microsoft.com/office/powerpoint/2010/main" val="4003842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2" name="Rectangle 2"/>
          <p:cNvSpPr>
            <a:spLocks noGrp="1" noChangeArrowheads="1"/>
          </p:cNvSpPr>
          <p:nvPr>
            <p:ph type="title"/>
          </p:nvPr>
        </p:nvSpPr>
        <p:spPr/>
        <p:txBody>
          <a:bodyPr/>
          <a:lstStyle/>
          <a:p>
            <a:pPr eaLnBrk="1" hangingPunct="1">
              <a:defRPr/>
            </a:pPr>
            <a:r>
              <a:rPr lang="en-US">
                <a:cs typeface="+mj-cs"/>
              </a:rPr>
              <a:t>Expected minimax value</a:t>
            </a:r>
          </a:p>
        </p:txBody>
      </p:sp>
      <p:sp>
        <p:nvSpPr>
          <p:cNvPr id="1177603" name="Rectangle 3"/>
          <p:cNvSpPr>
            <a:spLocks noGrp="1" noChangeArrowheads="1"/>
          </p:cNvSpPr>
          <p:nvPr>
            <p:ph type="body" idx="1"/>
          </p:nvPr>
        </p:nvSpPr>
        <p:spPr>
          <a:xfrm>
            <a:off x="609600" y="1371600"/>
            <a:ext cx="7772400" cy="4953000"/>
          </a:xfrm>
        </p:spPr>
        <p:txBody>
          <a:bodyPr/>
          <a:lstStyle/>
          <a:p>
            <a:pPr eaLnBrk="1" hangingPunct="1">
              <a:lnSpc>
                <a:spcPct val="90000"/>
              </a:lnSpc>
              <a:defRPr/>
            </a:pPr>
            <a:r>
              <a:rPr lang="en-US" sz="2400" dirty="0">
                <a:cs typeface="+mn-cs"/>
              </a:rPr>
              <a:t>Now </a:t>
            </a:r>
            <a:r>
              <a:rPr lang="en-US" sz="2400" i="1" dirty="0">
                <a:cs typeface="+mn-cs"/>
              </a:rPr>
              <a:t>three</a:t>
            </a:r>
            <a:r>
              <a:rPr lang="en-US" sz="2400" dirty="0">
                <a:cs typeface="+mn-cs"/>
              </a:rPr>
              <a:t> different </a:t>
            </a:r>
            <a:br>
              <a:rPr lang="en-US" sz="2400" dirty="0">
                <a:cs typeface="+mn-cs"/>
              </a:rPr>
            </a:br>
            <a:r>
              <a:rPr lang="en-US" sz="2400" dirty="0">
                <a:cs typeface="+mn-cs"/>
              </a:rPr>
              <a:t>cases to evaluate, </a:t>
            </a:r>
            <a:br>
              <a:rPr lang="en-US" sz="2400" dirty="0">
                <a:cs typeface="+mn-cs"/>
              </a:rPr>
            </a:br>
            <a:r>
              <a:rPr lang="en-US" sz="2400" dirty="0">
                <a:cs typeface="+mn-cs"/>
              </a:rPr>
              <a:t>rather than just two.</a:t>
            </a:r>
          </a:p>
          <a:p>
            <a:pPr lvl="1" eaLnBrk="1" hangingPunct="1">
              <a:lnSpc>
                <a:spcPct val="90000"/>
              </a:lnSpc>
              <a:defRPr/>
            </a:pPr>
            <a:r>
              <a:rPr lang="en-US" sz="2000" dirty="0"/>
              <a:t>MAX</a:t>
            </a:r>
          </a:p>
          <a:p>
            <a:pPr lvl="1" eaLnBrk="1" hangingPunct="1">
              <a:lnSpc>
                <a:spcPct val="90000"/>
              </a:lnSpc>
              <a:defRPr/>
            </a:pPr>
            <a:r>
              <a:rPr lang="en-US" sz="2000" dirty="0"/>
              <a:t>MIN</a:t>
            </a:r>
          </a:p>
          <a:p>
            <a:pPr lvl="1" eaLnBrk="1" hangingPunct="1">
              <a:lnSpc>
                <a:spcPct val="90000"/>
              </a:lnSpc>
              <a:defRPr/>
            </a:pPr>
            <a:r>
              <a:rPr lang="en-US" sz="2000" dirty="0"/>
              <a:t>CHANCE</a:t>
            </a:r>
          </a:p>
          <a:p>
            <a:pPr eaLnBrk="1" hangingPunct="1">
              <a:lnSpc>
                <a:spcPct val="90000"/>
              </a:lnSpc>
              <a:buFont typeface="Times" charset="0"/>
              <a:buNone/>
              <a:defRPr/>
            </a:pPr>
            <a:endParaRPr lang="en-US" sz="2400" dirty="0">
              <a:cs typeface="+mn-cs"/>
            </a:endParaRPr>
          </a:p>
          <a:p>
            <a:pPr eaLnBrk="1" hangingPunct="1">
              <a:lnSpc>
                <a:spcPct val="90000"/>
              </a:lnSpc>
              <a:buFont typeface="Times" charset="0"/>
              <a:buNone/>
              <a:defRPr/>
            </a:pPr>
            <a:endParaRPr lang="en-US" sz="2400" dirty="0">
              <a:cs typeface="+mn-cs"/>
            </a:endParaRPr>
          </a:p>
          <a:p>
            <a:pPr eaLnBrk="1" hangingPunct="1">
              <a:lnSpc>
                <a:spcPct val="90000"/>
              </a:lnSpc>
              <a:buFont typeface="Times" charset="0"/>
              <a:buNone/>
              <a:defRPr/>
            </a:pPr>
            <a:r>
              <a:rPr lang="en-US" sz="1800" dirty="0">
                <a:cs typeface="+mn-cs"/>
              </a:rPr>
              <a:t>EXPECTED-MINIMAX-VALUE</a:t>
            </a:r>
            <a:r>
              <a:rPr lang="en-US" sz="2000" dirty="0">
                <a:cs typeface="+mn-cs"/>
              </a:rPr>
              <a:t>(</a:t>
            </a:r>
            <a:r>
              <a:rPr lang="en-US" sz="2000" i="1" dirty="0">
                <a:cs typeface="+mn-cs"/>
              </a:rPr>
              <a:t>n</a:t>
            </a:r>
            <a:r>
              <a:rPr lang="en-US" sz="2000" dirty="0">
                <a:cs typeface="+mn-cs"/>
              </a:rPr>
              <a:t>) =</a:t>
            </a:r>
          </a:p>
          <a:p>
            <a:pPr eaLnBrk="1" hangingPunct="1">
              <a:lnSpc>
                <a:spcPct val="90000"/>
              </a:lnSpc>
              <a:buFont typeface="Times" charset="0"/>
              <a:buNone/>
              <a:defRPr/>
            </a:pPr>
            <a:r>
              <a:rPr lang="en-US" sz="2000" dirty="0">
                <a:cs typeface="+mn-cs"/>
              </a:rPr>
              <a:t>	</a:t>
            </a:r>
            <a:r>
              <a:rPr lang="en-US" sz="1800" dirty="0">
                <a:cs typeface="+mn-cs"/>
              </a:rPr>
              <a:t>UTILITY</a:t>
            </a:r>
            <a:r>
              <a:rPr lang="en-US" sz="2000" dirty="0">
                <a:cs typeface="+mn-cs"/>
              </a:rPr>
              <a:t>(</a:t>
            </a:r>
            <a:r>
              <a:rPr lang="en-US" sz="2000" i="1" dirty="0">
                <a:cs typeface="+mn-cs"/>
              </a:rPr>
              <a:t>n</a:t>
            </a:r>
            <a:r>
              <a:rPr lang="en-US" sz="2000" dirty="0">
                <a:cs typeface="+mn-cs"/>
              </a:rPr>
              <a:t>), If terminal node</a:t>
            </a:r>
          </a:p>
          <a:p>
            <a:pPr eaLnBrk="1" hangingPunct="1">
              <a:lnSpc>
                <a:spcPct val="90000"/>
              </a:lnSpc>
              <a:buFont typeface="Times" charset="0"/>
              <a:buNone/>
              <a:defRPr/>
            </a:pPr>
            <a:r>
              <a:rPr lang="en-US" sz="2000" dirty="0">
                <a:cs typeface="+mn-cs"/>
              </a:rPr>
              <a:t>	</a:t>
            </a:r>
            <a:r>
              <a:rPr lang="en-US" sz="2000" dirty="0" err="1">
                <a:cs typeface="+mn-cs"/>
              </a:rPr>
              <a:t>max</a:t>
            </a:r>
            <a:r>
              <a:rPr lang="en-US" sz="2000" i="1" baseline="-25000" dirty="0" err="1">
                <a:cs typeface="+mn-cs"/>
              </a:rPr>
              <a:t>s</a:t>
            </a:r>
            <a:r>
              <a:rPr lang="en-US" sz="2000" i="1" baseline="-25000" dirty="0">
                <a:cs typeface="+mn-cs"/>
              </a:rPr>
              <a:t> </a:t>
            </a:r>
            <a:r>
              <a:rPr lang="en-US" sz="2000" i="1" baseline="-25000" dirty="0">
                <a:cs typeface="+mn-cs"/>
                <a:sym typeface="Symbol" charset="0"/>
              </a:rPr>
              <a:t> </a:t>
            </a:r>
            <a:r>
              <a:rPr lang="en-US" sz="2000" i="1" baseline="-25000" dirty="0">
                <a:cs typeface="+mn-cs"/>
              </a:rPr>
              <a:t>successors(n)</a:t>
            </a:r>
            <a:r>
              <a:rPr lang="en-US" sz="2000" dirty="0">
                <a:cs typeface="+mn-cs"/>
              </a:rPr>
              <a:t> </a:t>
            </a:r>
            <a:r>
              <a:rPr lang="en-US" sz="1800" dirty="0">
                <a:cs typeface="+mn-cs"/>
              </a:rPr>
              <a:t>MINIMAX-VALUE</a:t>
            </a:r>
            <a:r>
              <a:rPr lang="en-US" sz="2000" dirty="0">
                <a:cs typeface="+mn-cs"/>
              </a:rPr>
              <a:t>(</a:t>
            </a:r>
            <a:r>
              <a:rPr lang="en-US" sz="2000" i="1" dirty="0">
                <a:cs typeface="+mn-cs"/>
              </a:rPr>
              <a:t>s</a:t>
            </a:r>
            <a:r>
              <a:rPr lang="en-US" sz="2000" dirty="0">
                <a:cs typeface="+mn-cs"/>
              </a:rPr>
              <a:t>), 		If MAX node</a:t>
            </a:r>
          </a:p>
          <a:p>
            <a:pPr eaLnBrk="1" hangingPunct="1">
              <a:lnSpc>
                <a:spcPct val="90000"/>
              </a:lnSpc>
              <a:buFont typeface="Times" charset="0"/>
              <a:buNone/>
              <a:defRPr/>
            </a:pPr>
            <a:r>
              <a:rPr lang="en-US" sz="2000" dirty="0">
                <a:cs typeface="+mn-cs"/>
              </a:rPr>
              <a:t>	min</a:t>
            </a:r>
            <a:r>
              <a:rPr lang="en-US" sz="2000" i="1" baseline="-25000" dirty="0">
                <a:cs typeface="+mn-cs"/>
              </a:rPr>
              <a:t>s </a:t>
            </a:r>
            <a:r>
              <a:rPr lang="en-US" sz="2000" i="1" baseline="-25000" dirty="0">
                <a:cs typeface="+mn-cs"/>
                <a:sym typeface="Symbol" charset="0"/>
              </a:rPr>
              <a:t> </a:t>
            </a:r>
            <a:r>
              <a:rPr lang="en-US" sz="2000" i="1" baseline="-25000" dirty="0">
                <a:cs typeface="+mn-cs"/>
              </a:rPr>
              <a:t>successors(n)</a:t>
            </a:r>
            <a:r>
              <a:rPr lang="en-US" sz="2000" dirty="0">
                <a:cs typeface="+mn-cs"/>
              </a:rPr>
              <a:t> </a:t>
            </a:r>
            <a:r>
              <a:rPr lang="en-US" sz="1800" dirty="0">
                <a:cs typeface="+mn-cs"/>
              </a:rPr>
              <a:t>MINIMAX-VALUE</a:t>
            </a:r>
            <a:r>
              <a:rPr lang="en-US" sz="2000" dirty="0">
                <a:cs typeface="+mn-cs"/>
              </a:rPr>
              <a:t>(</a:t>
            </a:r>
            <a:r>
              <a:rPr lang="en-US" sz="2000" i="1" dirty="0">
                <a:cs typeface="+mn-cs"/>
              </a:rPr>
              <a:t>s</a:t>
            </a:r>
            <a:r>
              <a:rPr lang="en-US" sz="2000" dirty="0">
                <a:cs typeface="+mn-cs"/>
              </a:rPr>
              <a:t>), 		If MIN node</a:t>
            </a:r>
          </a:p>
          <a:p>
            <a:pPr eaLnBrk="1" hangingPunct="1">
              <a:lnSpc>
                <a:spcPct val="90000"/>
              </a:lnSpc>
              <a:buFont typeface="Times" charset="0"/>
              <a:buNone/>
              <a:defRPr/>
            </a:pPr>
            <a:r>
              <a:rPr lang="en-US" sz="2000" dirty="0">
                <a:cs typeface="+mn-cs"/>
              </a:rPr>
              <a:t>	</a:t>
            </a:r>
            <a:r>
              <a:rPr lang="en-US" sz="2000" dirty="0">
                <a:cs typeface="+mn-cs"/>
                <a:sym typeface="Symbol" charset="0"/>
              </a:rPr>
              <a:t></a:t>
            </a:r>
            <a:r>
              <a:rPr lang="en-US" sz="2000" i="1" baseline="-25000" dirty="0">
                <a:cs typeface="+mn-cs"/>
              </a:rPr>
              <a:t>s </a:t>
            </a:r>
            <a:r>
              <a:rPr lang="en-US" sz="2000" i="1" baseline="-25000" dirty="0">
                <a:cs typeface="+mn-cs"/>
                <a:sym typeface="Symbol" charset="0"/>
              </a:rPr>
              <a:t> </a:t>
            </a:r>
            <a:r>
              <a:rPr lang="en-US" sz="2000" i="1" baseline="-25000" dirty="0">
                <a:cs typeface="+mn-cs"/>
              </a:rPr>
              <a:t>successors(n) </a:t>
            </a:r>
            <a:r>
              <a:rPr lang="en-US" sz="2000" i="1" dirty="0">
                <a:cs typeface="+mn-cs"/>
              </a:rPr>
              <a:t>P(s) • </a:t>
            </a:r>
            <a:r>
              <a:rPr lang="en-US" sz="1800" dirty="0">
                <a:cs typeface="+mn-cs"/>
              </a:rPr>
              <a:t>EXPECTEDMINIMAX</a:t>
            </a:r>
            <a:r>
              <a:rPr lang="en-US" sz="2000" dirty="0">
                <a:cs typeface="+mn-cs"/>
              </a:rPr>
              <a:t>(</a:t>
            </a:r>
            <a:r>
              <a:rPr lang="en-US" sz="2000" i="1" dirty="0">
                <a:cs typeface="+mn-cs"/>
              </a:rPr>
              <a:t>s</a:t>
            </a:r>
            <a:r>
              <a:rPr lang="en-US" sz="2000" dirty="0">
                <a:cs typeface="+mn-cs"/>
              </a:rPr>
              <a:t>), If CHANCE node</a:t>
            </a:r>
            <a:endParaRPr lang="en-US" dirty="0">
              <a:cs typeface="+mn-cs"/>
            </a:endParaRPr>
          </a:p>
        </p:txBody>
      </p:sp>
      <p:pic>
        <p:nvPicPr>
          <p:cNvPr id="117760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447800"/>
            <a:ext cx="3657600" cy="2962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164452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4522" y="4504756"/>
            <a:ext cx="8763365" cy="523220"/>
          </a:xfrm>
          <a:prstGeom prst="rect">
            <a:avLst/>
          </a:prstGeom>
          <a:noFill/>
        </p:spPr>
        <p:txBody>
          <a:bodyPr wrap="square" rtlCol="0">
            <a:spAutoFit/>
          </a:bodyPr>
          <a:lstStyle/>
          <a:p>
            <a:r>
              <a:rPr lang="en-US" sz="2800" dirty="0"/>
              <a:t>3	   17	  2	    12	  15	  25	  0	  	2	  5	    3	 2	   14</a:t>
            </a:r>
          </a:p>
        </p:txBody>
      </p:sp>
      <p:sp>
        <p:nvSpPr>
          <p:cNvPr id="5" name="Isosceles Triangle 4"/>
          <p:cNvSpPr/>
          <p:nvPr/>
        </p:nvSpPr>
        <p:spPr>
          <a:xfrm flipV="1">
            <a:off x="575338" y="3789047"/>
            <a:ext cx="427995" cy="392939"/>
          </a:xfrm>
          <a:prstGeom prst="triangle">
            <a:avLst>
              <a:gd name="adj" fmla="val 5164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flipV="1">
            <a:off x="2046804" y="3789047"/>
            <a:ext cx="427995" cy="392939"/>
          </a:xfrm>
          <a:prstGeom prst="triangle">
            <a:avLst>
              <a:gd name="adj" fmla="val 5164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flipV="1">
            <a:off x="3174471" y="3789047"/>
            <a:ext cx="427995" cy="392939"/>
          </a:xfrm>
          <a:prstGeom prst="triangle">
            <a:avLst>
              <a:gd name="adj" fmla="val 5164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Isosceles Triangle 7"/>
          <p:cNvSpPr/>
          <p:nvPr/>
        </p:nvSpPr>
        <p:spPr>
          <a:xfrm flipV="1">
            <a:off x="4526660" y="3789047"/>
            <a:ext cx="427995" cy="392939"/>
          </a:xfrm>
          <a:prstGeom prst="triangle">
            <a:avLst>
              <a:gd name="adj" fmla="val 5164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flipV="1">
            <a:off x="5991110" y="3789047"/>
            <a:ext cx="427995" cy="392939"/>
          </a:xfrm>
          <a:prstGeom prst="triangle">
            <a:avLst>
              <a:gd name="adj" fmla="val 5164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Isosceles Triangle 9"/>
          <p:cNvSpPr/>
          <p:nvPr/>
        </p:nvSpPr>
        <p:spPr>
          <a:xfrm flipV="1">
            <a:off x="6901271" y="3789047"/>
            <a:ext cx="427995" cy="392939"/>
          </a:xfrm>
          <a:prstGeom prst="triangle">
            <a:avLst>
              <a:gd name="adj" fmla="val 5164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Isosceles Triangle 10"/>
          <p:cNvSpPr/>
          <p:nvPr/>
        </p:nvSpPr>
        <p:spPr>
          <a:xfrm flipV="1">
            <a:off x="7965790" y="3789047"/>
            <a:ext cx="427995" cy="392939"/>
          </a:xfrm>
          <a:prstGeom prst="triangle">
            <a:avLst>
              <a:gd name="adj" fmla="val 5164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Isosceles Triangle 11"/>
          <p:cNvSpPr/>
          <p:nvPr/>
        </p:nvSpPr>
        <p:spPr>
          <a:xfrm>
            <a:off x="1307317" y="2783683"/>
            <a:ext cx="427995" cy="401922"/>
          </a:xfrm>
          <a:prstGeom prst="triangle">
            <a:avLst>
              <a:gd name="adj" fmla="val 5164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p:cNvSpPr/>
          <p:nvPr/>
        </p:nvSpPr>
        <p:spPr>
          <a:xfrm>
            <a:off x="3817195" y="2735122"/>
            <a:ext cx="427995" cy="401922"/>
          </a:xfrm>
          <a:prstGeom prst="triangle">
            <a:avLst>
              <a:gd name="adj" fmla="val 5164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Isosceles Triangle 13"/>
          <p:cNvSpPr/>
          <p:nvPr/>
        </p:nvSpPr>
        <p:spPr>
          <a:xfrm>
            <a:off x="6473276" y="2686561"/>
            <a:ext cx="427995" cy="401922"/>
          </a:xfrm>
          <a:prstGeom prst="triangle">
            <a:avLst>
              <a:gd name="adj" fmla="val 5164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Isosceles Triangle 14"/>
          <p:cNvSpPr/>
          <p:nvPr/>
        </p:nvSpPr>
        <p:spPr>
          <a:xfrm>
            <a:off x="7965790" y="2638000"/>
            <a:ext cx="427995" cy="401922"/>
          </a:xfrm>
          <a:prstGeom prst="triangle">
            <a:avLst>
              <a:gd name="adj" fmla="val 5164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Isosceles Triangle 15"/>
          <p:cNvSpPr/>
          <p:nvPr/>
        </p:nvSpPr>
        <p:spPr>
          <a:xfrm flipV="1">
            <a:off x="2550019" y="1787304"/>
            <a:ext cx="427995" cy="392939"/>
          </a:xfrm>
          <a:prstGeom prst="triangle">
            <a:avLst>
              <a:gd name="adj" fmla="val 5164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flipV="1">
            <a:off x="7227936" y="1743234"/>
            <a:ext cx="427995" cy="392939"/>
          </a:xfrm>
          <a:prstGeom prst="triangle">
            <a:avLst>
              <a:gd name="adj" fmla="val 5164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Isosceles Triangle 17"/>
          <p:cNvSpPr/>
          <p:nvPr/>
        </p:nvSpPr>
        <p:spPr>
          <a:xfrm>
            <a:off x="4526660" y="557959"/>
            <a:ext cx="427995" cy="401922"/>
          </a:xfrm>
          <a:prstGeom prst="triangle">
            <a:avLst>
              <a:gd name="adj" fmla="val 5164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a:stCxn id="18" idx="3"/>
            <a:endCxn id="16" idx="4"/>
          </p:cNvCxnSpPr>
          <p:nvPr/>
        </p:nvCxnSpPr>
        <p:spPr>
          <a:xfrm flipH="1">
            <a:off x="2978014" y="959881"/>
            <a:ext cx="1769663" cy="827423"/>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8" idx="3"/>
            <a:endCxn id="17" idx="2"/>
          </p:cNvCxnSpPr>
          <p:nvPr/>
        </p:nvCxnSpPr>
        <p:spPr>
          <a:xfrm>
            <a:off x="4747677" y="959881"/>
            <a:ext cx="2480259" cy="783353"/>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2" idx="0"/>
            <a:endCxn id="16" idx="0"/>
          </p:cNvCxnSpPr>
          <p:nvPr/>
        </p:nvCxnSpPr>
        <p:spPr>
          <a:xfrm flipV="1">
            <a:off x="1528334" y="2180243"/>
            <a:ext cx="1242702" cy="603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6" idx="0"/>
            <a:endCxn id="13" idx="0"/>
          </p:cNvCxnSpPr>
          <p:nvPr/>
        </p:nvCxnSpPr>
        <p:spPr>
          <a:xfrm>
            <a:off x="2771036" y="2180243"/>
            <a:ext cx="1267176" cy="554879"/>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7" idx="0"/>
            <a:endCxn id="14" idx="0"/>
          </p:cNvCxnSpPr>
          <p:nvPr/>
        </p:nvCxnSpPr>
        <p:spPr>
          <a:xfrm flipH="1">
            <a:off x="6694293" y="2136173"/>
            <a:ext cx="754660" cy="5503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17" idx="0"/>
            <a:endCxn id="15" idx="0"/>
          </p:cNvCxnSpPr>
          <p:nvPr/>
        </p:nvCxnSpPr>
        <p:spPr>
          <a:xfrm>
            <a:off x="7448953" y="2136173"/>
            <a:ext cx="737854" cy="501827"/>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4" idx="3"/>
            <a:endCxn id="9" idx="3"/>
          </p:cNvCxnSpPr>
          <p:nvPr/>
        </p:nvCxnSpPr>
        <p:spPr>
          <a:xfrm flipH="1">
            <a:off x="6212127" y="3088483"/>
            <a:ext cx="482166" cy="700564"/>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10" idx="3"/>
            <a:endCxn id="14" idx="3"/>
          </p:cNvCxnSpPr>
          <p:nvPr/>
        </p:nvCxnSpPr>
        <p:spPr>
          <a:xfrm flipH="1" flipV="1">
            <a:off x="6694293" y="3088483"/>
            <a:ext cx="427995" cy="700564"/>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5" idx="3"/>
            <a:endCxn id="11" idx="3"/>
          </p:cNvCxnSpPr>
          <p:nvPr/>
        </p:nvCxnSpPr>
        <p:spPr>
          <a:xfrm>
            <a:off x="8186807" y="3039922"/>
            <a:ext cx="0" cy="749125"/>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8" idx="3"/>
            <a:endCxn id="13" idx="3"/>
          </p:cNvCxnSpPr>
          <p:nvPr/>
        </p:nvCxnSpPr>
        <p:spPr>
          <a:xfrm flipH="1" flipV="1">
            <a:off x="4038212" y="3137044"/>
            <a:ext cx="709465" cy="652003"/>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13" idx="3"/>
            <a:endCxn id="7" idx="3"/>
          </p:cNvCxnSpPr>
          <p:nvPr/>
        </p:nvCxnSpPr>
        <p:spPr>
          <a:xfrm flipH="1">
            <a:off x="3395488" y="3137044"/>
            <a:ext cx="642724" cy="652003"/>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2" idx="3"/>
            <a:endCxn id="6" idx="3"/>
          </p:cNvCxnSpPr>
          <p:nvPr/>
        </p:nvCxnSpPr>
        <p:spPr>
          <a:xfrm>
            <a:off x="1528334" y="3185605"/>
            <a:ext cx="739487" cy="603442"/>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5" idx="3"/>
            <a:endCxn id="12" idx="3"/>
          </p:cNvCxnSpPr>
          <p:nvPr/>
        </p:nvCxnSpPr>
        <p:spPr>
          <a:xfrm flipV="1">
            <a:off x="796355" y="3185605"/>
            <a:ext cx="731979" cy="603442"/>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5" idx="0"/>
          </p:cNvCxnSpPr>
          <p:nvPr/>
        </p:nvCxnSpPr>
        <p:spPr>
          <a:xfrm flipH="1">
            <a:off x="420978" y="4181986"/>
            <a:ext cx="375377" cy="322770"/>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5" idx="0"/>
          </p:cNvCxnSpPr>
          <p:nvPr/>
        </p:nvCxnSpPr>
        <p:spPr>
          <a:xfrm>
            <a:off x="796355" y="4181986"/>
            <a:ext cx="410450" cy="322770"/>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6" idx="0"/>
          </p:cNvCxnSpPr>
          <p:nvPr/>
        </p:nvCxnSpPr>
        <p:spPr>
          <a:xfrm flipH="1">
            <a:off x="1943517" y="4181986"/>
            <a:ext cx="324304" cy="322770"/>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a:endCxn id="6" idx="0"/>
          </p:cNvCxnSpPr>
          <p:nvPr/>
        </p:nvCxnSpPr>
        <p:spPr>
          <a:xfrm flipH="1" flipV="1">
            <a:off x="2267821" y="4181986"/>
            <a:ext cx="363294" cy="322770"/>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7" idx="0"/>
          </p:cNvCxnSpPr>
          <p:nvPr/>
        </p:nvCxnSpPr>
        <p:spPr>
          <a:xfrm>
            <a:off x="3395488" y="4181986"/>
            <a:ext cx="0" cy="322770"/>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p:cNvCxnSpPr>
            <a:endCxn id="8" idx="0"/>
          </p:cNvCxnSpPr>
          <p:nvPr/>
        </p:nvCxnSpPr>
        <p:spPr>
          <a:xfrm flipV="1">
            <a:off x="4300995" y="4181986"/>
            <a:ext cx="446682" cy="322770"/>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8" idx="0"/>
          </p:cNvCxnSpPr>
          <p:nvPr/>
        </p:nvCxnSpPr>
        <p:spPr>
          <a:xfrm>
            <a:off x="4747677" y="4181986"/>
            <a:ext cx="353177" cy="32277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a:stCxn id="9" idx="0"/>
          </p:cNvCxnSpPr>
          <p:nvPr/>
        </p:nvCxnSpPr>
        <p:spPr>
          <a:xfrm flipH="1">
            <a:off x="5865631" y="4181986"/>
            <a:ext cx="346496" cy="322770"/>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9" idx="0"/>
          </p:cNvCxnSpPr>
          <p:nvPr/>
        </p:nvCxnSpPr>
        <p:spPr>
          <a:xfrm flipH="1" flipV="1">
            <a:off x="6212127" y="4181986"/>
            <a:ext cx="261150" cy="322770"/>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Connector 86"/>
          <p:cNvCxnSpPr>
            <a:endCxn id="10" idx="0"/>
          </p:cNvCxnSpPr>
          <p:nvPr/>
        </p:nvCxnSpPr>
        <p:spPr>
          <a:xfrm flipV="1">
            <a:off x="7122288" y="4181986"/>
            <a:ext cx="0" cy="322770"/>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a:endCxn id="11" idx="0"/>
          </p:cNvCxnSpPr>
          <p:nvPr/>
        </p:nvCxnSpPr>
        <p:spPr>
          <a:xfrm flipV="1">
            <a:off x="7788099" y="4181986"/>
            <a:ext cx="398708" cy="322770"/>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a:stCxn id="11" idx="0"/>
          </p:cNvCxnSpPr>
          <p:nvPr/>
        </p:nvCxnSpPr>
        <p:spPr>
          <a:xfrm>
            <a:off x="8186807" y="4181986"/>
            <a:ext cx="316955" cy="32277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0514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2" descr="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8600"/>
            <a:ext cx="7775575" cy="4171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605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572000"/>
            <a:ext cx="1971675" cy="1874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2605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4876800"/>
            <a:ext cx="3124200" cy="781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2605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5791200"/>
            <a:ext cx="3416300" cy="50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26055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775" y="2141538"/>
            <a:ext cx="8683625" cy="25781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 name="TextBox 1"/>
          <p:cNvSpPr txBox="1"/>
          <p:nvPr/>
        </p:nvSpPr>
        <p:spPr>
          <a:xfrm>
            <a:off x="314793" y="228600"/>
            <a:ext cx="1161738" cy="369332"/>
          </a:xfrm>
          <a:prstGeom prst="rect">
            <a:avLst/>
          </a:prstGeom>
          <a:noFill/>
        </p:spPr>
        <p:txBody>
          <a:bodyPr wrap="square" rtlCol="0">
            <a:spAutoFit/>
          </a:bodyPr>
          <a:lstStyle/>
          <a:p>
            <a:r>
              <a:rPr lang="en-US" b="1" dirty="0"/>
              <a:t>2007</a:t>
            </a:r>
          </a:p>
        </p:txBody>
      </p:sp>
    </p:spTree>
    <p:extLst>
      <p:ext uri="{BB962C8B-B14F-4D97-AF65-F5344CB8AC3E}">
        <p14:creationId xmlns:p14="http://schemas.microsoft.com/office/powerpoint/2010/main" val="107516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260550"/>
                                        </p:tgtEl>
                                        <p:attrNameLst>
                                          <p:attrName>style.visibility</p:attrName>
                                        </p:attrNameLst>
                                      </p:cBhvr>
                                      <p:to>
                                        <p:strVal val="visible"/>
                                      </p:to>
                                    </p:set>
                                    <p:anim calcmode="lin" valueType="num">
                                      <p:cBhvr>
                                        <p:cTn id="7" dur="500" fill="hold"/>
                                        <p:tgtEl>
                                          <p:spTgt spid="1260550"/>
                                        </p:tgtEl>
                                        <p:attrNameLst>
                                          <p:attrName>ppt_w</p:attrName>
                                        </p:attrNameLst>
                                      </p:cBhvr>
                                      <p:tavLst>
                                        <p:tav tm="0">
                                          <p:val>
                                            <p:fltVal val="0"/>
                                          </p:val>
                                        </p:tav>
                                        <p:tav tm="100000">
                                          <p:val>
                                            <p:strVal val="#ppt_w"/>
                                          </p:val>
                                        </p:tav>
                                      </p:tavLst>
                                    </p:anim>
                                    <p:anim calcmode="lin" valueType="num">
                                      <p:cBhvr>
                                        <p:cTn id="8" dur="500" fill="hold"/>
                                        <p:tgtEl>
                                          <p:spTgt spid="1260550"/>
                                        </p:tgtEl>
                                        <p:attrNameLst>
                                          <p:attrName>ppt_h</p:attrName>
                                        </p:attrNameLst>
                                      </p:cBhvr>
                                      <p:tavLst>
                                        <p:tav tm="0">
                                          <p:val>
                                            <p:fltVal val="0"/>
                                          </p:val>
                                        </p:tav>
                                        <p:tav tm="100000">
                                          <p:val>
                                            <p:strVal val="#ppt_h"/>
                                          </p:val>
                                        </p:tav>
                                      </p:tavLst>
                                    </p:anim>
                                    <p:animEffect transition="in" filter="fade">
                                      <p:cBhvr>
                                        <p:cTn id="9" dur="500"/>
                                        <p:tgtEl>
                                          <p:spTgt spid="1260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Adversarial search</a:t>
            </a:r>
          </a:p>
        </p:txBody>
      </p:sp>
      <p:sp>
        <p:nvSpPr>
          <p:cNvPr id="3" name="Content Placeholder 2"/>
          <p:cNvSpPr>
            <a:spLocks noGrp="1"/>
          </p:cNvSpPr>
          <p:nvPr>
            <p:ph idx="1"/>
          </p:nvPr>
        </p:nvSpPr>
        <p:spPr/>
        <p:txBody>
          <a:bodyPr>
            <a:normAutofit/>
          </a:bodyPr>
          <a:lstStyle/>
          <a:p>
            <a:r>
              <a:rPr lang="en-US" dirty="0"/>
              <a:t>Still search! </a:t>
            </a:r>
          </a:p>
          <a:p>
            <a:pPr lvl="1"/>
            <a:r>
              <a:rPr lang="en-US" dirty="0"/>
              <a:t>But another agent will alternate actions with us.</a:t>
            </a:r>
          </a:p>
          <a:p>
            <a:r>
              <a:rPr lang="en-US" dirty="0"/>
              <a:t>Main new concept:</a:t>
            </a:r>
          </a:p>
          <a:p>
            <a:pPr lvl="1"/>
            <a:r>
              <a:rPr lang="en-US" dirty="0"/>
              <a:t>Two players are called MAX and MIN.</a:t>
            </a:r>
          </a:p>
          <a:p>
            <a:pPr lvl="1"/>
            <a:r>
              <a:rPr lang="en-US" dirty="0"/>
              <a:t>Only works for zero-sum games.</a:t>
            </a:r>
          </a:p>
          <a:p>
            <a:pPr lvl="2"/>
            <a:r>
              <a:rPr lang="en-US" dirty="0"/>
              <a:t>Strictly competitive (no cooperation).</a:t>
            </a:r>
          </a:p>
          <a:p>
            <a:pPr lvl="2"/>
            <a:r>
              <a:rPr lang="en-US" dirty="0"/>
              <a:t>What is good for me is equally bad for my opponent (in regards to winning and losing).</a:t>
            </a:r>
          </a:p>
          <a:p>
            <a:pPr lvl="1"/>
            <a:r>
              <a:rPr lang="en-US" dirty="0"/>
              <a:t>Most “normal” 2-player games are zero-sum.</a:t>
            </a:r>
          </a:p>
          <a:p>
            <a:pPr lvl="1"/>
            <a:endParaRPr lang="en-US" dirty="0"/>
          </a:p>
        </p:txBody>
      </p:sp>
    </p:spTree>
    <p:extLst>
      <p:ext uri="{BB962C8B-B14F-4D97-AF65-F5344CB8AC3E}">
        <p14:creationId xmlns:p14="http://schemas.microsoft.com/office/powerpoint/2010/main" val="179189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3040"/>
            <a:ext cx="8229600" cy="5933123"/>
          </a:xfrm>
        </p:spPr>
        <p:txBody>
          <a:bodyPr>
            <a:normAutofit fontScale="92500" lnSpcReduction="20000"/>
          </a:bodyPr>
          <a:lstStyle/>
          <a:p>
            <a:r>
              <a:rPr lang="en-US" dirty="0"/>
              <a:t>Most all of our concepts from state-space search transfer here.</a:t>
            </a:r>
          </a:p>
          <a:p>
            <a:r>
              <a:rPr lang="en-US" dirty="0"/>
              <a:t>S</a:t>
            </a:r>
            <a:r>
              <a:rPr lang="en-US" baseline="-25000" dirty="0"/>
              <a:t>0</a:t>
            </a:r>
            <a:r>
              <a:rPr lang="en-US" dirty="0"/>
              <a:t>: initial state</a:t>
            </a:r>
          </a:p>
          <a:p>
            <a:r>
              <a:rPr lang="en-US" dirty="0"/>
              <a:t>TO-MOVE(s): Defines who makes the next move at a state.</a:t>
            </a:r>
          </a:p>
          <a:p>
            <a:r>
              <a:rPr lang="en-US" dirty="0"/>
              <a:t>ACTIONS(s): Returns the set of legal moves in a state.</a:t>
            </a:r>
          </a:p>
          <a:p>
            <a:r>
              <a:rPr lang="en-US" dirty="0"/>
              <a:t>RESULT(s, a): Returns what state you go into (</a:t>
            </a:r>
            <a:r>
              <a:rPr lang="en-US" i="1" dirty="0"/>
              <a:t>transition model</a:t>
            </a:r>
            <a:r>
              <a:rPr lang="en-US" dirty="0"/>
              <a:t>)</a:t>
            </a:r>
          </a:p>
          <a:p>
            <a:r>
              <a:rPr lang="en-US" dirty="0"/>
              <a:t>IS-TERMINAL(s): Returns true if s is a </a:t>
            </a:r>
            <a:r>
              <a:rPr lang="en-US" i="1" dirty="0"/>
              <a:t>terminal state</a:t>
            </a:r>
            <a:r>
              <a:rPr lang="en-US" dirty="0"/>
              <a:t>.</a:t>
            </a:r>
          </a:p>
          <a:p>
            <a:r>
              <a:rPr lang="en-US" dirty="0"/>
              <a:t>UTILITY(s, p): Numeric value of a terminal state s for player p.</a:t>
            </a:r>
          </a:p>
        </p:txBody>
      </p:sp>
    </p:spTree>
    <p:extLst>
      <p:ext uri="{BB962C8B-B14F-4D97-AF65-F5344CB8AC3E}">
        <p14:creationId xmlns:p14="http://schemas.microsoft.com/office/powerpoint/2010/main" val="13251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Tree</a:t>
            </a:r>
          </a:p>
        </p:txBody>
      </p:sp>
      <p:pic>
        <p:nvPicPr>
          <p:cNvPr id="5" name="Picture 5" descr="tictacto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7086600" cy="5045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1970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a:off x="4520382" y="670481"/>
            <a:ext cx="595021" cy="541713"/>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flipV="1">
            <a:off x="4520382" y="2066159"/>
            <a:ext cx="595021" cy="494302"/>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flipV="1">
            <a:off x="1666597" y="2066159"/>
            <a:ext cx="595021" cy="494302"/>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Isosceles Triangle 7"/>
          <p:cNvSpPr/>
          <p:nvPr/>
        </p:nvSpPr>
        <p:spPr>
          <a:xfrm flipV="1">
            <a:off x="7378443" y="2066159"/>
            <a:ext cx="595021" cy="494302"/>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479571" y="3312010"/>
            <a:ext cx="8623357" cy="523220"/>
          </a:xfrm>
          <a:prstGeom prst="rect">
            <a:avLst/>
          </a:prstGeom>
          <a:noFill/>
        </p:spPr>
        <p:txBody>
          <a:bodyPr wrap="square" rtlCol="0">
            <a:spAutoFit/>
          </a:bodyPr>
          <a:lstStyle/>
          <a:p>
            <a:r>
              <a:rPr lang="en-US" dirty="0"/>
              <a:t>    </a:t>
            </a:r>
            <a:r>
              <a:rPr lang="en-US" sz="2800" dirty="0"/>
              <a:t>3           12        8           2        4          6          14       5         2</a:t>
            </a:r>
          </a:p>
        </p:txBody>
      </p:sp>
      <p:cxnSp>
        <p:nvCxnSpPr>
          <p:cNvPr id="21" name="Straight Connector 20"/>
          <p:cNvCxnSpPr>
            <a:stCxn id="5" idx="2"/>
            <a:endCxn id="7" idx="4"/>
          </p:cNvCxnSpPr>
          <p:nvPr/>
        </p:nvCxnSpPr>
        <p:spPr>
          <a:xfrm flipH="1">
            <a:off x="2261618" y="1212194"/>
            <a:ext cx="2258764" cy="8539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5" idx="3"/>
            <a:endCxn id="6" idx="3"/>
          </p:cNvCxnSpPr>
          <p:nvPr/>
        </p:nvCxnSpPr>
        <p:spPr>
          <a:xfrm>
            <a:off x="4817893" y="1212194"/>
            <a:ext cx="0" cy="8539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5" idx="4"/>
            <a:endCxn id="8" idx="2"/>
          </p:cNvCxnSpPr>
          <p:nvPr/>
        </p:nvCxnSpPr>
        <p:spPr>
          <a:xfrm>
            <a:off x="5115403" y="1212194"/>
            <a:ext cx="2263040" cy="8539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a:endCxn id="7" idx="0"/>
          </p:cNvCxnSpPr>
          <p:nvPr/>
        </p:nvCxnSpPr>
        <p:spPr>
          <a:xfrm flipV="1">
            <a:off x="907281" y="2560461"/>
            <a:ext cx="1056827"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a:cxnSpLocks/>
            <a:stCxn id="7" idx="0"/>
          </p:cNvCxnSpPr>
          <p:nvPr/>
        </p:nvCxnSpPr>
        <p:spPr>
          <a:xfrm>
            <a:off x="1964108" y="2560461"/>
            <a:ext cx="0"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cxnSpLocks/>
            <a:endCxn id="7" idx="0"/>
          </p:cNvCxnSpPr>
          <p:nvPr/>
        </p:nvCxnSpPr>
        <p:spPr>
          <a:xfrm flipH="1" flipV="1">
            <a:off x="1964108" y="2560461"/>
            <a:ext cx="985780"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a:cxnSpLocks/>
            <a:stCxn id="6" idx="0"/>
          </p:cNvCxnSpPr>
          <p:nvPr/>
        </p:nvCxnSpPr>
        <p:spPr>
          <a:xfrm flipH="1">
            <a:off x="3980073" y="2560461"/>
            <a:ext cx="837820"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cxnSpLocks/>
            <a:endCxn id="6" idx="0"/>
          </p:cNvCxnSpPr>
          <p:nvPr/>
        </p:nvCxnSpPr>
        <p:spPr>
          <a:xfrm flipV="1">
            <a:off x="4817893" y="2560461"/>
            <a:ext cx="0"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cxnSpLocks/>
            <a:stCxn id="6" idx="0"/>
          </p:cNvCxnSpPr>
          <p:nvPr/>
        </p:nvCxnSpPr>
        <p:spPr>
          <a:xfrm>
            <a:off x="4817893" y="2560461"/>
            <a:ext cx="972458"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cxnSpLocks/>
            <a:endCxn id="8" idx="0"/>
          </p:cNvCxnSpPr>
          <p:nvPr/>
        </p:nvCxnSpPr>
        <p:spPr>
          <a:xfrm flipV="1">
            <a:off x="6844164" y="2560461"/>
            <a:ext cx="831790"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a:cxnSpLocks/>
            <a:stCxn id="8" idx="0"/>
          </p:cNvCxnSpPr>
          <p:nvPr/>
        </p:nvCxnSpPr>
        <p:spPr>
          <a:xfrm>
            <a:off x="7675954" y="2560461"/>
            <a:ext cx="25218" cy="784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cxnSpLocks/>
            <a:stCxn id="8" idx="0"/>
          </p:cNvCxnSpPr>
          <p:nvPr/>
        </p:nvCxnSpPr>
        <p:spPr>
          <a:xfrm>
            <a:off x="7675954" y="2560461"/>
            <a:ext cx="940031" cy="784494"/>
          </a:xfrm>
          <a:prstGeom prst="line">
            <a:avLst/>
          </a:prstGeom>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115454" y="670481"/>
            <a:ext cx="728234" cy="369332"/>
          </a:xfrm>
          <a:prstGeom prst="rect">
            <a:avLst/>
          </a:prstGeom>
          <a:noFill/>
        </p:spPr>
        <p:txBody>
          <a:bodyPr wrap="square" rtlCol="0">
            <a:spAutoFit/>
          </a:bodyPr>
          <a:lstStyle/>
          <a:p>
            <a:r>
              <a:rPr lang="en-US" dirty="0"/>
              <a:t>MAX</a:t>
            </a:r>
          </a:p>
        </p:txBody>
      </p:sp>
      <p:sp>
        <p:nvSpPr>
          <p:cNvPr id="68" name="TextBox 67"/>
          <p:cNvSpPr txBox="1"/>
          <p:nvPr/>
        </p:nvSpPr>
        <p:spPr>
          <a:xfrm>
            <a:off x="115454" y="2089791"/>
            <a:ext cx="728234" cy="369332"/>
          </a:xfrm>
          <a:prstGeom prst="rect">
            <a:avLst/>
          </a:prstGeom>
          <a:noFill/>
        </p:spPr>
        <p:txBody>
          <a:bodyPr wrap="square" rtlCol="0">
            <a:spAutoFit/>
          </a:bodyPr>
          <a:lstStyle/>
          <a:p>
            <a:r>
              <a:rPr lang="en-US" dirty="0"/>
              <a:t>MIN</a:t>
            </a:r>
          </a:p>
        </p:txBody>
      </p:sp>
    </p:spTree>
    <p:extLst>
      <p:ext uri="{BB962C8B-B14F-4D97-AF65-F5344CB8AC3E}">
        <p14:creationId xmlns:p14="http://schemas.microsoft.com/office/powerpoint/2010/main" val="3761685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5947</TotalTime>
  <Words>2090</Words>
  <Application>Microsoft Macintosh PowerPoint</Application>
  <PresentationFormat>On-screen Show (4:3)</PresentationFormat>
  <Paragraphs>254</Paragraphs>
  <Slides>41</Slides>
  <Notes>10</Notes>
  <HiddenSlides>1</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6" baseType="lpstr">
      <vt:lpstr>Arial</vt:lpstr>
      <vt:lpstr>Calibri</vt:lpstr>
      <vt:lpstr>Times</vt:lpstr>
      <vt:lpstr>Office Theme</vt:lpstr>
      <vt:lpstr>Equation</vt:lpstr>
      <vt:lpstr>Adversarial Search</vt:lpstr>
      <vt:lpstr>Toolbox so far</vt:lpstr>
      <vt:lpstr>There's More!</vt:lpstr>
      <vt:lpstr>Games!</vt:lpstr>
      <vt:lpstr>PowerPoint Presentation</vt:lpstr>
      <vt:lpstr>Adversarial search</vt:lpstr>
      <vt:lpstr>PowerPoint Presentation</vt:lpstr>
      <vt:lpstr>Game Tree</vt:lpstr>
      <vt:lpstr>PowerPoint Presentation</vt:lpstr>
      <vt:lpstr>Minimax algorithm</vt:lpstr>
      <vt:lpstr>Minimax algorithm (assuming it is MAX's turn)</vt:lpstr>
      <vt:lpstr>PowerPoint Presentation</vt:lpstr>
      <vt:lpstr>Properties of minimax</vt:lpstr>
      <vt:lpstr>Real-World Minimax</vt:lpstr>
      <vt:lpstr>Nim</vt:lpstr>
      <vt:lpstr>Nim</vt:lpstr>
      <vt:lpstr>PowerPoint Presentation</vt:lpstr>
      <vt:lpstr>PowerPoint Presentation</vt:lpstr>
      <vt:lpstr>PowerPoint Presentation</vt:lpstr>
      <vt:lpstr>PowerPoint Presentation</vt:lpstr>
      <vt:lpstr>Alpha-beta pruning</vt:lpstr>
      <vt:lpstr>Alpha-beta pruning</vt:lpstr>
      <vt:lpstr>PowerPoint Presentation</vt:lpstr>
      <vt:lpstr>PowerPoint Presentation</vt:lpstr>
      <vt:lpstr>Alpha-beta code</vt:lpstr>
      <vt:lpstr>PowerPoint Presentation</vt:lpstr>
      <vt:lpstr>PowerPoint Presentation</vt:lpstr>
      <vt:lpstr>Real-world use of alpha-beta</vt:lpstr>
      <vt:lpstr>Real-world use of alpha-beta</vt:lpstr>
      <vt:lpstr>PowerPoint Presentation</vt:lpstr>
      <vt:lpstr>Real-world use of alpha-beta</vt:lpstr>
      <vt:lpstr>Summary so far</vt:lpstr>
      <vt:lpstr>Improving on alpha-beta</vt:lpstr>
      <vt:lpstr>Heuristic minimax algorithm</vt:lpstr>
      <vt:lpstr>How to create a good evaluation function?</vt:lpstr>
      <vt:lpstr>One last point</vt:lpstr>
      <vt:lpstr>What if a game has a “chance element”?</vt:lpstr>
      <vt:lpstr>What if a game has a “chance element”?</vt:lpstr>
      <vt:lpstr>Expected value</vt:lpstr>
      <vt:lpstr>Expected minimax value</vt:lpstr>
      <vt:lpstr>PowerPoint Presentation</vt:lpstr>
    </vt:vector>
  </TitlesOfParts>
  <Company>University of Massachusetts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Adversarial Search</dc:title>
  <dc:creator>Phillip Kirlin</dc:creator>
  <cp:lastModifiedBy>Kirlin_Phillip</cp:lastModifiedBy>
  <cp:revision>61</cp:revision>
  <cp:lastPrinted>2022-02-09T17:49:15Z</cp:lastPrinted>
  <dcterms:created xsi:type="dcterms:W3CDTF">2014-09-18T14:44:59Z</dcterms:created>
  <dcterms:modified xsi:type="dcterms:W3CDTF">2022-02-09T18:21:48Z</dcterms:modified>
</cp:coreProperties>
</file>