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81" r:id="rId2"/>
    <p:sldId id="282" r:id="rId3"/>
    <p:sldId id="326" r:id="rId4"/>
    <p:sldId id="327" r:id="rId5"/>
    <p:sldId id="328" r:id="rId6"/>
    <p:sldId id="329" r:id="rId7"/>
    <p:sldId id="256" r:id="rId8"/>
    <p:sldId id="295" r:id="rId9"/>
    <p:sldId id="257" r:id="rId10"/>
    <p:sldId id="258" r:id="rId11"/>
    <p:sldId id="296" r:id="rId12"/>
    <p:sldId id="259" r:id="rId13"/>
    <p:sldId id="260" r:id="rId14"/>
    <p:sldId id="298" r:id="rId15"/>
    <p:sldId id="261" r:id="rId16"/>
    <p:sldId id="297" r:id="rId17"/>
    <p:sldId id="299" r:id="rId18"/>
    <p:sldId id="300" r:id="rId19"/>
    <p:sldId id="302" r:id="rId20"/>
    <p:sldId id="303" r:id="rId21"/>
    <p:sldId id="263" r:id="rId22"/>
    <p:sldId id="264" r:id="rId23"/>
    <p:sldId id="262" r:id="rId24"/>
    <p:sldId id="305" r:id="rId25"/>
    <p:sldId id="265" r:id="rId26"/>
    <p:sldId id="290" r:id="rId27"/>
    <p:sldId id="291" r:id="rId28"/>
    <p:sldId id="311" r:id="rId29"/>
    <p:sldId id="292" r:id="rId30"/>
    <p:sldId id="266" r:id="rId31"/>
    <p:sldId id="267" r:id="rId32"/>
    <p:sldId id="289" r:id="rId33"/>
    <p:sldId id="270" r:id="rId34"/>
    <p:sldId id="269" r:id="rId35"/>
    <p:sldId id="279" r:id="rId36"/>
    <p:sldId id="271" r:id="rId37"/>
    <p:sldId id="272" r:id="rId38"/>
    <p:sldId id="308" r:id="rId39"/>
    <p:sldId id="274" r:id="rId40"/>
    <p:sldId id="309" r:id="rId41"/>
    <p:sldId id="273" r:id="rId42"/>
    <p:sldId id="310" r:id="rId43"/>
    <p:sldId id="313" r:id="rId44"/>
    <p:sldId id="280" r:id="rId45"/>
    <p:sldId id="275" r:id="rId46"/>
    <p:sldId id="316" r:id="rId47"/>
    <p:sldId id="293" r:id="rId48"/>
    <p:sldId id="315" r:id="rId49"/>
    <p:sldId id="283" r:id="rId50"/>
    <p:sldId id="317" r:id="rId51"/>
    <p:sldId id="284" r:id="rId52"/>
    <p:sldId id="314" r:id="rId53"/>
    <p:sldId id="318" r:id="rId54"/>
    <p:sldId id="285" r:id="rId55"/>
    <p:sldId id="286" r:id="rId56"/>
    <p:sldId id="287" r:id="rId57"/>
    <p:sldId id="330" r:id="rId58"/>
    <p:sldId id="288" r:id="rId59"/>
    <p:sldId id="325" r:id="rId60"/>
    <p:sldId id="294" r:id="rId61"/>
    <p:sldId id="276" r:id="rId62"/>
    <p:sldId id="277" r:id="rId63"/>
    <p:sldId id="27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2"/>
    <p:restoredTop sz="88058"/>
  </p:normalViewPr>
  <p:slideViewPr>
    <p:cSldViewPr snapToGrid="0" snapToObjects="1">
      <p:cViewPr varScale="1">
        <p:scale>
          <a:sx n="147" d="100"/>
          <a:sy n="147" d="100"/>
        </p:scale>
        <p:origin x="21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4501-DB3F-B843-8CFE-CF05198C0AE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B536-B9D5-204F-9499-F43F2F22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C2088-4D6F-9549-BBCA-39F727680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CMPSCI 383 - Artificial Intelligence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 September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David Jensen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31B61-77CD-324D-A969-B32CA700CDF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7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CMPSCI 383 - Artificial Intelligence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 September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David Jensen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FE9FDA-1DBC-7F4A-B765-CD644000EDA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1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2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CMPSCI 383 - Artificial Intelligence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 September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David Jensen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2A08A-276B-2B4F-BA27-1FFE7586DEF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49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= yes</a:t>
            </a:r>
          </a:p>
          <a:p>
            <a:r>
              <a:rPr lang="en-US" dirty="0"/>
              <a:t>optimal = maybe. yes if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4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h(n) = 0 </a:t>
            </a:r>
            <a:r>
              <a:rPr lang="en-US" dirty="0">
                <a:sym typeface="Wingdings" pitchFamily="2" charset="2"/>
              </a:rPr>
              <a:t> UCS/Dijkstra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4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 – do example with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CMPSCI 383 - Artificial Intelligence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 September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David Jensen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751611-0F4C-5245-9CD5-F3945B79A3D4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24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is a strategy</a:t>
            </a:r>
            <a:r>
              <a:rPr lang="en-US" baseline="0" dirty="0"/>
              <a:t> you can use when you have some kind of problem with a definable goal, an environment in which the agent can take a sequence of actions to reach the goal.  In general, search is finding the best sequence of actions that lead you to the goal.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CMPSCI 383 - Artificial Intelligence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 September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David Jensen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BC77E-9D5A-CE4C-848A-CEE60F038F58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s interesting here?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Original finding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Mark Newman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s question</a:t>
            </a:r>
          </a:p>
        </p:txBody>
      </p:sp>
    </p:spTree>
    <p:extLst>
      <p:ext uri="{BB962C8B-B14F-4D97-AF65-F5344CB8AC3E}">
        <p14:creationId xmlns:p14="http://schemas.microsoft.com/office/powerpoint/2010/main" val="202329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200" dirty="0">
                <a:cs typeface="+mn-cs"/>
              </a:rPr>
              <a:t>296 letters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200" dirty="0">
                <a:cs typeface="+mn-cs"/>
              </a:rPr>
              <a:t>22% reached target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200" dirty="0">
                <a:cs typeface="+mn-cs"/>
              </a:rPr>
              <a:t>Median chain length = 6</a:t>
            </a:r>
            <a:endParaRPr lang="en-US" sz="1100" dirty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is a strategy</a:t>
            </a:r>
            <a:r>
              <a:rPr lang="en-US" baseline="0" dirty="0"/>
              <a:t> you can use when you have some kind of problem with a definable goal, an environment in which the agent can take a sequence of actions to reach the goal.  In general, search is finding the best sequence of actions that lead you to the goal.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observable = you always know where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space = graph, sometimes a tree, depends on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space = graph, sometimes a tree, depends on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Handout tree/graph search.  One needs</a:t>
            </a:r>
            <a:r>
              <a:rPr lang="en-US" baseline="0" dirty="0"/>
              <a:t> explored list, one does not.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Handout tree/graph search.  One needs</a:t>
            </a:r>
            <a:r>
              <a:rPr lang="en-US" baseline="0" dirty="0"/>
              <a:t> explored list, one does not.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0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aseline="0" dirty="0"/>
              <a:t>does not depend on your current search.  Usually not stored in memory.</a:t>
            </a:r>
          </a:p>
          <a:p>
            <a:pPr marL="228600" indent="-228600">
              <a:buAutoNum type="arabicParenBoth"/>
            </a:pPr>
            <a:r>
              <a:rPr lang="en-US" dirty="0"/>
              <a:t>Is always stored in memory, depends on current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8B536-B9D5-204F-9499-F43F2F22B3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3810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62400"/>
            <a:ext cx="7772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6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986-D521-3B4D-92C2-FA6CF92506BE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DBC9-9D23-EE47-82C0-D28ED094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04"/>
            <a:ext cx="8229600" cy="732317"/>
          </a:xfrm>
        </p:spPr>
        <p:txBody>
          <a:bodyPr>
            <a:normAutofit fontScale="90000"/>
          </a:bodyPr>
          <a:lstStyle/>
          <a:p>
            <a:r>
              <a:rPr lang="en-US" dirty="0"/>
              <a:t>Agents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74" y="1006955"/>
            <a:ext cx="5865230" cy="43270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1602" y="5536958"/>
            <a:ext cx="8229600" cy="732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Agents interact with their environment through sensors and actuators.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8534" y="3246302"/>
            <a:ext cx="1923866" cy="16381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596" y="2401530"/>
            <a:ext cx="1926994" cy="12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search? (3.1)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15" y="1612899"/>
            <a:ext cx="6090356" cy="4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search?</a:t>
            </a:r>
          </a:p>
        </p:txBody>
      </p:sp>
    </p:spTree>
    <p:extLst>
      <p:ext uri="{BB962C8B-B14F-4D97-AF65-F5344CB8AC3E}">
        <p14:creationId xmlns:p14="http://schemas.microsoft.com/office/powerpoint/2010/main" val="332417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factors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Static</a:t>
            </a:r>
            <a:r>
              <a:rPr lang="en-US" dirty="0"/>
              <a:t> — The world does not change on its own, and our actions don</a:t>
            </a:r>
            <a:r>
              <a:rPr lang="en-US" dirty="0">
                <a:latin typeface="Arial"/>
              </a:rPr>
              <a:t>'</a:t>
            </a:r>
            <a:r>
              <a:rPr lang="en-US" dirty="0"/>
              <a:t>t change it.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Discrete</a:t>
            </a:r>
            <a:r>
              <a:rPr lang="en-US" dirty="0"/>
              <a:t> — A finite number of individual states exist rather than a continuous space of options.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Observable</a:t>
            </a:r>
            <a:r>
              <a:rPr lang="en-US" dirty="0"/>
              <a:t> — States can be determined by observations.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Deterministic</a:t>
            </a:r>
            <a:r>
              <a:rPr lang="en-US" dirty="0"/>
              <a:t> — Action have certain outcomes.</a:t>
            </a:r>
          </a:p>
        </p:txBody>
      </p:sp>
    </p:spTree>
    <p:extLst>
      <p:ext uri="{BB962C8B-B14F-4D97-AF65-F5344CB8AC3E}">
        <p14:creationId xmlns:p14="http://schemas.microsoft.com/office/powerpoint/2010/main" val="109924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7280"/>
            <a:ext cx="8382000" cy="6289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environment</a:t>
            </a:r>
            <a:r>
              <a:rPr lang="en-US" dirty="0"/>
              <a:t> is all the information about the world that remains constant while we are solving the problem.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state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the set of properties that define the current conditions of the world our agent is in.</a:t>
            </a:r>
          </a:p>
          <a:p>
            <a:pPr lvl="1"/>
            <a:r>
              <a:rPr lang="en-US" dirty="0"/>
              <a:t>Think of this as a </a:t>
            </a:r>
            <a:r>
              <a:rPr lang="en-US" i="1" dirty="0"/>
              <a:t>snapshot</a:t>
            </a:r>
            <a:r>
              <a:rPr lang="en-US" dirty="0"/>
              <a:t> of the world at a given point in time.</a:t>
            </a:r>
          </a:p>
          <a:p>
            <a:pPr lvl="1"/>
            <a:r>
              <a:rPr lang="en-US" dirty="0"/>
              <a:t>The entire set of possible states is called the </a:t>
            </a:r>
            <a:r>
              <a:rPr lang="en-US" b="1" dirty="0">
                <a:solidFill>
                  <a:srgbClr val="4F81BD"/>
                </a:solidFill>
              </a:rPr>
              <a:t>state space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4F81BD"/>
                </a:solidFill>
              </a:rPr>
              <a:t>initial state </a:t>
            </a:r>
            <a:r>
              <a:rPr lang="en-US" dirty="0"/>
              <a:t>is the state the agent begins in.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rgbClr val="4F81BD"/>
                </a:solidFill>
              </a:rPr>
              <a:t>goal state </a:t>
            </a:r>
            <a:r>
              <a:rPr lang="en-US" dirty="0"/>
              <a:t>is a state where the agent may end the search.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Agents move from state to state by taking </a:t>
            </a:r>
            <a:r>
              <a:rPr lang="en-US" b="1" dirty="0">
                <a:solidFill>
                  <a:schemeClr val="accent1"/>
                </a:solidFill>
              </a:rPr>
              <a:t>actions.  </a:t>
            </a:r>
            <a:r>
              <a:rPr lang="en-US" dirty="0"/>
              <a:t>Moving from state to state has an associated </a:t>
            </a:r>
            <a:r>
              <a:rPr lang="en-US" b="1" dirty="0">
                <a:solidFill>
                  <a:schemeClr val="accent1"/>
                </a:solidFill>
              </a:rPr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4" y="337280"/>
            <a:ext cx="8427156" cy="628929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does an agent know what actions are possible in a state?</a:t>
            </a:r>
          </a:p>
          <a:p>
            <a:pPr lvl="1"/>
            <a:r>
              <a:rPr lang="en-US" dirty="0"/>
              <a:t>Imagine a function </a:t>
            </a:r>
            <a:r>
              <a:rPr lang="en-US" b="1" dirty="0">
                <a:solidFill>
                  <a:schemeClr val="accent1"/>
                </a:solidFill>
              </a:rPr>
              <a:t>ACTIONS(</a:t>
            </a:r>
            <a:r>
              <a:rPr lang="en-US" b="1" i="1" dirty="0">
                <a:solidFill>
                  <a:schemeClr val="accent1"/>
                </a:solidFill>
              </a:rPr>
              <a:t>s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that returns the set of actions possible in a state </a:t>
            </a:r>
            <a:r>
              <a:rPr lang="en-US" b="1" i="1" dirty="0">
                <a:solidFill>
                  <a:schemeClr val="accent1"/>
                </a:solidFill>
              </a:rPr>
              <a:t>s</a:t>
            </a:r>
            <a:r>
              <a:rPr lang="en-US" dirty="0"/>
              <a:t>.</a:t>
            </a:r>
          </a:p>
          <a:p>
            <a:r>
              <a:rPr lang="en-US" dirty="0"/>
              <a:t>How does an agent know what state they go to when they take an action?</a:t>
            </a:r>
          </a:p>
          <a:p>
            <a:pPr lvl="1"/>
            <a:r>
              <a:rPr lang="en-US" dirty="0"/>
              <a:t>Imagine a function </a:t>
            </a:r>
            <a:r>
              <a:rPr lang="en-US" b="1" dirty="0">
                <a:solidFill>
                  <a:schemeClr val="accent1"/>
                </a:solidFill>
              </a:rPr>
              <a:t>RESULT(s, a)</a:t>
            </a:r>
            <a:r>
              <a:rPr lang="en-US" dirty="0"/>
              <a:t> that returns the new state </a:t>
            </a:r>
            <a:r>
              <a:rPr lang="en-US" b="1" dirty="0">
                <a:solidFill>
                  <a:schemeClr val="accent1"/>
                </a:solidFill>
              </a:rPr>
              <a:t>s'</a:t>
            </a:r>
            <a:r>
              <a:rPr lang="en-US" dirty="0"/>
              <a:t> that you end up in when taking action </a:t>
            </a: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 from state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.</a:t>
            </a:r>
          </a:p>
          <a:p>
            <a:r>
              <a:rPr lang="en-US" dirty="0"/>
              <a:t>How does an agent know when they have reached a goal state?</a:t>
            </a:r>
          </a:p>
          <a:p>
            <a:pPr lvl="1"/>
            <a:r>
              <a:rPr lang="en-US" dirty="0"/>
              <a:t>Imagine a function </a:t>
            </a:r>
            <a:r>
              <a:rPr lang="en-US" b="1" dirty="0">
                <a:solidFill>
                  <a:schemeClr val="accent1"/>
                </a:solidFill>
              </a:rPr>
              <a:t>IS-GOAL(s)</a:t>
            </a:r>
            <a:r>
              <a:rPr lang="en-US" dirty="0"/>
              <a:t> that returns true/false.</a:t>
            </a:r>
          </a:p>
          <a:p>
            <a:r>
              <a:rPr lang="en-US" dirty="0"/>
              <a:t>How does an agent know the cost of moving from one state to another?</a:t>
            </a:r>
          </a:p>
          <a:p>
            <a:pPr lvl="1"/>
            <a:r>
              <a:rPr lang="en-US" dirty="0"/>
              <a:t>Imagine a function </a:t>
            </a:r>
            <a:r>
              <a:rPr lang="en-US" b="1" dirty="0">
                <a:solidFill>
                  <a:schemeClr val="accent1"/>
                </a:solidFill>
              </a:rPr>
              <a:t>ACTION-COST(s, a, s') </a:t>
            </a:r>
            <a:r>
              <a:rPr lang="en-US" dirty="0"/>
              <a:t>which returns the cost of taking action </a:t>
            </a: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 in state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and moving to state </a:t>
            </a:r>
            <a:r>
              <a:rPr lang="en-US" b="1" dirty="0">
                <a:solidFill>
                  <a:schemeClr val="accent1"/>
                </a:solidFill>
              </a:rPr>
              <a:t>s'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Formulating problems as search (3.2)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Canonical problem</a:t>
            </a:r>
            <a:r>
              <a:rPr lang="en-US" dirty="0"/>
              <a:t>: route-finding</a:t>
            </a:r>
          </a:p>
          <a:p>
            <a:pPr lvl="1"/>
            <a:r>
              <a:rPr lang="en-US" dirty="0"/>
              <a:t>Route-finding with traveling salesperson problem.</a:t>
            </a:r>
          </a:p>
          <a:p>
            <a:r>
              <a:rPr lang="en-US" dirty="0"/>
              <a:t>Sliding block puzzle (almost any kind of game or puzzle can be formulated this way).</a:t>
            </a:r>
          </a:p>
          <a:p>
            <a:r>
              <a:rPr lang="en-US" dirty="0"/>
              <a:t>Roomba problem.</a:t>
            </a:r>
          </a:p>
        </p:txBody>
      </p:sp>
    </p:spTree>
    <p:extLst>
      <p:ext uri="{BB962C8B-B14F-4D97-AF65-F5344CB8AC3E}">
        <p14:creationId xmlns:p14="http://schemas.microsoft.com/office/powerpoint/2010/main" val="39700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A08-CB07-884A-9C04-555BFC7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navigation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B961C-2989-EA4B-A874-8FACAEED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91" y="1417638"/>
            <a:ext cx="5910316" cy="50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A08-CB07-884A-9C04-555BFC7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navigation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6585-27B9-844F-BA45-A9815FD8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A08-CB07-884A-9C04-555BFC7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8-puzzle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6585-27B9-844F-BA45-A9815FD8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7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A08-CB07-884A-9C04-555BFC7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Roomba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6585-27B9-844F-BA45-A9815FD8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agent:</a:t>
            </a:r>
          </a:p>
          <a:p>
            <a:pPr lvl="1"/>
            <a:r>
              <a:rPr lang="en-US" dirty="0"/>
              <a:t>For every possible percept sequence, a rational agent should</a:t>
            </a:r>
          </a:p>
          <a:p>
            <a:pPr lvl="1"/>
            <a:r>
              <a:rPr lang="en-US" dirty="0"/>
              <a:t>select an action that is expected to maximize its performance measure,</a:t>
            </a:r>
          </a:p>
          <a:p>
            <a:pPr lvl="1"/>
            <a:r>
              <a:rPr lang="en-US" dirty="0"/>
              <a:t>given evidence provided by the percept sequence and whatever built-in knowledge the agent has.</a:t>
            </a:r>
          </a:p>
        </p:txBody>
      </p:sp>
    </p:spTree>
    <p:extLst>
      <p:ext uri="{BB962C8B-B14F-4D97-AF65-F5344CB8AC3E}">
        <p14:creationId xmlns:p14="http://schemas.microsoft.com/office/powerpoint/2010/main" val="27806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A08-CB07-884A-9C04-555BFC72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Roomba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6585-27B9-844F-BA45-A9815FD8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problems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must determine the following:</a:t>
            </a:r>
          </a:p>
          <a:p>
            <a:pPr lvl="1"/>
            <a:r>
              <a:rPr lang="en-US" dirty="0"/>
              <a:t>What do my states look like?  </a:t>
            </a:r>
          </a:p>
          <a:p>
            <a:pPr lvl="1"/>
            <a:r>
              <a:rPr lang="en-US" dirty="0"/>
              <a:t>What is my initial state?  What are my goal state(s)?  What does the state space "look like?" Is is a graph or a tree?</a:t>
            </a:r>
          </a:p>
          <a:p>
            <a:pPr lvl="1"/>
            <a:r>
              <a:rPr lang="en-US" dirty="0"/>
              <a:t>What is my cost function?  </a:t>
            </a:r>
          </a:p>
          <a:p>
            <a:pPr lvl="2"/>
            <a:r>
              <a:rPr lang="en-US" dirty="0"/>
              <a:t>How do I know how "good" a state or action is?</a:t>
            </a:r>
          </a:p>
          <a:p>
            <a:pPr lvl="2"/>
            <a:r>
              <a:rPr lang="en-US" dirty="0"/>
              <a:t>Usually desirous to minimize, rather than maximize.</a:t>
            </a:r>
          </a:p>
          <a:p>
            <a:pPr lvl="2"/>
            <a:r>
              <a:rPr lang="en-US" dirty="0"/>
              <a:t>Usually phrased as a function of the path from the initial state to a goal state.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7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problems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to a search problem is a </a:t>
            </a:r>
            <a:r>
              <a:rPr lang="en-US" b="1" i="1" dirty="0"/>
              <a:t>path</a:t>
            </a:r>
            <a:r>
              <a:rPr lang="en-US" dirty="0"/>
              <a:t> between the initial state and a goal state.</a:t>
            </a:r>
          </a:p>
          <a:p>
            <a:r>
              <a:rPr lang="en-US" dirty="0"/>
              <a:t>The</a:t>
            </a:r>
            <a:r>
              <a:rPr lang="en-US" b="1" i="1" dirty="0"/>
              <a:t> quality</a:t>
            </a:r>
            <a:r>
              <a:rPr lang="en-US" dirty="0"/>
              <a:t> of a solution is measured by path cost, which is the sum of all the individual costs along the way.</a:t>
            </a:r>
          </a:p>
          <a:p>
            <a:r>
              <a:rPr lang="en-US" b="1" i="1" dirty="0"/>
              <a:t>Optimal solutions </a:t>
            </a:r>
            <a:r>
              <a:rPr lang="en-US" dirty="0"/>
              <a:t>have the lowest cost of any possible path.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5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"/>
            <a:ext cx="8229600" cy="6003867"/>
          </a:xfrm>
        </p:spPr>
        <p:txBody>
          <a:bodyPr/>
          <a:lstStyle/>
          <a:p>
            <a:r>
              <a:rPr lang="en-US" dirty="0"/>
              <a:t>State space search gives us graph searching algorithms.</a:t>
            </a:r>
          </a:p>
          <a:p>
            <a:r>
              <a:rPr lang="en-US" dirty="0"/>
              <a:t>Are we searching a </a:t>
            </a:r>
            <a:r>
              <a:rPr lang="en-US" b="1" i="1" dirty="0"/>
              <a:t>tree</a:t>
            </a:r>
            <a:r>
              <a:rPr lang="en-US" dirty="0"/>
              <a:t> or a (true) </a:t>
            </a:r>
            <a:r>
              <a:rPr lang="en-US" b="1" i="1" dirty="0"/>
              <a:t>graph</a:t>
            </a:r>
            <a:r>
              <a:rPr lang="en-US" dirty="0"/>
              <a:t>?</a:t>
            </a:r>
          </a:p>
        </p:txBody>
      </p:sp>
      <p:pic>
        <p:nvPicPr>
          <p:cNvPr id="5" name="Picture 3" descr="travelling_salesman_probl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88" y="2008482"/>
            <a:ext cx="899001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79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"/>
            <a:ext cx="8229600" cy="6003867"/>
          </a:xfrm>
        </p:spPr>
        <p:txBody>
          <a:bodyPr/>
          <a:lstStyle/>
          <a:p>
            <a:r>
              <a:rPr lang="en-US" dirty="0"/>
              <a:t>Side note:</a:t>
            </a:r>
          </a:p>
          <a:p>
            <a:r>
              <a:rPr lang="en-US" dirty="0"/>
              <a:t>Consider whether the search space forms a tree or a graph.</a:t>
            </a:r>
          </a:p>
          <a:p>
            <a:pPr lvl="1"/>
            <a:r>
              <a:rPr lang="en-US" dirty="0"/>
              <a:t>Often there are faster versions of these algorithms for searching trees.</a:t>
            </a:r>
          </a:p>
        </p:txBody>
      </p:sp>
    </p:spTree>
    <p:extLst>
      <p:ext uri="{BB962C8B-B14F-4D97-AF65-F5344CB8AC3E}">
        <p14:creationId xmlns:p14="http://schemas.microsoft.com/office/powerpoint/2010/main" val="137871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0"/>
            <a:ext cx="842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D2BE-9359-7346-9754-5EBCD01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946A-0DEA-D049-960A-101EE17D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things do we need to define in order to formulate a problem as a search problem?</a:t>
            </a:r>
          </a:p>
        </p:txBody>
      </p:sp>
    </p:spTree>
    <p:extLst>
      <p:ext uri="{BB962C8B-B14F-4D97-AF65-F5344CB8AC3E}">
        <p14:creationId xmlns:p14="http://schemas.microsoft.com/office/powerpoint/2010/main" val="193730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438-174F-F748-8DC7-AE625229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0EA3-B9AD-5440-A0C4-331CD3D4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search space is a tree, that implies there is only one path from the start state to any goal state.</a:t>
            </a:r>
          </a:p>
          <a:p>
            <a:pPr lvl="1"/>
            <a:r>
              <a:rPr lang="en-US" dirty="0"/>
              <a:t>Equivalently: only one sequence of actions for each possible goal state.</a:t>
            </a:r>
          </a:p>
        </p:txBody>
      </p:sp>
    </p:spTree>
    <p:extLst>
      <p:ext uri="{BB962C8B-B14F-4D97-AF65-F5344CB8AC3E}">
        <p14:creationId xmlns:p14="http://schemas.microsoft.com/office/powerpoint/2010/main" val="91832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C954-769A-6B41-817E-5ACB5B93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854"/>
            <a:ext cx="8229600" cy="6027309"/>
          </a:xfrm>
        </p:spPr>
        <p:txBody>
          <a:bodyPr/>
          <a:lstStyle/>
          <a:p>
            <a:r>
              <a:rPr lang="en-US" dirty="0"/>
              <a:t>Always a good idea to try to visualize the graph of the search 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EF271-D40A-D042-99D1-B36A6513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153497"/>
            <a:ext cx="8159292" cy="51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68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0A20-1B00-9A4D-AE11-E44B2F5D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search algorithms (3.3)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289E-2A40-904A-9EF9-FF1F0ED4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search algorithms work in essentially the same manner:</a:t>
            </a:r>
          </a:p>
          <a:p>
            <a:r>
              <a:rPr lang="en-US" dirty="0"/>
              <a:t>Start with initial state.</a:t>
            </a:r>
          </a:p>
          <a:p>
            <a:r>
              <a:rPr lang="en-US" dirty="0"/>
              <a:t>Generate all possible successor states (</a:t>
            </a:r>
            <a:r>
              <a:rPr lang="en-US" i="1" dirty="0"/>
              <a:t>a.k.a.</a:t>
            </a:r>
            <a:r>
              <a:rPr lang="en-US" dirty="0"/>
              <a:t> "expanding a node."</a:t>
            </a:r>
          </a:p>
          <a:p>
            <a:r>
              <a:rPr lang="en-US" dirty="0"/>
              <a:t>Pick a new node to expand.</a:t>
            </a:r>
          </a:p>
          <a:p>
            <a:r>
              <a:rPr lang="en-US" dirty="0"/>
              <a:t>Continue until we find a goal state.</a:t>
            </a:r>
          </a:p>
        </p:txBody>
      </p:sp>
    </p:spTree>
    <p:extLst>
      <p:ext uri="{BB962C8B-B14F-4D97-AF65-F5344CB8AC3E}">
        <p14:creationId xmlns:p14="http://schemas.microsoft.com/office/powerpoint/2010/main" val="12344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agent:</a:t>
            </a:r>
          </a:p>
          <a:p>
            <a:pPr lvl="1"/>
            <a:r>
              <a:rPr lang="en-US" dirty="0"/>
              <a:t>For every possible percept sequence, a rational agent should</a:t>
            </a:r>
          </a:p>
          <a:p>
            <a:pPr lvl="1"/>
            <a:r>
              <a:rPr lang="en-US" dirty="0"/>
              <a:t>select an action that is </a:t>
            </a:r>
            <a:r>
              <a:rPr lang="en-US" b="1" dirty="0"/>
              <a:t>expected to maximize its performance measure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given evidence provided by the percept sequence and whatever built-in knowledge the agent has.</a:t>
            </a:r>
          </a:p>
        </p:txBody>
      </p:sp>
    </p:spTree>
    <p:extLst>
      <p:ext uri="{BB962C8B-B14F-4D97-AF65-F5344CB8AC3E}">
        <p14:creationId xmlns:p14="http://schemas.microsoft.com/office/powerpoint/2010/main" val="385607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72"/>
            <a:ext cx="8229600" cy="5931291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two simultaneous graph-like structures used in search algorithms:</a:t>
            </a:r>
          </a:p>
          <a:p>
            <a:pPr lvl="1"/>
            <a:r>
              <a:rPr lang="en-US" dirty="0"/>
              <a:t>(1) Graph (or tree) of underlying state space.</a:t>
            </a:r>
          </a:p>
          <a:p>
            <a:pPr lvl="1"/>
            <a:r>
              <a:rPr lang="en-US" dirty="0"/>
              <a:t>(2) Tree maintaining the record of the current search in progress (the </a:t>
            </a:r>
            <a:r>
              <a:rPr lang="en-US" b="1" i="1" dirty="0"/>
              <a:t>search tree</a:t>
            </a:r>
            <a:r>
              <a:rPr lang="en-US" dirty="0"/>
              <a:t>).</a:t>
            </a:r>
          </a:p>
          <a:p>
            <a:r>
              <a:rPr lang="en-US" dirty="0"/>
              <a:t>(1) does not depend on the current search being run.</a:t>
            </a:r>
          </a:p>
          <a:p>
            <a:r>
              <a:rPr lang="en-US" dirty="0"/>
              <a:t>(1) is sometimes not even stored in memory (too big!)</a:t>
            </a:r>
          </a:p>
          <a:p>
            <a:r>
              <a:rPr lang="en-US" dirty="0"/>
              <a:t>(2) always depends on the current search, and is always stored in memory.  It is created on the fly during the running of the search algorithm.</a:t>
            </a:r>
          </a:p>
        </p:txBody>
      </p:sp>
    </p:spTree>
    <p:extLst>
      <p:ext uri="{BB962C8B-B14F-4D97-AF65-F5344CB8AC3E}">
        <p14:creationId xmlns:p14="http://schemas.microsoft.com/office/powerpoint/2010/main" val="155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 </a:t>
            </a:r>
            <a:r>
              <a:rPr lang="en-US" b="1" i="1" dirty="0"/>
              <a:t>n</a:t>
            </a:r>
            <a:r>
              <a:rPr lang="en-US" dirty="0"/>
              <a:t> of the search tree stores:</a:t>
            </a:r>
          </a:p>
          <a:p>
            <a:pPr lvl="1"/>
            <a:r>
              <a:rPr lang="en-US" dirty="0"/>
              <a:t>a state (of the state space)</a:t>
            </a:r>
          </a:p>
          <a:p>
            <a:pPr lvl="1"/>
            <a:r>
              <a:rPr lang="en-US" dirty="0"/>
              <a:t>a pointer to the state's parent node (usually)</a:t>
            </a:r>
          </a:p>
          <a:p>
            <a:pPr lvl="1"/>
            <a:r>
              <a:rPr lang="en-US" dirty="0"/>
              <a:t>the action that got you from the parent to </a:t>
            </a:r>
            <a:r>
              <a:rPr lang="en-US" b="1" i="1" dirty="0"/>
              <a:t>n</a:t>
            </a:r>
            <a:r>
              <a:rPr lang="en-US" dirty="0"/>
              <a:t> (sometimes)</a:t>
            </a:r>
          </a:p>
          <a:p>
            <a:pPr lvl="1"/>
            <a:r>
              <a:rPr lang="en-US" dirty="0"/>
              <a:t>the path cost </a:t>
            </a:r>
            <a:r>
              <a:rPr lang="en-US" b="1" i="1" dirty="0"/>
              <a:t>g(n)</a:t>
            </a:r>
            <a:r>
              <a:rPr lang="en-US" dirty="0"/>
              <a:t>: cost of the path </a:t>
            </a:r>
            <a:r>
              <a:rPr lang="en-US" i="1" dirty="0"/>
              <a:t>so far </a:t>
            </a:r>
            <a:r>
              <a:rPr lang="en-US" dirty="0"/>
              <a:t>from the initial state to </a:t>
            </a:r>
            <a:r>
              <a:rPr lang="en-US" b="1" i="1" dirty="0"/>
              <a:t>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search algorithms'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Frontier: </a:t>
            </a:r>
            <a:r>
              <a:rPr lang="en-US" dirty="0"/>
              <a:t>a data structure storing the collection of nodes that are available to be examined next in the algorithm.</a:t>
            </a:r>
          </a:p>
          <a:p>
            <a:pPr lvl="1"/>
            <a:r>
              <a:rPr lang="en-US" dirty="0"/>
              <a:t>Often represented as a stack, queue, or priority queue.</a:t>
            </a:r>
          </a:p>
          <a:p>
            <a:r>
              <a:rPr lang="en-US" b="1" i="1" dirty="0"/>
              <a:t>Reached: </a:t>
            </a:r>
            <a:r>
              <a:rPr lang="en-US" dirty="0"/>
              <a:t>a map from </a:t>
            </a:r>
            <a:r>
              <a:rPr lang="en-US" b="1" dirty="0"/>
              <a:t>states</a:t>
            </a:r>
            <a:r>
              <a:rPr lang="en-US" dirty="0"/>
              <a:t> to </a:t>
            </a:r>
            <a:r>
              <a:rPr lang="en-US" b="1" dirty="0"/>
              <a:t>nodes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Used to quickly access the priorities of states stored in the frontier to see if the algorithm has found a better priority.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How do you evaluate a search </a:t>
            </a:r>
            <a:r>
              <a:rPr lang="en-US" dirty="0"/>
              <a:t>algorithm</a:t>
            </a:r>
            <a:r>
              <a:rPr lang="en-US" dirty="0">
                <a:cs typeface="+mj-cs"/>
              </a:rPr>
              <a:t>?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Completeness</a:t>
            </a:r>
            <a:r>
              <a:rPr lang="en-US" dirty="0">
                <a:cs typeface="+mn-cs"/>
              </a:rPr>
              <a:t> — Does </a:t>
            </a:r>
            <a:r>
              <a:rPr lang="en-US" dirty="0"/>
              <a:t>the algorithm </a:t>
            </a:r>
            <a:r>
              <a:rPr lang="en-US" dirty="0">
                <a:cs typeface="+mn-cs"/>
              </a:rPr>
              <a:t>always find a solution if one exists?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Optimality</a:t>
            </a:r>
            <a:r>
              <a:rPr lang="en-US" dirty="0">
                <a:cs typeface="+mn-cs"/>
              </a:rPr>
              <a:t> — Does </a:t>
            </a:r>
            <a:r>
              <a:rPr lang="en-US" dirty="0"/>
              <a:t>the algorithm</a:t>
            </a:r>
            <a:r>
              <a:rPr lang="en-US" dirty="0">
                <a:cs typeface="+mn-cs"/>
              </a:rPr>
              <a:t> find the best solution?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Time complexity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Space complexity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3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Uninformed search methods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These methods have no information about which nodes are on promising paths to a solution.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Also called: </a:t>
            </a:r>
            <a:r>
              <a:rPr lang="en-US" i="1" dirty="0">
                <a:cs typeface="+mn-cs"/>
              </a:rPr>
              <a:t>blind search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26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31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8505" y="602813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8505" y="3407590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8260" y="1301763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90910" y="2394864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8292" y="1687563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8292" y="4830227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54045" y="6220715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98260" y="4444427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4045" y="5497340"/>
            <a:ext cx="1519462" cy="321500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71926" y="6220715"/>
            <a:ext cx="1519462" cy="321500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08505" y="3744852"/>
            <a:ext cx="1519462" cy="321500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0910" y="5899215"/>
            <a:ext cx="972573" cy="321500"/>
          </a:xfrm>
          <a:prstGeom prst="rect">
            <a:avLst/>
          </a:prstGeom>
          <a:solidFill>
            <a:schemeClr val="accent2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84847" y="715338"/>
            <a:ext cx="20416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Frontier = stack, queue, or priority queue.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84847" y="3842285"/>
            <a:ext cx="2041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Explored set = hash table.</a:t>
            </a:r>
          </a:p>
        </p:txBody>
      </p:sp>
    </p:spTree>
    <p:extLst>
      <p:ext uri="{BB962C8B-B14F-4D97-AF65-F5344CB8AC3E}">
        <p14:creationId xmlns:p14="http://schemas.microsoft.com/office/powerpoint/2010/main" val="40691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Uninformed search algorithms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Breadth-first search</a:t>
            </a:r>
          </a:p>
          <a:p>
            <a:pPr lvl="1" eaLnBrk="1" hangingPunct="1">
              <a:defRPr/>
            </a:pPr>
            <a:r>
              <a:rPr lang="en-US" dirty="0"/>
              <a:t>Variant — Uniform-cost search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277751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shallowest node for expansion.</a:t>
            </a:r>
          </a:p>
          <a:p>
            <a:r>
              <a:rPr lang="en-US" dirty="0"/>
              <a:t>Data structure for frontier?</a:t>
            </a:r>
          </a:p>
          <a:p>
            <a:pPr lvl="1"/>
            <a:r>
              <a:rPr lang="en-US" dirty="0"/>
              <a:t>Queue (regular, FIFO)</a:t>
            </a:r>
          </a:p>
          <a:p>
            <a:r>
              <a:rPr lang="en-US" dirty="0"/>
              <a:t>Complete?  Optimal?  Time?  Space?</a:t>
            </a:r>
          </a:p>
        </p:txBody>
      </p:sp>
    </p:spTree>
    <p:extLst>
      <p:ext uri="{BB962C8B-B14F-4D97-AF65-F5344CB8AC3E}">
        <p14:creationId xmlns:p14="http://schemas.microsoft.com/office/powerpoint/2010/main" val="28657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DFC21-0441-4345-A910-122E2EEB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6" y="542953"/>
            <a:ext cx="6810328" cy="5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deepest node to expand.</a:t>
            </a:r>
          </a:p>
          <a:p>
            <a:r>
              <a:rPr lang="en-US" dirty="0"/>
              <a:t>Data structure for frontier?</a:t>
            </a:r>
          </a:p>
          <a:p>
            <a:pPr lvl="1"/>
            <a:r>
              <a:rPr lang="en-US" dirty="0"/>
              <a:t>Stack (or just use recursion)</a:t>
            </a:r>
          </a:p>
          <a:p>
            <a:r>
              <a:rPr lang="en-US" dirty="0"/>
              <a:t>Complete?  Optimal?  Time?  Space?</a:t>
            </a:r>
          </a:p>
        </p:txBody>
      </p:sp>
    </p:spTree>
    <p:extLst>
      <p:ext uri="{BB962C8B-B14F-4D97-AF65-F5344CB8AC3E}">
        <p14:creationId xmlns:p14="http://schemas.microsoft.com/office/powerpoint/2010/main" val="15156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agent:</a:t>
            </a:r>
          </a:p>
          <a:p>
            <a:pPr lvl="1"/>
            <a:r>
              <a:rPr lang="en-US" dirty="0"/>
              <a:t>For every possible percept sequence, a rational agent should</a:t>
            </a:r>
          </a:p>
          <a:p>
            <a:pPr lvl="1"/>
            <a:r>
              <a:rPr lang="en-US" dirty="0"/>
              <a:t>select an action that is expected to maximize its performance measure,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evidence provided by the percept sequence and whatever built-in knowledge the agent has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812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DFC21-0441-4345-A910-122E2EEB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0" y="373356"/>
            <a:ext cx="7210535" cy="61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66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node with lowest path cost g(n) for expansion.</a:t>
            </a:r>
          </a:p>
          <a:p>
            <a:r>
              <a:rPr lang="en-US" dirty="0"/>
              <a:t>Data structure for frontier?</a:t>
            </a:r>
          </a:p>
          <a:p>
            <a:pPr lvl="1"/>
            <a:r>
              <a:rPr lang="en-US" dirty="0"/>
              <a:t>Priority queue</a:t>
            </a:r>
          </a:p>
          <a:p>
            <a:r>
              <a:rPr lang="en-US" dirty="0"/>
              <a:t>Suppose we come upon the same state twice.  Do we re-add to the frontier?</a:t>
            </a:r>
          </a:p>
          <a:p>
            <a:pPr lvl="1"/>
            <a:r>
              <a:rPr lang="en-US" dirty="0"/>
              <a:t>Yes, if lower path cost.</a:t>
            </a:r>
          </a:p>
        </p:txBody>
      </p:sp>
    </p:spTree>
    <p:extLst>
      <p:ext uri="{BB962C8B-B14F-4D97-AF65-F5344CB8AC3E}">
        <p14:creationId xmlns:p14="http://schemas.microsoft.com/office/powerpoint/2010/main" val="14326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DFC21-0441-4345-A910-122E2EEB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4" y="447159"/>
            <a:ext cx="7036379" cy="59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4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node with lowest path cost g(n) for expansion.</a:t>
            </a:r>
          </a:p>
          <a:p>
            <a:r>
              <a:rPr lang="en-US" dirty="0"/>
              <a:t>Data structure for frontier?</a:t>
            </a:r>
          </a:p>
          <a:p>
            <a:pPr lvl="1"/>
            <a:r>
              <a:rPr lang="en-US" dirty="0"/>
              <a:t>Priority queue</a:t>
            </a:r>
          </a:p>
          <a:p>
            <a:r>
              <a:rPr lang="en-US" dirty="0"/>
              <a:t>Suppose we come upon the same state twice.  Do we re-add to the frontier?</a:t>
            </a:r>
          </a:p>
          <a:p>
            <a:pPr lvl="1"/>
            <a:r>
              <a:rPr lang="en-US" dirty="0"/>
              <a:t>Yes, if lower path cost.</a:t>
            </a:r>
          </a:p>
          <a:p>
            <a:r>
              <a:rPr lang="en-US" dirty="0"/>
              <a:t>Complete?  Optimal?  Time?  Space?</a:t>
            </a:r>
          </a:p>
        </p:txBody>
      </p:sp>
    </p:spTree>
    <p:extLst>
      <p:ext uri="{BB962C8B-B14F-4D97-AF65-F5344CB8AC3E}">
        <p14:creationId xmlns:p14="http://schemas.microsoft.com/office/powerpoint/2010/main" val="37413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87"/>
            <a:ext cx="9144000" cy="49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deepening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DFS algorithm that cuts off at some maximum depth.</a:t>
            </a:r>
          </a:p>
          <a:p>
            <a:r>
              <a:rPr lang="en-US" dirty="0"/>
              <a:t>Run this algorithm with max-depth=1.</a:t>
            </a:r>
          </a:p>
          <a:p>
            <a:pPr lvl="1"/>
            <a:r>
              <a:rPr lang="en-US" dirty="0"/>
              <a:t>Then 2, then 3, …</a:t>
            </a:r>
          </a:p>
          <a:p>
            <a:r>
              <a:rPr lang="en-US" dirty="0"/>
              <a:t>Complete?  Optimal?  Time?  Space?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81F-FEED-CE4A-80D9-7BDFFE9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690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– State Space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79CC-EECE-EB44-AD5B-C0FFE7B7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7270"/>
            <a:ext cx="8229600" cy="5108893"/>
          </a:xfrm>
        </p:spPr>
        <p:txBody>
          <a:bodyPr/>
          <a:lstStyle/>
          <a:p>
            <a:r>
              <a:rPr lang="en-US" dirty="0"/>
              <a:t>Strategy – Discover the best (shortest, cheapest, quickest, </a:t>
            </a:r>
            <a:r>
              <a:rPr lang="en-US" dirty="0" err="1"/>
              <a:t>etc</a:t>
            </a:r>
            <a:r>
              <a:rPr lang="en-US" dirty="0"/>
              <a:t>) path from the initial state to a goal state.</a:t>
            </a:r>
          </a:p>
          <a:p>
            <a:r>
              <a:rPr lang="en-US" dirty="0"/>
              <a:t>State: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State space:</a:t>
            </a:r>
          </a:p>
        </p:txBody>
      </p:sp>
    </p:spTree>
    <p:extLst>
      <p:ext uri="{BB962C8B-B14F-4D97-AF65-F5344CB8AC3E}">
        <p14:creationId xmlns:p14="http://schemas.microsoft.com/office/powerpoint/2010/main" val="5840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81F-FEED-CE4A-80D9-7BDFFE9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690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– State Space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79CC-EECE-EB44-AD5B-C0FFE7B7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7270"/>
            <a:ext cx="8229600" cy="5566092"/>
          </a:xfrm>
        </p:spPr>
        <p:txBody>
          <a:bodyPr>
            <a:normAutofit/>
          </a:bodyPr>
          <a:lstStyle/>
          <a:p>
            <a:r>
              <a:rPr lang="en-US" dirty="0"/>
              <a:t>Node: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Search tree: </a:t>
            </a:r>
          </a:p>
          <a:p>
            <a:endParaRPr lang="en-US" dirty="0"/>
          </a:p>
          <a:p>
            <a:r>
              <a:rPr lang="en-US" dirty="0"/>
              <a:t>Frontier:</a:t>
            </a:r>
          </a:p>
          <a:p>
            <a:endParaRPr lang="en-US" dirty="0"/>
          </a:p>
          <a:p>
            <a:r>
              <a:rPr lang="en-US" dirty="0"/>
              <a:t>Reached:</a:t>
            </a:r>
          </a:p>
        </p:txBody>
      </p:sp>
    </p:spTree>
    <p:extLst>
      <p:ext uri="{BB962C8B-B14F-4D97-AF65-F5344CB8AC3E}">
        <p14:creationId xmlns:p14="http://schemas.microsoft.com/office/powerpoint/2010/main" val="11047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81F-FEED-CE4A-80D9-7BDFFE9A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Uniform Cost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79CC-EECE-EB44-AD5B-C0FFE7B7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Dijkstra's algorithm</a:t>
            </a:r>
          </a:p>
          <a:p>
            <a:r>
              <a:rPr lang="en-US" dirty="0"/>
              <a:t>Frontier = priority queue</a:t>
            </a:r>
          </a:p>
          <a:p>
            <a:pPr lvl="1"/>
            <a:r>
              <a:rPr lang="en-US" dirty="0"/>
              <a:t>Sorted by g(n):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expand lowest g(n) node on the frontier.</a:t>
            </a:r>
          </a:p>
          <a:p>
            <a:r>
              <a:rPr lang="en-US" dirty="0"/>
              <a:t>Time/Space:</a:t>
            </a:r>
          </a:p>
          <a:p>
            <a:r>
              <a:rPr lang="en-US" dirty="0"/>
              <a:t>Complete?  				Optimal?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A* and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9092"/>
            <a:ext cx="8229600" cy="3977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algorithm as uniform-cost search.</a:t>
            </a:r>
          </a:p>
          <a:p>
            <a:r>
              <a:rPr lang="en-US" dirty="0"/>
              <a:t>Uses a different evaluation function to sort the priority queue.</a:t>
            </a:r>
          </a:p>
          <a:p>
            <a:r>
              <a:rPr lang="en-US" dirty="0"/>
              <a:t>Need a heuristic function, h(n).</a:t>
            </a:r>
          </a:p>
          <a:p>
            <a:pPr lvl="1"/>
            <a:r>
              <a:rPr lang="en-US" dirty="0"/>
              <a:t>h(n) = </a:t>
            </a:r>
            <a:r>
              <a:rPr lang="en-US" b="1" dirty="0"/>
              <a:t>Estimate</a:t>
            </a:r>
            <a:r>
              <a:rPr lang="en-US" dirty="0"/>
              <a:t> of lowest-cost path from node n to a goal state.</a:t>
            </a:r>
          </a:p>
          <a:p>
            <a:pPr lvl="1"/>
            <a:r>
              <a:rPr lang="en-US" dirty="0"/>
              <a:t>In other words = an </a:t>
            </a:r>
            <a:r>
              <a:rPr lang="en-US" b="1" dirty="0"/>
              <a:t>estimate</a:t>
            </a:r>
            <a:r>
              <a:rPr lang="en-US" dirty="0"/>
              <a:t> of the distance remaining.</a:t>
            </a:r>
          </a:p>
        </p:txBody>
      </p:sp>
    </p:spTree>
    <p:extLst>
      <p:ext uri="{BB962C8B-B14F-4D97-AF65-F5344CB8AC3E}">
        <p14:creationId xmlns:p14="http://schemas.microsoft.com/office/powerpoint/2010/main" val="12915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agent:</a:t>
            </a:r>
          </a:p>
          <a:p>
            <a:pPr lvl="1"/>
            <a:r>
              <a:rPr lang="en-US" b="1" dirty="0"/>
              <a:t>For every possible percept sequence</a:t>
            </a:r>
            <a:r>
              <a:rPr lang="en-US" dirty="0"/>
              <a:t>, a rational agent should</a:t>
            </a:r>
          </a:p>
          <a:p>
            <a:pPr lvl="1"/>
            <a:r>
              <a:rPr lang="en-US" dirty="0"/>
              <a:t>select an action that is expected to maximize its performance measure,</a:t>
            </a:r>
          </a:p>
          <a:p>
            <a:pPr lvl="1"/>
            <a:r>
              <a:rPr lang="en-US" dirty="0"/>
              <a:t>given evidence provided by the percept sequence and whatever built-in knowledge the agent has.</a:t>
            </a:r>
          </a:p>
        </p:txBody>
      </p:sp>
    </p:spTree>
    <p:extLst>
      <p:ext uri="{BB962C8B-B14F-4D97-AF65-F5344CB8AC3E}">
        <p14:creationId xmlns:p14="http://schemas.microsoft.com/office/powerpoint/2010/main" val="78349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C496-F04D-8B44-8D9B-07FE17F8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 heuristic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3DF5-13AC-384D-AE72-4EAF400F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1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 priority queue by a function f(n), which should be the </a:t>
            </a:r>
            <a:r>
              <a:rPr lang="en-US" i="1" dirty="0"/>
              <a:t>estimated</a:t>
            </a:r>
            <a:r>
              <a:rPr lang="en-US" dirty="0"/>
              <a:t> lowest-cost path through node n.</a:t>
            </a:r>
          </a:p>
          <a:p>
            <a:r>
              <a:rPr lang="en-US" dirty="0"/>
              <a:t>How do we define f(n)?</a:t>
            </a:r>
          </a:p>
          <a:p>
            <a:pPr lvl="1"/>
            <a:r>
              <a:rPr lang="en-US" dirty="0"/>
              <a:t>Remember: g(n) = sum of costs from start state to node n.</a:t>
            </a:r>
          </a:p>
          <a:p>
            <a:pPr lvl="1"/>
            <a:r>
              <a:rPr lang="en-US" dirty="0"/>
              <a:t>h(n) = Estimate of lowest-cost path from node n to a goal state.</a:t>
            </a:r>
          </a:p>
          <a:p>
            <a:pPr lvl="1"/>
            <a:r>
              <a:rPr lang="en-US" dirty="0"/>
              <a:t>f(n) = g(n) + h(n)</a:t>
            </a:r>
          </a:p>
        </p:txBody>
      </p:sp>
    </p:spTree>
    <p:extLst>
      <p:ext uri="{BB962C8B-B14F-4D97-AF65-F5344CB8AC3E}">
        <p14:creationId xmlns:p14="http://schemas.microsoft.com/office/powerpoint/2010/main" val="7828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DFC21-0441-4345-A910-122E2EEB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" y="175861"/>
            <a:ext cx="6758954" cy="57285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0BCCDD-86D7-AA49-835A-8399E247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88" y="624840"/>
            <a:ext cx="4491301" cy="36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91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B80B-222D-3644-B35F-D11C0A02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DA2C-7453-A04A-AFFE-AB1186C4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9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heuristic function h(n) is </a:t>
            </a:r>
            <a:r>
              <a:rPr lang="en-US" b="1" i="1" dirty="0"/>
              <a:t>admissible</a:t>
            </a:r>
            <a:r>
              <a:rPr lang="en-US" dirty="0"/>
              <a:t> if it never over-estimates the true lowest cost to a goal state from node n.</a:t>
            </a:r>
          </a:p>
          <a:p>
            <a:r>
              <a:rPr lang="en-US" dirty="0"/>
              <a:t>Equivalent: h(n) must always be less than or equal to the true cost from node n to a goal.</a:t>
            </a:r>
          </a:p>
          <a:p>
            <a:r>
              <a:rPr lang="en-US" dirty="0"/>
              <a:t>What happens if we just set h(n) = 0 for all 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788"/>
          </a:xfrm>
        </p:spPr>
        <p:txBody>
          <a:bodyPr>
            <a:normAutofit/>
          </a:bodyPr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426"/>
            <a:ext cx="8229600" cy="5042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heuristic function h(n) is </a:t>
            </a:r>
            <a:r>
              <a:rPr lang="en-US" b="1" i="1" dirty="0"/>
              <a:t>consistent </a:t>
            </a:r>
            <a:r>
              <a:rPr lang="en-US" dirty="0"/>
              <a:t>if values of h(n) along any path in the search tree are non-decreasing.</a:t>
            </a:r>
          </a:p>
          <a:p>
            <a:r>
              <a:rPr lang="en-US" dirty="0"/>
              <a:t>Equivalent definition of consistency: given a node n, and an action which takes you from n to node n':</a:t>
            </a:r>
          </a:p>
          <a:p>
            <a:pPr marL="457200" lvl="1" indent="0">
              <a:buNone/>
            </a:pPr>
            <a:r>
              <a:rPr lang="en-US" dirty="0"/>
              <a:t>h(n) &lt;= cost(n, a, n') + h(n')</a:t>
            </a:r>
          </a:p>
          <a:p>
            <a:pPr marL="457200" lvl="1" indent="0">
              <a:buNone/>
            </a:pPr>
            <a:r>
              <a:rPr lang="en-US" dirty="0"/>
              <a:t>h(n) – h(n') &lt;= cost(n, a, n')</a:t>
            </a:r>
          </a:p>
          <a:p>
            <a:r>
              <a:rPr lang="en-US" dirty="0"/>
              <a:t>Consistency implies admissibility (but not the other way around).</a:t>
            </a:r>
          </a:p>
          <a:p>
            <a:r>
              <a:rPr lang="en-US" dirty="0"/>
              <a:t>Difficult to invent (natural) heuristics that are admissible but not consistent.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is optimal if h(n) is consistent (and therefore admissible).</a:t>
            </a:r>
          </a:p>
          <a:p>
            <a:pPr lvl="1"/>
            <a:r>
              <a:rPr lang="en-US" dirty="0"/>
              <a:t>If your search space is a tree, A* only needs an admissible heuristic to be optimal, but this is uncommon.</a:t>
            </a:r>
          </a:p>
        </p:txBody>
      </p:sp>
    </p:spTree>
    <p:extLst>
      <p:ext uri="{BB962C8B-B14F-4D97-AF65-F5344CB8AC3E}">
        <p14:creationId xmlns:p14="http://schemas.microsoft.com/office/powerpoint/2010/main" val="663037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4FCF-6ADA-C741-B9A7-C43E9128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heuristics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5EF3-13F5-114F-8A1D-5E0F42BE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0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just h(n) to sort priority queue.</a:t>
            </a:r>
          </a:p>
          <a:p>
            <a:r>
              <a:rPr lang="en-US" dirty="0"/>
              <a:t>Optimal?</a:t>
            </a:r>
          </a:p>
          <a:p>
            <a:r>
              <a:rPr lang="en-US" dirty="0"/>
              <a:t>Complete?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8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6209-05D9-0943-861B-7703D6BE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9E6C-9EFB-A644-96B3-39305368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cost search (Dijkstra)  [sort by g(n)]</a:t>
            </a:r>
          </a:p>
          <a:p>
            <a:pPr lvl="1"/>
            <a:r>
              <a:rPr lang="en-US" dirty="0"/>
              <a:t>Complete and optimal.</a:t>
            </a:r>
          </a:p>
          <a:p>
            <a:r>
              <a:rPr lang="en-US" dirty="0"/>
              <a:t>A* [sort by f(n) = g(n) + h(n)]</a:t>
            </a:r>
          </a:p>
          <a:p>
            <a:pPr lvl="1"/>
            <a:r>
              <a:rPr lang="en-US" dirty="0"/>
              <a:t>Complete and optimal, assuming an admissible and consistent heuristic.</a:t>
            </a:r>
          </a:p>
          <a:p>
            <a:r>
              <a:rPr lang="en-US" dirty="0"/>
              <a:t>Greedy best first search [sort by h(n)]</a:t>
            </a:r>
          </a:p>
          <a:p>
            <a:pPr lvl="1"/>
            <a:r>
              <a:rPr lang="en-US" dirty="0"/>
              <a:t>Complete,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35767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Fully-observable </a:t>
            </a:r>
            <a:r>
              <a:rPr lang="en-US" dirty="0" err="1"/>
              <a:t>vs</a:t>
            </a:r>
            <a:r>
              <a:rPr lang="en-US" dirty="0"/>
              <a:t> partially-observable</a:t>
            </a:r>
          </a:p>
          <a:p>
            <a:r>
              <a:rPr lang="en-US" dirty="0"/>
              <a:t>Single agent </a:t>
            </a:r>
            <a:r>
              <a:rPr lang="en-US" dirty="0" err="1"/>
              <a:t>vs</a:t>
            </a:r>
            <a:r>
              <a:rPr lang="en-US" dirty="0"/>
              <a:t> multiple agents</a:t>
            </a:r>
          </a:p>
          <a:p>
            <a:r>
              <a:rPr lang="en-US" dirty="0"/>
              <a:t>Deterministic vs non-deterministic</a:t>
            </a:r>
          </a:p>
          <a:p>
            <a:r>
              <a:rPr lang="en-US" dirty="0"/>
              <a:t>Episodic </a:t>
            </a:r>
            <a:r>
              <a:rPr lang="en-US" dirty="0" err="1"/>
              <a:t>vs</a:t>
            </a:r>
            <a:r>
              <a:rPr lang="en-US" dirty="0"/>
              <a:t> sequential</a:t>
            </a:r>
          </a:p>
          <a:p>
            <a:r>
              <a:rPr lang="en-US" dirty="0"/>
              <a:t>Static or dynamic</a:t>
            </a:r>
          </a:p>
          <a:p>
            <a:r>
              <a:rPr lang="en-US" dirty="0"/>
              <a:t>Discrete or continuous</a:t>
            </a:r>
          </a:p>
        </p:txBody>
      </p:sp>
    </p:spTree>
    <p:extLst>
      <p:ext uri="{BB962C8B-B14F-4D97-AF65-F5344CB8AC3E}">
        <p14:creationId xmlns:p14="http://schemas.microsoft.com/office/powerpoint/2010/main" val="2578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74A9D4-F134-644C-981E-08AFE691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8" y="324896"/>
            <a:ext cx="6353535" cy="5288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FCB40-CEEA-B141-86DD-75B907D9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42" y="324896"/>
            <a:ext cx="1913520" cy="55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40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31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Stanley </a:t>
            </a:r>
            <a:r>
              <a:rPr lang="en-US" dirty="0" err="1">
                <a:cs typeface="+mj-cs"/>
              </a:rPr>
              <a:t>Milgram</a:t>
            </a:r>
            <a:endParaRPr lang="en-US" dirty="0">
              <a:cs typeface="+mj-cs"/>
            </a:endParaRPr>
          </a:p>
        </p:txBody>
      </p:sp>
      <p:pic>
        <p:nvPicPr>
          <p:cNvPr id="79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2209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90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35306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580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578" name="Picture 2" descr="person-fu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442" b="-1433"/>
          <a:stretch>
            <a:fillRect/>
          </a:stretch>
        </p:blipFill>
        <p:spPr bwMode="auto">
          <a:xfrm>
            <a:off x="7886700" y="2330450"/>
            <a:ext cx="62547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2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Travers &amp; Milgram (1969)</a:t>
            </a:r>
            <a:r>
              <a:rPr lang="en-US" sz="4000">
                <a:cs typeface="+mj-cs"/>
              </a:rPr>
              <a:t> </a:t>
            </a:r>
            <a:endParaRPr lang="en-US">
              <a:cs typeface="+mj-cs"/>
            </a:endParaRP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5225" y="1747838"/>
            <a:ext cx="741363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2581" name="Group 5"/>
          <p:cNvGrpSpPr>
            <a:grpSpLocks/>
          </p:cNvGrpSpPr>
          <p:nvPr/>
        </p:nvGrpSpPr>
        <p:grpSpPr bwMode="auto">
          <a:xfrm>
            <a:off x="1784350" y="1562100"/>
            <a:ext cx="2016125" cy="3286125"/>
            <a:chOff x="1124" y="984"/>
            <a:chExt cx="1270" cy="2070"/>
          </a:xfrm>
        </p:grpSpPr>
        <p:pic>
          <p:nvPicPr>
            <p:cNvPr id="66583" name="Picture 6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" y="2552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4" name="Picture 7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192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5" name="Picture 8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" y="1608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6" name="Picture 9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984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586" name="Line 10"/>
            <p:cNvSpPr>
              <a:spLocks noChangeShapeType="1"/>
            </p:cNvSpPr>
            <p:nvPr/>
          </p:nvSpPr>
          <p:spPr bwMode="auto">
            <a:xfrm flipV="1">
              <a:off x="1232" y="1272"/>
              <a:ext cx="488" cy="2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2587" name="Line 11"/>
            <p:cNvSpPr>
              <a:spLocks noChangeShapeType="1"/>
            </p:cNvSpPr>
            <p:nvPr/>
          </p:nvSpPr>
          <p:spPr bwMode="auto">
            <a:xfrm>
              <a:off x="1256" y="1536"/>
              <a:ext cx="744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2588" name="Line 12"/>
            <p:cNvSpPr>
              <a:spLocks noChangeShapeType="1"/>
            </p:cNvSpPr>
            <p:nvPr/>
          </p:nvSpPr>
          <p:spPr bwMode="auto">
            <a:xfrm>
              <a:off x="1256" y="1584"/>
              <a:ext cx="560" cy="7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2589" name="Line 13"/>
            <p:cNvSpPr>
              <a:spLocks noChangeShapeType="1"/>
            </p:cNvSpPr>
            <p:nvPr/>
          </p:nvSpPr>
          <p:spPr bwMode="auto">
            <a:xfrm>
              <a:off x="1216" y="1600"/>
              <a:ext cx="96" cy="9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92590" name="Group 14"/>
          <p:cNvGrpSpPr>
            <a:grpSpLocks/>
          </p:cNvGrpSpPr>
          <p:nvPr/>
        </p:nvGrpSpPr>
        <p:grpSpPr bwMode="auto">
          <a:xfrm>
            <a:off x="3721100" y="2146300"/>
            <a:ext cx="1692275" cy="2447925"/>
            <a:chOff x="2344" y="1352"/>
            <a:chExt cx="1066" cy="1542"/>
          </a:xfrm>
        </p:grpSpPr>
        <p:pic>
          <p:nvPicPr>
            <p:cNvPr id="66577" name="Picture 15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" y="1888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8" name="Picture 16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1352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9" name="Picture 17" descr="pers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2392"/>
              <a:ext cx="478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594" name="Line 18"/>
            <p:cNvSpPr>
              <a:spLocks noChangeShapeType="1"/>
            </p:cNvSpPr>
            <p:nvPr/>
          </p:nvSpPr>
          <p:spPr bwMode="auto">
            <a:xfrm>
              <a:off x="2344" y="1984"/>
              <a:ext cx="560" cy="56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2595" name="Line 19"/>
            <p:cNvSpPr>
              <a:spLocks noChangeShapeType="1"/>
            </p:cNvSpPr>
            <p:nvPr/>
          </p:nvSpPr>
          <p:spPr bwMode="auto">
            <a:xfrm flipV="1">
              <a:off x="2352" y="1624"/>
              <a:ext cx="552" cy="2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2596" name="Line 20"/>
            <p:cNvSpPr>
              <a:spLocks noChangeShapeType="1"/>
            </p:cNvSpPr>
            <p:nvPr/>
          </p:nvSpPr>
          <p:spPr bwMode="auto">
            <a:xfrm>
              <a:off x="2360" y="1944"/>
              <a:ext cx="656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92597" name="Line 21"/>
          <p:cNvSpPr>
            <a:spLocks noChangeShapeType="1"/>
          </p:cNvSpPr>
          <p:nvPr/>
        </p:nvSpPr>
        <p:spPr bwMode="auto">
          <a:xfrm flipV="1">
            <a:off x="3733800" y="2524125"/>
            <a:ext cx="977900" cy="498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2598" name="Line 22"/>
          <p:cNvSpPr>
            <a:spLocks noChangeShapeType="1"/>
          </p:cNvSpPr>
          <p:nvPr/>
        </p:nvSpPr>
        <p:spPr bwMode="auto">
          <a:xfrm>
            <a:off x="1993900" y="2436813"/>
            <a:ext cx="1203325" cy="442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92599" name="Group 23"/>
          <p:cNvGrpSpPr>
            <a:grpSpLocks/>
          </p:cNvGrpSpPr>
          <p:nvPr/>
        </p:nvGrpSpPr>
        <p:grpSpPr bwMode="auto">
          <a:xfrm>
            <a:off x="5138738" y="1974850"/>
            <a:ext cx="2798762" cy="2128838"/>
            <a:chOff x="3237" y="1244"/>
            <a:chExt cx="1763" cy="1341"/>
          </a:xfrm>
        </p:grpSpPr>
        <p:pic>
          <p:nvPicPr>
            <p:cNvPr id="66574" name="Picture 24" descr="clou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" y="1244"/>
              <a:ext cx="1537" cy="1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601" name="Line 25"/>
            <p:cNvSpPr>
              <a:spLocks noChangeShapeType="1"/>
            </p:cNvSpPr>
            <p:nvPr/>
          </p:nvSpPr>
          <p:spPr bwMode="auto">
            <a:xfrm>
              <a:off x="4538" y="1936"/>
              <a:ext cx="462" cy="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2602" name="Line 26"/>
            <p:cNvSpPr>
              <a:spLocks noChangeShapeType="1"/>
            </p:cNvSpPr>
            <p:nvPr/>
          </p:nvSpPr>
          <p:spPr bwMode="auto">
            <a:xfrm>
              <a:off x="3237" y="1592"/>
              <a:ext cx="500" cy="1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792603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1575" y="2489200"/>
            <a:ext cx="120332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1079500" y="3328988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Source</a:t>
            </a:r>
          </a:p>
        </p:txBody>
      </p:sp>
      <p:sp>
        <p:nvSpPr>
          <p:cNvPr id="792605" name="Rectangle 29"/>
          <p:cNvSpPr>
            <a:spLocks noChangeArrowheads="1"/>
          </p:cNvSpPr>
          <p:nvPr/>
        </p:nvSpPr>
        <p:spPr bwMode="auto">
          <a:xfrm>
            <a:off x="7734300" y="3900488"/>
            <a:ext cx="100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Target</a:t>
            </a:r>
          </a:p>
        </p:txBody>
      </p:sp>
      <p:sp>
        <p:nvSpPr>
          <p:cNvPr id="792606" name="Rectangle 30"/>
          <p:cNvSpPr>
            <a:spLocks noGrp="1" noChangeArrowheads="1"/>
          </p:cNvSpPr>
          <p:nvPr>
            <p:ph type="body" sz="half" idx="2"/>
          </p:nvPr>
        </p:nvSpPr>
        <p:spPr>
          <a:xfrm>
            <a:off x="2971800" y="5181600"/>
            <a:ext cx="3622675" cy="11811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000">
                <a:cs typeface="+mn-cs"/>
              </a:rPr>
              <a:t>296 letters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000">
                <a:cs typeface="+mn-cs"/>
              </a:rPr>
              <a:t>22% reached target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000">
                <a:cs typeface="+mn-cs"/>
              </a:rPr>
              <a:t>Median chain length = 6</a:t>
            </a:r>
            <a:endParaRPr lang="en-US" sz="1800">
              <a:cs typeface="+mn-cs"/>
            </a:endParaRPr>
          </a:p>
        </p:txBody>
      </p:sp>
      <p:sp>
        <p:nvSpPr>
          <p:cNvPr id="792607" name="Rectangle 31"/>
          <p:cNvSpPr>
            <a:spLocks noChangeArrowheads="1"/>
          </p:cNvSpPr>
          <p:nvPr/>
        </p:nvSpPr>
        <p:spPr bwMode="auto">
          <a:xfrm>
            <a:off x="2109788" y="1658938"/>
            <a:ext cx="1635125" cy="1016000"/>
          </a:xfrm>
          <a:prstGeom prst="rect">
            <a:avLst/>
          </a:prstGeom>
          <a:solidFill>
            <a:srgbClr val="FFFEC9"/>
          </a:solidFill>
          <a:ln w="28575">
            <a:solidFill>
              <a:srgbClr val="4C4C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endParaRPr lang="en-US" sz="900">
              <a:solidFill>
                <a:schemeClr val="tx2"/>
              </a:solidFill>
              <a:latin typeface="Times" charset="0"/>
              <a:cs typeface="+mn-cs"/>
            </a:endParaRPr>
          </a:p>
          <a:p>
            <a:pPr algn="r">
              <a:defRPr/>
            </a:pPr>
            <a:endParaRPr lang="en-US" sz="1400">
              <a:solidFill>
                <a:schemeClr val="tx2"/>
              </a:solidFill>
              <a:latin typeface="Times" charset="0"/>
              <a:cs typeface="+mn-cs"/>
            </a:endParaRPr>
          </a:p>
          <a:p>
            <a:pPr algn="r">
              <a:lnSpc>
                <a:spcPct val="80000"/>
              </a:lnSpc>
              <a:defRPr/>
            </a:pPr>
            <a:endParaRPr lang="en-US" sz="1400">
              <a:solidFill>
                <a:schemeClr val="tx2"/>
              </a:solidFill>
              <a:latin typeface="Times" charset="0"/>
              <a:cs typeface="+mn-cs"/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sz="1400">
                <a:solidFill>
                  <a:schemeClr val="tx2"/>
                </a:solidFill>
                <a:latin typeface="Times" charset="0"/>
                <a:cs typeface="+mn-cs"/>
              </a:rPr>
              <a:t>To: Joe Smith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1400">
                <a:solidFill>
                  <a:schemeClr val="tx2"/>
                </a:solidFill>
                <a:latin typeface="Times" charset="0"/>
                <a:cs typeface="+mn-cs"/>
              </a:rPr>
              <a:t>Stockbroker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1400">
                <a:solidFill>
                  <a:schemeClr val="tx2"/>
                </a:solidFill>
                <a:latin typeface="Times" charset="0"/>
                <a:cs typeface="+mn-cs"/>
              </a:rPr>
              <a:t>Boston, MA</a:t>
            </a:r>
            <a:endParaRPr lang="en-US" sz="140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6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9260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9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2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92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92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06" grpId="0" build="p"/>
      <p:bldP spid="79260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Space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Fully-observable </a:t>
            </a:r>
            <a:r>
              <a:rPr lang="en-US" dirty="0" err="1"/>
              <a:t>vs</a:t>
            </a:r>
            <a:r>
              <a:rPr lang="en-US" dirty="0"/>
              <a:t> partially-observable</a:t>
            </a:r>
          </a:p>
          <a:p>
            <a:r>
              <a:rPr lang="en-US" dirty="0"/>
              <a:t>Single agent </a:t>
            </a:r>
            <a:r>
              <a:rPr lang="en-US" dirty="0" err="1"/>
              <a:t>vs</a:t>
            </a:r>
            <a:r>
              <a:rPr lang="en-US" dirty="0"/>
              <a:t> multiple agents</a:t>
            </a:r>
          </a:p>
          <a:p>
            <a:r>
              <a:rPr lang="en-US" dirty="0"/>
              <a:t>Deterministic </a:t>
            </a:r>
            <a:r>
              <a:rPr lang="en-US" dirty="0" err="1"/>
              <a:t>vs</a:t>
            </a:r>
            <a:r>
              <a:rPr lang="en-US" dirty="0"/>
              <a:t> stochastic</a:t>
            </a:r>
          </a:p>
          <a:p>
            <a:r>
              <a:rPr lang="en-US" dirty="0"/>
              <a:t>Episodic </a:t>
            </a:r>
            <a:r>
              <a:rPr lang="en-US" dirty="0" err="1"/>
              <a:t>vs</a:t>
            </a:r>
            <a:r>
              <a:rPr lang="en-US" dirty="0"/>
              <a:t> sequential</a:t>
            </a:r>
          </a:p>
          <a:p>
            <a:r>
              <a:rPr lang="en-US" dirty="0"/>
              <a:t>Static or dynamic</a:t>
            </a:r>
          </a:p>
          <a:p>
            <a:r>
              <a:rPr lang="en-US" dirty="0"/>
              <a:t>Discrete or continuous</a:t>
            </a:r>
          </a:p>
        </p:txBody>
      </p:sp>
    </p:spTree>
    <p:extLst>
      <p:ext uri="{BB962C8B-B14F-4D97-AF65-F5344CB8AC3E}">
        <p14:creationId xmlns:p14="http://schemas.microsoft.com/office/powerpoint/2010/main" val="90690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as search</a:t>
            </a:r>
          </a:p>
          <a:p>
            <a:r>
              <a:rPr lang="en-US" dirty="0"/>
              <a:t>How to formulate an AI problem as search.</a:t>
            </a:r>
          </a:p>
          <a:p>
            <a:r>
              <a:rPr lang="en-US" dirty="0"/>
              <a:t>Uninformed search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9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33748</TotalTime>
  <Words>2363</Words>
  <Application>Microsoft Macintosh PowerPoint</Application>
  <PresentationFormat>On-screen Show (4:3)</PresentationFormat>
  <Paragraphs>289</Paragraphs>
  <Slides>63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Times</vt:lpstr>
      <vt:lpstr>Office Theme</vt:lpstr>
      <vt:lpstr>Agents</vt:lpstr>
      <vt:lpstr>Rational Agents</vt:lpstr>
      <vt:lpstr>Rational Agents</vt:lpstr>
      <vt:lpstr>Rational Agents</vt:lpstr>
      <vt:lpstr>Rational Agents</vt:lpstr>
      <vt:lpstr>Environments</vt:lpstr>
      <vt:lpstr>State Space Search</vt:lpstr>
      <vt:lpstr>Environments</vt:lpstr>
      <vt:lpstr>Overview</vt:lpstr>
      <vt:lpstr>What is search? (3.1)</vt:lpstr>
      <vt:lpstr>What is search?</vt:lpstr>
      <vt:lpstr>Environmental factors needed</vt:lpstr>
      <vt:lpstr>PowerPoint Presentation</vt:lpstr>
      <vt:lpstr>PowerPoint Presentation</vt:lpstr>
      <vt:lpstr>Formulating problems as search (3.2)</vt:lpstr>
      <vt:lpstr>Formulate navigation problem</vt:lpstr>
      <vt:lpstr>Formulate navigation problem</vt:lpstr>
      <vt:lpstr>Formulate 8-puzzle problem</vt:lpstr>
      <vt:lpstr>Formulate Roomba problem</vt:lpstr>
      <vt:lpstr>Formulate Roomba problem</vt:lpstr>
      <vt:lpstr>Formulating problems as search</vt:lpstr>
      <vt:lpstr>Formulating problems as search</vt:lpstr>
      <vt:lpstr>PowerPoint Presentation</vt:lpstr>
      <vt:lpstr>PowerPoint Presentation</vt:lpstr>
      <vt:lpstr>PowerPoint Presentation</vt:lpstr>
      <vt:lpstr>Recap</vt:lpstr>
      <vt:lpstr>Trees vs graphs</vt:lpstr>
      <vt:lpstr>PowerPoint Presentation</vt:lpstr>
      <vt:lpstr>Generic search algorithms (3.3)</vt:lpstr>
      <vt:lpstr>PowerPoint Presentation</vt:lpstr>
      <vt:lpstr>Search tree</vt:lpstr>
      <vt:lpstr>Generic search algorithms' data structures</vt:lpstr>
      <vt:lpstr>How do you evaluate a search algorithm?</vt:lpstr>
      <vt:lpstr>Uninformed search methods</vt:lpstr>
      <vt:lpstr>PowerPoint Presentation</vt:lpstr>
      <vt:lpstr>Uninformed search algorithms</vt:lpstr>
      <vt:lpstr>Breadth-first search</vt:lpstr>
      <vt:lpstr>PowerPoint Presentation</vt:lpstr>
      <vt:lpstr>Depth-first search</vt:lpstr>
      <vt:lpstr>PowerPoint Presentation</vt:lpstr>
      <vt:lpstr>Uniform-cost search</vt:lpstr>
      <vt:lpstr>PowerPoint Presentation</vt:lpstr>
      <vt:lpstr>Uniform-cost search</vt:lpstr>
      <vt:lpstr>PowerPoint Presentation</vt:lpstr>
      <vt:lpstr>Iterative deepening DFS</vt:lpstr>
      <vt:lpstr>Review – State Space Search</vt:lpstr>
      <vt:lpstr>Review – State Space Search</vt:lpstr>
      <vt:lpstr>Review – Uniform Cost Search</vt:lpstr>
      <vt:lpstr>A* and variations</vt:lpstr>
      <vt:lpstr>Visualizing a heuristic function</vt:lpstr>
      <vt:lpstr>A* Algorithm</vt:lpstr>
      <vt:lpstr>PowerPoint Presentation</vt:lpstr>
      <vt:lpstr>Properties of A*</vt:lpstr>
      <vt:lpstr>Heuristics</vt:lpstr>
      <vt:lpstr>Heuristics</vt:lpstr>
      <vt:lpstr>A* Algorithm</vt:lpstr>
      <vt:lpstr>Where do heuristics come from?</vt:lpstr>
      <vt:lpstr>Greedy best-first search</vt:lpstr>
      <vt:lpstr>Summary</vt:lpstr>
      <vt:lpstr>PowerPoint Presentation</vt:lpstr>
      <vt:lpstr>Stanley Milgram</vt:lpstr>
      <vt:lpstr>Travers &amp; Milgram (1969) 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Search</dc:title>
  <dc:creator>Phillip Kirlin</dc:creator>
  <cp:lastModifiedBy>Kirlin_Phillip</cp:lastModifiedBy>
  <cp:revision>92</cp:revision>
  <cp:lastPrinted>2022-01-19T00:08:28Z</cp:lastPrinted>
  <dcterms:created xsi:type="dcterms:W3CDTF">2014-09-02T13:41:53Z</dcterms:created>
  <dcterms:modified xsi:type="dcterms:W3CDTF">2023-09-07T14:29:36Z</dcterms:modified>
</cp:coreProperties>
</file>