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71" r:id="rId14"/>
    <p:sldId id="272" r:id="rId15"/>
    <p:sldId id="268" r:id="rId16"/>
    <p:sldId id="269"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5" autoAdjust="0"/>
    <p:restoredTop sz="94583"/>
  </p:normalViewPr>
  <p:slideViewPr>
    <p:cSldViewPr snapToGrid="0" snapToObjects="1">
      <p:cViewPr varScale="1">
        <p:scale>
          <a:sx n="159" d="100"/>
          <a:sy n="159" d="100"/>
        </p:scale>
        <p:origin x="19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D453B-E3B3-2C4F-9F11-BC3EE983F9EF}" type="datetimeFigureOut">
              <a:rPr lang="en-US" smtClean="0"/>
              <a:t>3/13/17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F8F0F-8BAE-B04B-8BD1-4A8AFADEA29F}" type="slidenum">
              <a:rPr lang="en-US" smtClean="0"/>
              <a:t>‹#›</a:t>
            </a:fld>
            <a:endParaRPr lang="en-US"/>
          </a:p>
        </p:txBody>
      </p:sp>
    </p:spTree>
    <p:extLst>
      <p:ext uri="{BB962C8B-B14F-4D97-AF65-F5344CB8AC3E}">
        <p14:creationId xmlns:p14="http://schemas.microsoft.com/office/powerpoint/2010/main" val="38391365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P(D_1\</a:t>
            </a:r>
            <a:r>
              <a:rPr lang="en-US" sz="1200" kern="1200" dirty="0" err="1" smtClean="0">
                <a:solidFill>
                  <a:schemeClr val="tx1"/>
                </a:solidFill>
                <a:latin typeface="+mn-lt"/>
                <a:ea typeface="+mn-ea"/>
                <a:cs typeface="+mn-cs"/>
              </a:rPr>
              <a:t>ldots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D_m</a:t>
            </a:r>
            <a:r>
              <a:rPr lang="en-US" sz="1200" kern="1200" dirty="0" smtClean="0">
                <a:solidFill>
                  <a:schemeClr val="tx1"/>
                </a:solidFill>
                <a:latin typeface="+mn-lt"/>
                <a:ea typeface="+mn-ea"/>
                <a:cs typeface="+mn-cs"/>
              </a:rPr>
              <a:t>) = \sum_{</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=1}^k \Big(\prod_{j=1}^m P(</a:t>
            </a:r>
            <a:r>
              <a:rPr lang="en-US" sz="1200" kern="1200" dirty="0" err="1" smtClean="0">
                <a:solidFill>
                  <a:schemeClr val="tx1"/>
                </a:solidFill>
                <a:latin typeface="+mn-lt"/>
                <a:ea typeface="+mn-ea"/>
                <a:cs typeface="+mn-cs"/>
              </a:rPr>
              <a:t>D_j</a:t>
            </a:r>
            <a:r>
              <a:rPr lang="en-US" sz="1200" kern="1200" dirty="0" smtClean="0">
                <a:solidFill>
                  <a:schemeClr val="tx1"/>
                </a:solidFill>
                <a:latin typeface="+mn-lt"/>
                <a:ea typeface="+mn-ea"/>
                <a:cs typeface="+mn-cs"/>
              </a:rPr>
              <a:t>\mid </a:t>
            </a:r>
            <a:r>
              <a:rPr lang="en-US" sz="1200" kern="1200" dirty="0" err="1" smtClean="0">
                <a:solidFill>
                  <a:schemeClr val="tx1"/>
                </a:solidFill>
                <a:latin typeface="+mn-lt"/>
                <a:ea typeface="+mn-ea"/>
                <a:cs typeface="+mn-cs"/>
              </a:rPr>
              <a:t>H_i</a:t>
            </a:r>
            <a:r>
              <a:rPr lang="en-US" sz="1200" kern="1200" dirty="0" smtClean="0">
                <a:solidFill>
                  <a:schemeClr val="tx1"/>
                </a:solidFill>
                <a:latin typeface="+mn-lt"/>
                <a:ea typeface="+mn-ea"/>
                <a:cs typeface="+mn-cs"/>
              </a:rPr>
              <a:t>)\Big)P(</a:t>
            </a:r>
            <a:r>
              <a:rPr lang="en-US" sz="1200" kern="1200" dirty="0" err="1" smtClean="0">
                <a:solidFill>
                  <a:schemeClr val="tx1"/>
                </a:solidFill>
                <a:latin typeface="+mn-lt"/>
                <a:ea typeface="+mn-ea"/>
                <a:cs typeface="+mn-cs"/>
              </a:rPr>
              <a:t>H_i</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18F8F0F-8BAE-B04B-8BD1-4A8AFADEA29F}" type="slidenum">
              <a:rPr lang="en-US" smtClean="0"/>
              <a:t>11</a:t>
            </a:fld>
            <a:endParaRPr lang="en-US"/>
          </a:p>
        </p:txBody>
      </p:sp>
    </p:spTree>
    <p:extLst>
      <p:ext uri="{BB962C8B-B14F-4D97-AF65-F5344CB8AC3E}">
        <p14:creationId xmlns:p14="http://schemas.microsoft.com/office/powerpoint/2010/main" val="365949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7844BE-8CA6-4B4C-A666-F50AF2CDB16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37822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7844BE-8CA6-4B4C-A666-F50AF2CDB16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146864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7844BE-8CA6-4B4C-A666-F50AF2CDB16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339578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7844BE-8CA6-4B4C-A666-F50AF2CDB16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144252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7844BE-8CA6-4B4C-A666-F50AF2CDB16E}" type="datetimeFigureOut">
              <a:rPr lang="en-US" smtClean="0"/>
              <a:t>3/13/17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277265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7844BE-8CA6-4B4C-A666-F50AF2CDB16E}"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304379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7844BE-8CA6-4B4C-A666-F50AF2CDB16E}" type="datetimeFigureOut">
              <a:rPr lang="en-US" smtClean="0"/>
              <a:t>3/13/17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332875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7844BE-8CA6-4B4C-A666-F50AF2CDB16E}" type="datetimeFigureOut">
              <a:rPr lang="en-US" smtClean="0"/>
              <a:t>3/13/17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195545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844BE-8CA6-4B4C-A666-F50AF2CDB16E}" type="datetimeFigureOut">
              <a:rPr lang="en-US" smtClean="0"/>
              <a:t>3/13/17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226963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844BE-8CA6-4B4C-A666-F50AF2CDB16E}"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315928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844BE-8CA6-4B4C-A666-F50AF2CDB16E}" type="datetimeFigureOut">
              <a:rPr lang="en-US" smtClean="0"/>
              <a:t>3/13/17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8703E-CC57-E94B-B957-BDEF69CBCD01}" type="slidenum">
              <a:rPr lang="en-US" smtClean="0"/>
              <a:t>‹#›</a:t>
            </a:fld>
            <a:endParaRPr lang="en-US"/>
          </a:p>
        </p:txBody>
      </p:sp>
    </p:spTree>
    <p:extLst>
      <p:ext uri="{BB962C8B-B14F-4D97-AF65-F5344CB8AC3E}">
        <p14:creationId xmlns:p14="http://schemas.microsoft.com/office/powerpoint/2010/main" val="3763108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844BE-8CA6-4B4C-A666-F50AF2CDB16E}" type="datetimeFigureOut">
              <a:rPr lang="en-US" smtClean="0"/>
              <a:t>3/13/17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703E-CC57-E94B-B957-BDEF69CBCD01}" type="slidenum">
              <a:rPr lang="en-US" smtClean="0"/>
              <a:t>‹#›</a:t>
            </a:fld>
            <a:endParaRPr lang="en-US"/>
          </a:p>
        </p:txBody>
      </p:sp>
    </p:spTree>
    <p:extLst>
      <p:ext uri="{BB962C8B-B14F-4D97-AF65-F5344CB8AC3E}">
        <p14:creationId xmlns:p14="http://schemas.microsoft.com/office/powerpoint/2010/main" val="366989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Statistical Inference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4069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548"/>
            <a:ext cx="8229600" cy="5687616"/>
          </a:xfrm>
        </p:spPr>
        <p:txBody>
          <a:bodyPr/>
          <a:lstStyle/>
          <a:p>
            <a:r>
              <a:rPr lang="en-US" dirty="0" smtClean="0"/>
              <a:t>We can't solve this problem because </a:t>
            </a:r>
            <a:r>
              <a:rPr lang="en-US" dirty="0"/>
              <a:t>we don’t have any information about the probability of </a:t>
            </a:r>
            <a:r>
              <a:rPr lang="en-US" dirty="0" smtClean="0"/>
              <a:t>Colleague 1 wearing </a:t>
            </a:r>
            <a:r>
              <a:rPr lang="en-US" dirty="0"/>
              <a:t>a raincoat and </a:t>
            </a:r>
            <a:r>
              <a:rPr lang="en-US" dirty="0" smtClean="0"/>
              <a:t>Colleague 2 </a:t>
            </a:r>
            <a:r>
              <a:rPr lang="en-US" dirty="0"/>
              <a:t>having wet hair occurring </a:t>
            </a:r>
            <a:r>
              <a:rPr lang="en-US" i="1" dirty="0"/>
              <a:t>simultaneously</a:t>
            </a:r>
            <a:r>
              <a:rPr lang="en-US" dirty="0"/>
              <a:t>. </a:t>
            </a:r>
            <a:endParaRPr lang="en-US" dirty="0" smtClean="0"/>
          </a:p>
          <a:p>
            <a:r>
              <a:rPr lang="en-US" dirty="0" smtClean="0">
                <a:effectLst/>
              </a:rPr>
              <a:t>We don't know P(C, W | R).</a:t>
            </a:r>
          </a:p>
          <a:p>
            <a:r>
              <a:rPr lang="en-US" dirty="0" smtClean="0"/>
              <a:t>Let's make an </a:t>
            </a:r>
            <a:r>
              <a:rPr lang="en-US" i="1" dirty="0" smtClean="0"/>
              <a:t>assumption</a:t>
            </a:r>
            <a:r>
              <a:rPr lang="en-US" dirty="0" smtClean="0"/>
              <a:t> that C and W are conditionally independent given that it is raining (or not raining).</a:t>
            </a:r>
          </a:p>
          <a:p>
            <a:r>
              <a:rPr lang="en-US" dirty="0" smtClean="0">
                <a:effectLst/>
              </a:rPr>
              <a:t>P(C, W | R) = P(C | R) * P(W | R)</a:t>
            </a:r>
          </a:p>
          <a:p>
            <a:pPr lvl="1"/>
            <a:r>
              <a:rPr lang="en-US" dirty="0" smtClean="0"/>
              <a:t>(and similarly for given ~R)</a:t>
            </a:r>
            <a:endParaRPr lang="en-US" dirty="0" smtClean="0">
              <a:effectLst/>
            </a:endParaRPr>
          </a:p>
          <a:p>
            <a:endParaRPr lang="en-US" dirty="0"/>
          </a:p>
        </p:txBody>
      </p:sp>
    </p:spTree>
    <p:extLst>
      <p:ext uri="{BB962C8B-B14F-4D97-AF65-F5344CB8AC3E}">
        <p14:creationId xmlns:p14="http://schemas.microsoft.com/office/powerpoint/2010/main" val="22370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3319"/>
          </a:xfrm>
        </p:spPr>
        <p:txBody>
          <a:bodyPr>
            <a:normAutofit fontScale="90000"/>
          </a:bodyPr>
          <a:lstStyle/>
          <a:p>
            <a:r>
              <a:rPr lang="en-US" dirty="0" smtClean="0"/>
              <a:t>Combining evidence</a:t>
            </a:r>
            <a:endParaRPr lang="en-US" dirty="0"/>
          </a:p>
        </p:txBody>
      </p:sp>
      <p:sp>
        <p:nvSpPr>
          <p:cNvPr id="3" name="Content Placeholder 2"/>
          <p:cNvSpPr>
            <a:spLocks noGrp="1"/>
          </p:cNvSpPr>
          <p:nvPr>
            <p:ph idx="1"/>
          </p:nvPr>
        </p:nvSpPr>
        <p:spPr>
          <a:xfrm>
            <a:off x="457200" y="977594"/>
            <a:ext cx="8229600" cy="5463558"/>
          </a:xfrm>
        </p:spPr>
        <p:txBody>
          <a:bodyPr>
            <a:normAutofit/>
          </a:bodyPr>
          <a:lstStyle/>
          <a:p>
            <a:r>
              <a:rPr lang="en-US" sz="2400" dirty="0" smtClean="0"/>
              <a:t>It is very common to make this independence assumption for multiple pieces of evidence (data).</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pPr marL="0" indent="0">
              <a:buNone/>
            </a:pPr>
            <a:r>
              <a:rPr lang="en-US" sz="2400" dirty="0" smtClean="0"/>
              <a:t>where</a:t>
            </a:r>
          </a:p>
          <a:p>
            <a:endParaRPr lang="en-US" dirty="0"/>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4977" y="1937913"/>
            <a:ext cx="7656929" cy="855190"/>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362470" y="3013173"/>
            <a:ext cx="5675674" cy="885911"/>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362470" y="4236248"/>
            <a:ext cx="4070414" cy="867616"/>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507629" y="5598367"/>
            <a:ext cx="5345231" cy="842785"/>
          </a:xfrm>
          <a:prstGeom prst="rect">
            <a:avLst/>
          </a:prstGeom>
        </p:spPr>
      </p:pic>
    </p:spTree>
    <p:extLst>
      <p:ext uri="{BB962C8B-B14F-4D97-AF65-F5344CB8AC3E}">
        <p14:creationId xmlns:p14="http://schemas.microsoft.com/office/powerpoint/2010/main" val="110296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can be dangerous!</a:t>
            </a:r>
            <a:endParaRPr lang="en-US" dirty="0"/>
          </a:p>
        </p:txBody>
      </p:sp>
      <p:pic>
        <p:nvPicPr>
          <p:cNvPr id="4" name="Picture 3"/>
          <p:cNvPicPr>
            <a:picLocks noChangeAspect="1"/>
          </p:cNvPicPr>
          <p:nvPr/>
        </p:nvPicPr>
        <p:blipFill>
          <a:blip r:embed="rId2"/>
          <a:stretch>
            <a:fillRect/>
          </a:stretch>
        </p:blipFill>
        <p:spPr>
          <a:xfrm>
            <a:off x="861461" y="1584052"/>
            <a:ext cx="3478683" cy="3381513"/>
          </a:xfrm>
          <a:prstGeom prst="rect">
            <a:avLst/>
          </a:prstGeom>
        </p:spPr>
      </p:pic>
      <p:pic>
        <p:nvPicPr>
          <p:cNvPr id="5" name="Picture 4"/>
          <p:cNvPicPr>
            <a:picLocks noChangeAspect="1"/>
          </p:cNvPicPr>
          <p:nvPr/>
        </p:nvPicPr>
        <p:blipFill>
          <a:blip r:embed="rId3"/>
          <a:stretch>
            <a:fillRect/>
          </a:stretch>
        </p:blipFill>
        <p:spPr>
          <a:xfrm>
            <a:off x="5445379" y="1584052"/>
            <a:ext cx="2842014" cy="4317675"/>
          </a:xfrm>
          <a:prstGeom prst="rect">
            <a:avLst/>
          </a:prstGeom>
        </p:spPr>
      </p:pic>
    </p:spTree>
    <p:extLst>
      <p:ext uri="{BB962C8B-B14F-4D97-AF65-F5344CB8AC3E}">
        <p14:creationId xmlns:p14="http://schemas.microsoft.com/office/powerpoint/2010/main" val="2847006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626577"/>
            <a:ext cx="9144000" cy="3604846"/>
          </a:xfrm>
          <a:prstGeom prst="rect">
            <a:avLst/>
          </a:prstGeom>
        </p:spPr>
      </p:pic>
      <p:sp>
        <p:nvSpPr>
          <p:cNvPr id="6" name="Rectangle 5"/>
          <p:cNvSpPr/>
          <p:nvPr/>
        </p:nvSpPr>
        <p:spPr>
          <a:xfrm>
            <a:off x="1107440" y="457200"/>
            <a:ext cx="6959600" cy="1899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49680" y="4795520"/>
            <a:ext cx="6959600" cy="18999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0480" y="2062480"/>
            <a:ext cx="751840" cy="4104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392160" y="1066800"/>
            <a:ext cx="670560" cy="5791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950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626577"/>
            <a:ext cx="9144000" cy="3604846"/>
          </a:xfrm>
          <a:prstGeom prst="rect">
            <a:avLst/>
          </a:prstGeom>
        </p:spPr>
      </p:pic>
    </p:spTree>
    <p:extLst>
      <p:ext uri="{BB962C8B-B14F-4D97-AF65-F5344CB8AC3E}">
        <p14:creationId xmlns:p14="http://schemas.microsoft.com/office/powerpoint/2010/main" val="393138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classification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Suppose you have an email and you want to know if it's spam or not.</a:t>
            </a:r>
          </a:p>
          <a:p>
            <a:r>
              <a:rPr lang="en-US" dirty="0" smtClean="0"/>
              <a:t>In general, the probability of an email being spam is 20%.</a:t>
            </a:r>
          </a:p>
          <a:p>
            <a:r>
              <a:rPr lang="en-US" dirty="0" smtClean="0"/>
              <a:t>Suppose you have a big list of words that "suggest" spam, like </a:t>
            </a:r>
            <a:r>
              <a:rPr lang="en-US" dirty="0" err="1" smtClean="0"/>
              <a:t>viagra</a:t>
            </a:r>
            <a:r>
              <a:rPr lang="en-US" dirty="0" smtClean="0"/>
              <a:t>, </a:t>
            </a:r>
            <a:r>
              <a:rPr lang="en-US" dirty="0" err="1" smtClean="0"/>
              <a:t>cialis</a:t>
            </a:r>
            <a:r>
              <a:rPr lang="en-US" dirty="0" smtClean="0"/>
              <a:t>, cash, ...</a:t>
            </a:r>
          </a:p>
          <a:p>
            <a:r>
              <a:rPr lang="en-US" dirty="0" smtClean="0"/>
              <a:t>You have access to a large number of old emails that are correctly categorized as spam or not-spam.</a:t>
            </a:r>
          </a:p>
          <a:p>
            <a:r>
              <a:rPr lang="en-US" dirty="0" smtClean="0"/>
              <a:t>How can you compute the probability that a new email is spam?</a:t>
            </a:r>
            <a:endParaRPr lang="en-US" dirty="0"/>
          </a:p>
        </p:txBody>
      </p:sp>
    </p:spTree>
    <p:extLst>
      <p:ext uri="{BB962C8B-B14F-4D97-AF65-F5344CB8AC3E}">
        <p14:creationId xmlns:p14="http://schemas.microsoft.com/office/powerpoint/2010/main" val="161001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5820"/>
            <a:ext cx="8229600" cy="5870344"/>
          </a:xfrm>
        </p:spPr>
        <p:txBody>
          <a:bodyPr/>
          <a:lstStyle/>
          <a:p>
            <a:r>
              <a:rPr lang="en-US" dirty="0" smtClean="0"/>
              <a:t>Two hypotheses: spam and not-spam.</a:t>
            </a:r>
          </a:p>
          <a:p>
            <a:r>
              <a:rPr lang="en-US" dirty="0" smtClean="0"/>
              <a:t>You know P(spam) and P(not-spam).</a:t>
            </a:r>
          </a:p>
          <a:p>
            <a:r>
              <a:rPr lang="en-US" dirty="0" smtClean="0"/>
              <a:t>Suppose your word list has </a:t>
            </a:r>
            <a:r>
              <a:rPr lang="en-US" i="1" dirty="0" smtClean="0"/>
              <a:t>m</a:t>
            </a:r>
            <a:r>
              <a:rPr lang="en-US" dirty="0" smtClean="0"/>
              <a:t> words in it.</a:t>
            </a:r>
          </a:p>
          <a:p>
            <a:r>
              <a:rPr lang="en-US" dirty="0" smtClean="0"/>
              <a:t>Our newly-observed email (our evidence/data) is the joint event W</a:t>
            </a:r>
            <a:r>
              <a:rPr lang="en-US" baseline="-25000" dirty="0" smtClean="0"/>
              <a:t>1</a:t>
            </a:r>
            <a:r>
              <a:rPr lang="en-US" dirty="0" smtClean="0"/>
              <a:t>, W</a:t>
            </a:r>
            <a:r>
              <a:rPr lang="en-US" baseline="-25000" dirty="0" smtClean="0"/>
              <a:t>2</a:t>
            </a:r>
            <a:r>
              <a:rPr lang="en-US" dirty="0" smtClean="0"/>
              <a:t>, …, </a:t>
            </a:r>
            <a:r>
              <a:rPr lang="en-US" dirty="0" err="1" smtClean="0"/>
              <a:t>W</a:t>
            </a:r>
            <a:r>
              <a:rPr lang="en-US" baseline="-25000" dirty="0" err="1" smtClean="0"/>
              <a:t>m</a:t>
            </a:r>
            <a:r>
              <a:rPr lang="en-US" dirty="0" smtClean="0"/>
              <a:t> where each W</a:t>
            </a:r>
            <a:r>
              <a:rPr lang="en-US" baseline="-25000" dirty="0" smtClean="0"/>
              <a:t>i</a:t>
            </a:r>
            <a:r>
              <a:rPr lang="en-US" dirty="0" smtClean="0"/>
              <a:t> is true or false if the word is in the email or not.</a:t>
            </a:r>
          </a:p>
          <a:p>
            <a:r>
              <a:rPr lang="en-US" dirty="0" smtClean="0"/>
              <a:t>Let's assume the words are all conditionally independent given the label (spam/not-spam), and that we can compute P(</a:t>
            </a:r>
            <a:r>
              <a:rPr lang="en-US" dirty="0" err="1" smtClean="0"/>
              <a:t>W</a:t>
            </a:r>
            <a:r>
              <a:rPr lang="en-US" baseline="-25000" dirty="0" err="1" smtClean="0"/>
              <a:t>i</a:t>
            </a:r>
            <a:r>
              <a:rPr lang="en-US" dirty="0" err="1" smtClean="0"/>
              <a:t>|spam</a:t>
            </a:r>
            <a:r>
              <a:rPr lang="en-US" dirty="0" smtClean="0"/>
              <a:t>) and P(</a:t>
            </a:r>
            <a:r>
              <a:rPr lang="en-US" dirty="0" err="1" smtClean="0"/>
              <a:t>W</a:t>
            </a:r>
            <a:r>
              <a:rPr lang="en-US" baseline="-25000" dirty="0" err="1" smtClean="0"/>
              <a:t>i</a:t>
            </a:r>
            <a:r>
              <a:rPr lang="en-US" dirty="0" err="1" smtClean="0"/>
              <a:t>|not-spam</a:t>
            </a:r>
            <a:r>
              <a:rPr lang="en-US" dirty="0" smtClean="0"/>
              <a:t>).</a:t>
            </a:r>
            <a:endParaRPr lang="en-US" dirty="0"/>
          </a:p>
        </p:txBody>
      </p:sp>
    </p:spTree>
    <p:extLst>
      <p:ext uri="{BB962C8B-B14F-4D97-AF65-F5344CB8AC3E}">
        <p14:creationId xmlns:p14="http://schemas.microsoft.com/office/powerpoint/2010/main" val="345807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tex-image-1.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154" y="613251"/>
            <a:ext cx="8371310" cy="793752"/>
          </a:xfrm>
          <a:prstGeom prst="rect">
            <a:avLst/>
          </a:prstGeom>
        </p:spPr>
      </p:pic>
      <p:pic>
        <p:nvPicPr>
          <p:cNvPr id="7" name="Picture 6" descr="latex-image-1.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50790" y="2024165"/>
            <a:ext cx="6176711" cy="789439"/>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50790" y="3591800"/>
            <a:ext cx="5454877" cy="946048"/>
          </a:xfrm>
          <a:prstGeom prst="rect">
            <a:avLst/>
          </a:prstGeom>
        </p:spPr>
      </p:pic>
      <p:sp>
        <p:nvSpPr>
          <p:cNvPr id="9" name="TextBox 8"/>
          <p:cNvSpPr txBox="1"/>
          <p:nvPr/>
        </p:nvSpPr>
        <p:spPr>
          <a:xfrm>
            <a:off x="402034" y="4951921"/>
            <a:ext cx="8369627" cy="1077218"/>
          </a:xfrm>
          <a:prstGeom prst="rect">
            <a:avLst/>
          </a:prstGeom>
          <a:noFill/>
        </p:spPr>
        <p:txBody>
          <a:bodyPr wrap="square" rtlCol="0">
            <a:spAutoFit/>
          </a:bodyPr>
          <a:lstStyle/>
          <a:p>
            <a:r>
              <a:rPr lang="en-US" sz="3200" dirty="0" smtClean="0"/>
              <a:t>The equation above is the basis for a probabilistic model called a </a:t>
            </a:r>
            <a:r>
              <a:rPr lang="en-US" sz="3200" i="1" dirty="0" smtClean="0"/>
              <a:t>Naïve Bayes Classifier.</a:t>
            </a:r>
            <a:endParaRPr lang="en-US" sz="3200" i="1" dirty="0"/>
          </a:p>
        </p:txBody>
      </p:sp>
    </p:spTree>
    <p:extLst>
      <p:ext uri="{BB962C8B-B14F-4D97-AF65-F5344CB8AC3E}">
        <p14:creationId xmlns:p14="http://schemas.microsoft.com/office/powerpoint/2010/main" val="105835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Let event D = data we have observed.</a:t>
            </a:r>
          </a:p>
          <a:p>
            <a:r>
              <a:rPr lang="en-US" dirty="0" smtClean="0"/>
              <a:t>Let events H</a:t>
            </a:r>
            <a:r>
              <a:rPr lang="en-US" baseline="-25000" dirty="0" smtClean="0"/>
              <a:t>1</a:t>
            </a:r>
            <a:r>
              <a:rPr lang="en-US" dirty="0" smtClean="0"/>
              <a:t>, …, </a:t>
            </a:r>
            <a:r>
              <a:rPr lang="en-US" dirty="0" err="1" smtClean="0"/>
              <a:t>H</a:t>
            </a:r>
            <a:r>
              <a:rPr lang="en-US" baseline="-25000" dirty="0" err="1" smtClean="0"/>
              <a:t>k</a:t>
            </a:r>
            <a:r>
              <a:rPr lang="en-US" dirty="0" smtClean="0"/>
              <a:t> be events representing hypotheses we want to choose between.</a:t>
            </a:r>
          </a:p>
          <a:p>
            <a:r>
              <a:rPr lang="en-US" dirty="0" smtClean="0"/>
              <a:t>Use D to pick the "best" H.</a:t>
            </a:r>
            <a:br>
              <a:rPr lang="en-US" dirty="0" smtClean="0"/>
            </a:br>
            <a:endParaRPr lang="en-US" dirty="0"/>
          </a:p>
          <a:p>
            <a:r>
              <a:rPr lang="en-US" dirty="0" smtClean="0"/>
              <a:t>There are two "standard" ways to do this, depending on what information we have available.</a:t>
            </a:r>
            <a:endParaRPr lang="en-US" dirty="0"/>
          </a:p>
        </p:txBody>
      </p:sp>
    </p:spTree>
    <p:extLst>
      <p:ext uri="{BB962C8B-B14F-4D97-AF65-F5344CB8AC3E}">
        <p14:creationId xmlns:p14="http://schemas.microsoft.com/office/powerpoint/2010/main" val="176862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 hypothesis</a:t>
            </a:r>
            <a:endParaRPr lang="en-US" dirty="0"/>
          </a:p>
        </p:txBody>
      </p:sp>
      <p:sp>
        <p:nvSpPr>
          <p:cNvPr id="5" name="Content Placeholder 4"/>
          <p:cNvSpPr>
            <a:spLocks noGrp="1"/>
          </p:cNvSpPr>
          <p:nvPr>
            <p:ph idx="1"/>
          </p:nvPr>
        </p:nvSpPr>
        <p:spPr/>
        <p:txBody>
          <a:bodyPr/>
          <a:lstStyle/>
          <a:p>
            <a:r>
              <a:rPr lang="en-US" dirty="0" smtClean="0"/>
              <a:t>The maximum likelihood hypothesis (H</a:t>
            </a:r>
            <a:r>
              <a:rPr lang="en-US" baseline="30000" dirty="0" smtClean="0"/>
              <a:t>ML</a:t>
            </a:r>
            <a:r>
              <a:rPr lang="en-US" dirty="0" smtClean="0"/>
              <a:t>) is the hypothesis that maximizes the probability of the data given that hypothesis.</a:t>
            </a:r>
          </a:p>
          <a:p>
            <a:endParaRPr lang="en-US" dirty="0"/>
          </a:p>
          <a:p>
            <a:endParaRPr lang="en-US" dirty="0" smtClean="0"/>
          </a:p>
          <a:p>
            <a:r>
              <a:rPr lang="en-US" dirty="0" smtClean="0"/>
              <a:t>How to use it: compute P(D | H</a:t>
            </a:r>
            <a:r>
              <a:rPr lang="en-US" baseline="-25000" dirty="0" smtClean="0"/>
              <a:t>i</a:t>
            </a:r>
            <a:r>
              <a:rPr lang="en-US" dirty="0" smtClean="0"/>
              <a:t>) for each hypothesis and select the one with the greatest value.</a:t>
            </a:r>
          </a:p>
          <a:p>
            <a:endParaRPr lang="en-US" dirty="0"/>
          </a:p>
        </p:txBody>
      </p:sp>
      <p:pic>
        <p:nvPicPr>
          <p:cNvPr id="9" name="Picture 8" descr="latex-image-1.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70940" y="3300186"/>
            <a:ext cx="5890350" cy="920824"/>
          </a:xfrm>
          <a:prstGeom prst="rect">
            <a:avLst/>
          </a:prstGeom>
        </p:spPr>
      </p:pic>
    </p:spTree>
    <p:extLst>
      <p:ext uri="{BB962C8B-B14F-4D97-AF65-F5344CB8AC3E}">
        <p14:creationId xmlns:p14="http://schemas.microsoft.com/office/powerpoint/2010/main" val="370693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Maximum a posteriori (MAP) hypothesis</a:t>
            </a:r>
            <a:endParaRPr lang="en-US" dirty="0"/>
          </a:p>
        </p:txBody>
      </p:sp>
      <p:sp>
        <p:nvSpPr>
          <p:cNvPr id="3" name="Content Placeholder 2"/>
          <p:cNvSpPr>
            <a:spLocks noGrp="1"/>
          </p:cNvSpPr>
          <p:nvPr>
            <p:ph idx="1"/>
          </p:nvPr>
        </p:nvSpPr>
        <p:spPr/>
        <p:txBody>
          <a:bodyPr/>
          <a:lstStyle/>
          <a:p>
            <a:r>
              <a:rPr lang="en-US" dirty="0" smtClean="0"/>
              <a:t>The MAP hypothesis is the hypothesis that maximizes the posterior probability:</a:t>
            </a:r>
          </a:p>
          <a:p>
            <a:endParaRPr lang="en-US" dirty="0"/>
          </a:p>
          <a:p>
            <a:endParaRPr lang="en-US" dirty="0" smtClean="0"/>
          </a:p>
          <a:p>
            <a:endParaRPr lang="en-US" dirty="0"/>
          </a:p>
          <a:p>
            <a:endParaRPr lang="en-US" dirty="0" smtClean="0"/>
          </a:p>
          <a:p>
            <a:r>
              <a:rPr lang="en-US" dirty="0" smtClean="0"/>
              <a:t>The P(D | H</a:t>
            </a:r>
            <a:r>
              <a:rPr lang="en-US" baseline="-25000" dirty="0" smtClean="0"/>
              <a:t>i</a:t>
            </a:r>
            <a:r>
              <a:rPr lang="en-US" dirty="0" smtClean="0"/>
              <a:t>) terms are now </a:t>
            </a:r>
            <a:r>
              <a:rPr lang="en-US" i="1" dirty="0" smtClean="0"/>
              <a:t>weighted</a:t>
            </a:r>
            <a:r>
              <a:rPr lang="en-US" dirty="0" smtClean="0"/>
              <a:t> by the hypothesis prior probabilities.</a:t>
            </a:r>
            <a:endParaRPr lang="en-US" dirty="0"/>
          </a:p>
        </p:txBody>
      </p:sp>
      <p:pic>
        <p:nvPicPr>
          <p:cNvPr id="5" name="Picture 4" descr="latexit-drag.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07211" y="2754790"/>
            <a:ext cx="4610357" cy="694266"/>
          </a:xfrm>
          <a:prstGeom prst="rect">
            <a:avLst/>
          </a:prstGeom>
        </p:spPr>
      </p:pic>
      <p:pic>
        <p:nvPicPr>
          <p:cNvPr id="6" name="Picture 5" descr="latexit-drag.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13036" y="3439686"/>
            <a:ext cx="4566966" cy="932919"/>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011240" y="4473101"/>
            <a:ext cx="4499496" cy="631891"/>
          </a:xfrm>
          <a:prstGeom prst="rect">
            <a:avLst/>
          </a:prstGeom>
        </p:spPr>
      </p:pic>
    </p:spTree>
    <p:extLst>
      <p:ext uri="{BB962C8B-B14F-4D97-AF65-F5344CB8AC3E}">
        <p14:creationId xmlns:p14="http://schemas.microsoft.com/office/powerpoint/2010/main" val="341599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Posterior probability</a:t>
            </a:r>
            <a:endParaRPr lang="en-US" dirty="0"/>
          </a:p>
        </p:txBody>
      </p:sp>
      <p:sp>
        <p:nvSpPr>
          <p:cNvPr id="3" name="Content Placeholder 2"/>
          <p:cNvSpPr>
            <a:spLocks noGrp="1"/>
          </p:cNvSpPr>
          <p:nvPr>
            <p:ph idx="1"/>
          </p:nvPr>
        </p:nvSpPr>
        <p:spPr/>
        <p:txBody>
          <a:bodyPr/>
          <a:lstStyle/>
          <a:p>
            <a:r>
              <a:rPr lang="en-US" dirty="0" smtClean="0"/>
              <a:t>If you need the actual posterior probability:</a:t>
            </a:r>
          </a:p>
          <a:p>
            <a:endParaRPr lang="en-US" dirty="0"/>
          </a:p>
          <a:p>
            <a:endParaRPr lang="en-US" dirty="0" smtClean="0"/>
          </a:p>
          <a:p>
            <a:endParaRPr lang="en-US" dirty="0"/>
          </a:p>
          <a:p>
            <a:endParaRPr lang="en-US" dirty="0" smtClean="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08456" y="2213089"/>
            <a:ext cx="5918200" cy="1092200"/>
          </a:xfrm>
          <a:prstGeom prst="rect">
            <a:avLst/>
          </a:prstGeom>
        </p:spPr>
      </p:pic>
      <p:pic>
        <p:nvPicPr>
          <p:cNvPr id="8" name="Picture 7"/>
          <p:cNvPicPr>
            <a:picLocks noChangeAspect="1"/>
          </p:cNvPicPr>
          <p:nvPr/>
        </p:nvPicPr>
        <p:blipFill>
          <a:blip r:embed="rId3"/>
          <a:stretch>
            <a:fillRect/>
          </a:stretch>
        </p:blipFill>
        <p:spPr>
          <a:xfrm>
            <a:off x="3554756" y="3567409"/>
            <a:ext cx="3822984" cy="1197095"/>
          </a:xfrm>
          <a:prstGeom prst="rect">
            <a:avLst/>
          </a:prstGeom>
        </p:spPr>
      </p:pic>
      <p:pic>
        <p:nvPicPr>
          <p:cNvPr id="10" name="Picture 9"/>
          <p:cNvPicPr>
            <a:picLocks noChangeAspect="1"/>
          </p:cNvPicPr>
          <p:nvPr/>
        </p:nvPicPr>
        <p:blipFill>
          <a:blip r:embed="rId4"/>
          <a:stretch>
            <a:fillRect/>
          </a:stretch>
        </p:blipFill>
        <p:spPr>
          <a:xfrm>
            <a:off x="3554756" y="5138594"/>
            <a:ext cx="4230462" cy="1083837"/>
          </a:xfrm>
          <a:prstGeom prst="rect">
            <a:avLst/>
          </a:prstGeom>
        </p:spPr>
      </p:pic>
    </p:spTree>
    <p:extLst>
      <p:ext uri="{BB962C8B-B14F-4D97-AF65-F5344CB8AC3E}">
        <p14:creationId xmlns:p14="http://schemas.microsoft.com/office/powerpoint/2010/main" val="22401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96678" cy="593319"/>
          </a:xfrm>
        </p:spPr>
        <p:txBody>
          <a:bodyPr>
            <a:normAutofit fontScale="90000"/>
          </a:bodyPr>
          <a:lstStyle/>
          <a:p>
            <a:r>
              <a:rPr lang="en-US" dirty="0" smtClean="0"/>
              <a:t>One slide to rule them all</a:t>
            </a:r>
            <a:endParaRPr lang="en-US" dirty="0"/>
          </a:p>
        </p:txBody>
      </p:sp>
      <p:sp>
        <p:nvSpPr>
          <p:cNvPr id="3" name="Content Placeholder 2"/>
          <p:cNvSpPr>
            <a:spLocks noGrp="1"/>
          </p:cNvSpPr>
          <p:nvPr>
            <p:ph idx="1"/>
          </p:nvPr>
        </p:nvSpPr>
        <p:spPr>
          <a:xfrm>
            <a:off x="246703" y="959322"/>
            <a:ext cx="8762523" cy="5166842"/>
          </a:xfrm>
        </p:spPr>
        <p:txBody>
          <a:bodyPr>
            <a:noAutofit/>
          </a:bodyPr>
          <a:lstStyle/>
          <a:p>
            <a:r>
              <a:rPr lang="en-US" dirty="0" smtClean="0"/>
              <a:t>The maximum likelihood hypothesis is the hypothesis that maximizes the probability of the observed data:</a:t>
            </a:r>
          </a:p>
          <a:p>
            <a:endParaRPr lang="en-US" dirty="0"/>
          </a:p>
          <a:p>
            <a:r>
              <a:rPr lang="en-US" dirty="0" smtClean="0"/>
              <a:t>The MAP hypothesis is the hypothesis that maximizes the posterior probability given D:</a:t>
            </a:r>
          </a:p>
          <a:p>
            <a:endParaRPr lang="en-US" dirty="0"/>
          </a:p>
          <a:p>
            <a:r>
              <a:rPr lang="en-US" dirty="0" smtClean="0"/>
              <a:t>P(H</a:t>
            </a:r>
            <a:r>
              <a:rPr lang="en-US" baseline="-25000" dirty="0" smtClean="0"/>
              <a:t>i</a:t>
            </a:r>
            <a:r>
              <a:rPr lang="en-US" dirty="0" smtClean="0"/>
              <a:t>) is called the prior probability (or just prior).</a:t>
            </a:r>
          </a:p>
          <a:p>
            <a:r>
              <a:rPr lang="en-US" dirty="0" smtClean="0"/>
              <a:t>P(</a:t>
            </a:r>
            <a:r>
              <a:rPr lang="en-US" dirty="0" err="1" smtClean="0"/>
              <a:t>H</a:t>
            </a:r>
            <a:r>
              <a:rPr lang="en-US" baseline="-25000" dirty="0" err="1" smtClean="0"/>
              <a:t>i</a:t>
            </a:r>
            <a:r>
              <a:rPr lang="en-US" dirty="0" err="1" smtClean="0"/>
              <a:t>|D</a:t>
            </a:r>
            <a:r>
              <a:rPr lang="en-US" dirty="0" smtClean="0"/>
              <a:t>) is called the posterior probability.</a:t>
            </a:r>
            <a:endParaRPr lang="en-US" dirty="0"/>
          </a:p>
        </p:txBody>
      </p:sp>
      <p:pic>
        <p:nvPicPr>
          <p:cNvPr id="5" name="Picture 4"/>
          <p:cNvPicPr>
            <a:picLocks noChangeAspect="1"/>
          </p:cNvPicPr>
          <p:nvPr/>
        </p:nvPicPr>
        <p:blipFill>
          <a:blip r:embed="rId2"/>
          <a:stretch>
            <a:fillRect/>
          </a:stretch>
        </p:blipFill>
        <p:spPr>
          <a:xfrm>
            <a:off x="7547285" y="90489"/>
            <a:ext cx="1215240" cy="1053880"/>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01403" y="2523598"/>
            <a:ext cx="4276834" cy="668587"/>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990421" y="4152667"/>
            <a:ext cx="5556864" cy="678701"/>
          </a:xfrm>
          <a:prstGeom prst="rect">
            <a:avLst/>
          </a:prstGeom>
        </p:spPr>
      </p:pic>
    </p:spTree>
    <p:extLst>
      <p:ext uri="{BB962C8B-B14F-4D97-AF65-F5344CB8AC3E}">
        <p14:creationId xmlns:p14="http://schemas.microsoft.com/office/powerpoint/2010/main" val="156814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40" y="166198"/>
            <a:ext cx="5821680" cy="5614525"/>
          </a:xfrm>
        </p:spPr>
        <p:txBody>
          <a:bodyPr>
            <a:normAutofit fontScale="92500" lnSpcReduction="10000"/>
          </a:bodyPr>
          <a:lstStyle/>
          <a:p>
            <a:r>
              <a:rPr lang="en-US" dirty="0"/>
              <a:t>A patient comes to visit Dr. Gregory House because they have a cough. After insulting and belittling the patient, House consults with his team of diagnosticians, who tell him that if a patient has a cold, then there’s a 75% chance they will have a cough. But if a patient has the Ebola virus, there’s a 80% chance they will have a cough. </a:t>
            </a:r>
            <a:endParaRPr lang="en-US" dirty="0" smtClean="0">
              <a:effectLst/>
            </a:endParaRPr>
          </a:p>
          <a:p>
            <a:r>
              <a:rPr lang="en-US" dirty="0"/>
              <a:t>What is the maximum likelihood hypothesis for the diagnosis? </a:t>
            </a:r>
            <a:endParaRPr lang="en-US" dirty="0" smtClean="0">
              <a:effectLst/>
            </a:endParaRPr>
          </a:p>
          <a:p>
            <a:endParaRPr lang="en-US" dirty="0"/>
          </a:p>
        </p:txBody>
      </p:sp>
      <p:pic>
        <p:nvPicPr>
          <p:cNvPr id="2" name="Picture 1"/>
          <p:cNvPicPr>
            <a:picLocks noChangeAspect="1"/>
          </p:cNvPicPr>
          <p:nvPr/>
        </p:nvPicPr>
        <p:blipFill>
          <a:blip r:embed="rId2"/>
          <a:stretch>
            <a:fillRect/>
          </a:stretch>
        </p:blipFill>
        <p:spPr>
          <a:xfrm>
            <a:off x="6123612" y="292100"/>
            <a:ext cx="2751147" cy="2989580"/>
          </a:xfrm>
          <a:prstGeom prst="rect">
            <a:avLst/>
          </a:prstGeom>
        </p:spPr>
      </p:pic>
    </p:spTree>
    <p:extLst>
      <p:ext uri="{BB962C8B-B14F-4D97-AF65-F5344CB8AC3E}">
        <p14:creationId xmlns:p14="http://schemas.microsoft.com/office/powerpoint/2010/main" val="1408962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7184"/>
            <a:ext cx="8229600" cy="5778980"/>
          </a:xfrm>
        </p:spPr>
        <p:txBody>
          <a:bodyPr>
            <a:normAutofit lnSpcReduction="10000"/>
          </a:bodyPr>
          <a:lstStyle/>
          <a:p>
            <a:r>
              <a:rPr lang="en-US" dirty="0"/>
              <a:t>After concluding the patient has Ebola, House fires all his diagnosticians for their poor hypothesis testing skills and hires new ones. This new team does some background research and discovers if they are only going to consider the common cold and Ebola, then before the symptoms are even considered, there’s a 1% chance the patient has Ebola and a 99% chance they have a cold. </a:t>
            </a:r>
            <a:endParaRPr lang="en-US" dirty="0" smtClean="0">
              <a:effectLst/>
            </a:endParaRPr>
          </a:p>
          <a:p>
            <a:r>
              <a:rPr lang="en-US" dirty="0"/>
              <a:t>What is the MAP hypothesis for the diagnosis? What is the posterior probability the patient has Ebola? </a:t>
            </a:r>
            <a:endParaRPr lang="en-US" dirty="0" smtClean="0">
              <a:effectLst/>
            </a:endParaRPr>
          </a:p>
          <a:p>
            <a:endParaRPr lang="en-US" dirty="0"/>
          </a:p>
        </p:txBody>
      </p:sp>
    </p:spTree>
    <p:extLst>
      <p:ext uri="{BB962C8B-B14F-4D97-AF65-F5344CB8AC3E}">
        <p14:creationId xmlns:p14="http://schemas.microsoft.com/office/powerpoint/2010/main" val="304858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6682"/>
            <a:ext cx="8229600" cy="5879481"/>
          </a:xfrm>
        </p:spPr>
        <p:txBody>
          <a:bodyPr>
            <a:normAutofit fontScale="92500" lnSpcReduction="10000"/>
          </a:bodyPr>
          <a:lstStyle/>
          <a:p>
            <a:r>
              <a:rPr lang="en-US" dirty="0" smtClean="0"/>
              <a:t>Suppose I work in FJ in a windowless office.  I want to know whether it's raining outside.  The chance of rain is 70%. My colleague walks </a:t>
            </a:r>
            <a:r>
              <a:rPr lang="en-US" dirty="0"/>
              <a:t>in wearing his raincoat. If it’s raining, there’s a 65% chance he’ll be wearing a raincoat. Since he’s very unfashionable, there’s a 45% chance he’ll be wearing his raincoat even if it’s not raining. </a:t>
            </a:r>
            <a:r>
              <a:rPr lang="en-US" dirty="0" smtClean="0"/>
              <a:t>My other colleague </a:t>
            </a:r>
            <a:r>
              <a:rPr lang="en-US" dirty="0"/>
              <a:t>walks in with wet hair. When it’s raining there’s a 90% chance her hair will be wet. However, since she sometimes goes to the gym before work, there’s a 40% chance her hair will be wet even if it’s not raining. </a:t>
            </a:r>
            <a:endParaRPr lang="en-US" dirty="0" smtClean="0"/>
          </a:p>
          <a:p>
            <a:r>
              <a:rPr lang="en-US" dirty="0" smtClean="0"/>
              <a:t>What’s </a:t>
            </a:r>
            <a:r>
              <a:rPr lang="en-US" dirty="0"/>
              <a:t>the posterior probability that it’s raining? </a:t>
            </a:r>
            <a:r>
              <a:rPr lang="en-US" dirty="0" smtClean="0"/>
              <a:t> </a:t>
            </a:r>
            <a:endParaRPr lang="en-US" dirty="0"/>
          </a:p>
        </p:txBody>
      </p:sp>
    </p:spTree>
    <p:extLst>
      <p:ext uri="{BB962C8B-B14F-4D97-AF65-F5344CB8AC3E}">
        <p14:creationId xmlns:p14="http://schemas.microsoft.com/office/powerpoint/2010/main" val="628220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1940</TotalTime>
  <Words>804</Words>
  <Application>Microsoft Macintosh PowerPoint</Application>
  <PresentationFormat>On-screen Show (4:3)</PresentationFormat>
  <Paragraphs>67</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Arial</vt:lpstr>
      <vt:lpstr>Office Theme</vt:lpstr>
      <vt:lpstr>More Statistical Inference</vt:lpstr>
      <vt:lpstr>Review</vt:lpstr>
      <vt:lpstr>Maximum likelihood hypothesis</vt:lpstr>
      <vt:lpstr>Maximum a posteriori (MAP) hypothesis</vt:lpstr>
      <vt:lpstr>Posterior probability</vt:lpstr>
      <vt:lpstr>One slide to rule them all</vt:lpstr>
      <vt:lpstr>PowerPoint Presentation</vt:lpstr>
      <vt:lpstr>PowerPoint Presentation</vt:lpstr>
      <vt:lpstr>PowerPoint Presentation</vt:lpstr>
      <vt:lpstr>PowerPoint Presentation</vt:lpstr>
      <vt:lpstr>Combining evidence</vt:lpstr>
      <vt:lpstr>This can be dangerous!</vt:lpstr>
      <vt:lpstr>PowerPoint Presentation</vt:lpstr>
      <vt:lpstr>PowerPoint Presentation</vt:lpstr>
      <vt:lpstr>Spam classification</vt:lpstr>
      <vt:lpstr>PowerPoint Presentation</vt:lpstr>
      <vt:lpstr>PowerPoint Presentation</vt:lpstr>
    </vt:vector>
  </TitlesOfParts>
  <Company>University of Massachusetts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Statistical Inference</dc:title>
  <dc:creator>Phillip Kirlin</dc:creator>
  <cp:lastModifiedBy>Kirlin_Phillip</cp:lastModifiedBy>
  <cp:revision>14</cp:revision>
  <cp:lastPrinted>2014-10-23T22:36:44Z</cp:lastPrinted>
  <dcterms:created xsi:type="dcterms:W3CDTF">2014-10-23T14:19:32Z</dcterms:created>
  <dcterms:modified xsi:type="dcterms:W3CDTF">2017-03-13T21:43:26Z</dcterms:modified>
</cp:coreProperties>
</file>