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82" r:id="rId13"/>
    <p:sldId id="278" r:id="rId14"/>
    <p:sldId id="279" r:id="rId15"/>
    <p:sldId id="280" r:id="rId16"/>
    <p:sldId id="281" r:id="rId17"/>
    <p:sldId id="268" r:id="rId18"/>
    <p:sldId id="269" r:id="rId19"/>
    <p:sldId id="270" r:id="rId20"/>
    <p:sldId id="271" r:id="rId21"/>
    <p:sldId id="272" r:id="rId22"/>
    <p:sldId id="283" r:id="rId23"/>
    <p:sldId id="273" r:id="rId24"/>
    <p:sldId id="274" r:id="rId25"/>
    <p:sldId id="284" r:id="rId26"/>
    <p:sldId id="285" r:id="rId27"/>
    <p:sldId id="286" r:id="rId28"/>
    <p:sldId id="275" r:id="rId29"/>
    <p:sldId id="27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0387" autoAdjust="0"/>
  </p:normalViewPr>
  <p:slideViewPr>
    <p:cSldViewPr snapToGrid="0" snapToObjects="1">
      <p:cViewPr varScale="1">
        <p:scale>
          <a:sx n="100" d="100"/>
          <a:sy n="100" d="100"/>
        </p:scale>
        <p:origin x="9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6180-EDC7-5F4E-B280-CF0C7ABB778E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3BC1D-3571-D542-BB8F-5414F561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D) =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(D)}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(H_0)}{\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sum_j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(D,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H_j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sum_j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H_j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H_j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2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\text{spam})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spam emails with word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+ 1}}{\text{total \# of spam emails + 2}}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95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H^\text{MAP}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P(D \mid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\text{spam}, \text{not-spam} \} } P(F_1,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\text{spam}, \text{not-spam} \} } \Big[ P(F_1 \mid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\mid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\Big]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\text{spam}, \text{not-spam} \} } \Big[ \prod_{j=1}^m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\Big]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91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P(\text{spam})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emails labeled as spam}}{\text{total \# of emails}}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emails with word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+ 1}}{\text{total \# of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emails + 2}}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9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(D_1, D_2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(D_1, D_2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(D_1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(D_2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6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D_1,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{P(D_1,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)}{P(D_1,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{\Big[ P(D_1 \mid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\Big]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P(D_1,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D_j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(D_1,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(D_1\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D_j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H_k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H_k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F8F0F-8BAE-B04B-8BD1-4A8AFADEA2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H^\text{MAP}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P(D \mid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H^\text{MAP}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\text{spam}, \text{not-spam} \} } P(F_1,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lnot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F_2, F_3 \mid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7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H^\text{MAP}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P(D \mid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H^\text{MAP}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\text{spam}, \text{not-spam} \} } P(F_1,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lnot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F_2, F_3 \mid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7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P(\text{spam})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emails labeled as spam}}{\text{total \# of emails}}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P(F_1,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lnot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F_2, F3 \mid \text{spam})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spam emails with those exact features}}{\text{total \# of spam emails}}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0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\text{spam})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spam emails with word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$}}{\text{total \# of spam emails}}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P(\text{spam} \mid F1,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{\Big[ \prod_{j=1}^m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\text{spam})  \Big]  P(\text{spam})}{P(F_1,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9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9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3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9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9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816E-752B-B34A-9168-53C5AA1F5DB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 Classifiers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>
            <a:normAutofit/>
          </a:bodyPr>
          <a:lstStyle/>
          <a:p>
            <a:r>
              <a:rPr lang="en-US" dirty="0" smtClean="0"/>
              <a:t>Example: Spam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88"/>
            <a:ext cx="8229600" cy="48266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New email arrives: is it spam or not spam?</a:t>
            </a:r>
          </a:p>
          <a:p>
            <a:r>
              <a:rPr lang="en-US" dirty="0" smtClean="0"/>
              <a:t>A useful set of features might be the presence or absence of various words in the email:</a:t>
            </a:r>
          </a:p>
          <a:p>
            <a:pPr lvl="1"/>
            <a:r>
              <a:rPr lang="en-US" dirty="0" smtClean="0"/>
              <a:t>F1, ~F1: "Kirlin" appears/does not appear</a:t>
            </a:r>
          </a:p>
          <a:p>
            <a:pPr lvl="1"/>
            <a:r>
              <a:rPr lang="en-US" dirty="0" smtClean="0"/>
              <a:t>F2, ~F2: "</a:t>
            </a:r>
            <a:r>
              <a:rPr lang="en-US" dirty="0" err="1" smtClean="0"/>
              <a:t>viagra</a:t>
            </a:r>
            <a:r>
              <a:rPr lang="en-US" dirty="0" smtClean="0"/>
              <a:t>" appears/does not appear</a:t>
            </a:r>
          </a:p>
          <a:p>
            <a:pPr lvl="1"/>
            <a:r>
              <a:rPr lang="en-US" dirty="0" smtClean="0"/>
              <a:t>F3, ~F3: "cash" appears/does not appear</a:t>
            </a:r>
          </a:p>
          <a:p>
            <a:r>
              <a:rPr lang="en-US" dirty="0" smtClean="0"/>
              <a:t>Let's say our new email contains "Kirlin" and "cash," but not "</a:t>
            </a:r>
            <a:r>
              <a:rPr lang="en-US" dirty="0" err="1" smtClean="0"/>
              <a:t>viagra</a:t>
            </a:r>
            <a:r>
              <a:rPr lang="en-US" dirty="0" smtClean="0"/>
              <a:t>."</a:t>
            </a:r>
          </a:p>
          <a:p>
            <a:r>
              <a:rPr lang="en-US" dirty="0" smtClean="0"/>
              <a:t>The features for this email are F1, ~F2, and F3.</a:t>
            </a:r>
          </a:p>
          <a:p>
            <a:r>
              <a:rPr lang="en-US" dirty="0" smtClean="0"/>
              <a:t>Let's use MAP for classification.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>
            <a:normAutofit/>
          </a:bodyPr>
          <a:lstStyle/>
          <a:p>
            <a:r>
              <a:rPr lang="en-US" dirty="0" smtClean="0"/>
              <a:t>Example: Spam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88"/>
            <a:ext cx="8229600" cy="4826675"/>
          </a:xfrm>
        </p:spPr>
        <p:txBody>
          <a:bodyPr>
            <a:normAutofit/>
          </a:bodyPr>
          <a:lstStyle/>
          <a:p>
            <a:r>
              <a:rPr lang="en-US" dirty="0" smtClean="0"/>
              <a:t>Features = Data = D = F1</a:t>
            </a:r>
            <a:r>
              <a:rPr lang="en-US" dirty="0" smtClean="0"/>
              <a:t>, ~F2, F3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7" y="2192575"/>
            <a:ext cx="5257116" cy="64209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6" y="3251238"/>
            <a:ext cx="7817876" cy="69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2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>
            <a:normAutofit/>
          </a:bodyPr>
          <a:lstStyle/>
          <a:p>
            <a:r>
              <a:rPr lang="en-US" dirty="0" smtClean="0"/>
              <a:t>Example: Spam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88"/>
            <a:ext cx="8229600" cy="4826675"/>
          </a:xfrm>
        </p:spPr>
        <p:txBody>
          <a:bodyPr>
            <a:normAutofit/>
          </a:bodyPr>
          <a:lstStyle/>
          <a:p>
            <a:r>
              <a:rPr lang="en-US" dirty="0" smtClean="0"/>
              <a:t>Features = Data = D = F1</a:t>
            </a:r>
            <a:r>
              <a:rPr lang="en-US" dirty="0" smtClean="0"/>
              <a:t>, ~F2, F3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assume all the features are conditionally independent given the hypothesis.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7" y="2192575"/>
            <a:ext cx="5257116" cy="64209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6" y="3251238"/>
            <a:ext cx="7817876" cy="696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90292"/>
            <a:ext cx="9144000" cy="6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called a Naïve Bayes classifier.</a:t>
            </a:r>
          </a:p>
          <a:p>
            <a:r>
              <a:rPr lang="en-US" dirty="0" smtClean="0"/>
              <a:t>Assumes the data is a collection of features, and each feature is conditionally independent of all other features given the hypothesis.</a:t>
            </a:r>
          </a:p>
          <a:p>
            <a:r>
              <a:rPr lang="en-US" dirty="0" smtClean="0"/>
              <a:t>Classifies using </a:t>
            </a:r>
            <a:r>
              <a:rPr lang="en-US" smtClean="0"/>
              <a:t>MAP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5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599"/>
          </a:xfrm>
        </p:spPr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238"/>
            <a:ext cx="8229600" cy="5071926"/>
          </a:xfrm>
        </p:spPr>
        <p:txBody>
          <a:bodyPr/>
          <a:lstStyle/>
          <a:p>
            <a:r>
              <a:rPr lang="en-US" dirty="0" smtClean="0"/>
              <a:t>Hypotheses: H1 through Hn.</a:t>
            </a:r>
          </a:p>
          <a:p>
            <a:r>
              <a:rPr lang="en-US" dirty="0" smtClean="0"/>
              <a:t>Features (data): F1 through Fm.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019"/>
            <a:ext cx="9144000" cy="40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4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Probabilities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i="1" dirty="0" smtClean="0"/>
              <a:t>H</a:t>
            </a:r>
            <a:r>
              <a:rPr lang="en-US" sz="4800" i="1" baseline="-25000" dirty="0" smtClean="0"/>
              <a:t>i</a:t>
            </a:r>
            <a:r>
              <a:rPr lang="en-US" dirty="0" smtClean="0"/>
              <a:t>) for </a:t>
            </a:r>
            <a:r>
              <a:rPr lang="en-US" dirty="0" err="1" smtClean="0"/>
              <a:t>i</a:t>
            </a:r>
            <a:r>
              <a:rPr lang="en-US" dirty="0" smtClean="0"/>
              <a:t> = 1 to n.</a:t>
            </a:r>
          </a:p>
          <a:p>
            <a:r>
              <a:rPr lang="en-US" dirty="0" smtClean="0"/>
              <a:t>P(</a:t>
            </a:r>
            <a:r>
              <a:rPr lang="en-US" i="1" dirty="0" smtClean="0"/>
              <a:t>F</a:t>
            </a:r>
            <a:r>
              <a:rPr lang="en-US" sz="4400" i="1" baseline="-25000" dirty="0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| </a:t>
            </a:r>
            <a:r>
              <a:rPr lang="en-US" i="1" dirty="0" smtClean="0"/>
              <a:t>H</a:t>
            </a:r>
            <a:r>
              <a:rPr lang="en-US" sz="4400" i="1" baseline="-25000" dirty="0" smtClean="0"/>
              <a:t>i</a:t>
            </a:r>
            <a:r>
              <a:rPr lang="en-US" dirty="0" smtClean="0"/>
              <a:t>) for j = 1 to m and </a:t>
            </a:r>
            <a:r>
              <a:rPr lang="en-US" dirty="0" err="1" smtClean="0"/>
              <a:t>i</a:t>
            </a:r>
            <a:r>
              <a:rPr lang="en-US" dirty="0" smtClean="0"/>
              <a:t> = 1 to 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3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1503"/>
            <a:ext cx="9144000" cy="33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4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probabilities from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MAP, we need to calculate or estimate P(Hi) and P(F1, ~F2, F3 | Hi) for each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other words, we need to know:</a:t>
            </a:r>
          </a:p>
          <a:p>
            <a:pPr lvl="1"/>
            <a:r>
              <a:rPr lang="en-US" dirty="0" smtClean="0"/>
              <a:t>P(spam)							</a:t>
            </a:r>
          </a:p>
          <a:p>
            <a:pPr lvl="1"/>
            <a:r>
              <a:rPr lang="en-US" dirty="0" smtClean="0"/>
              <a:t>P(not-spam)</a:t>
            </a:r>
          </a:p>
          <a:p>
            <a:pPr lvl="1"/>
            <a:r>
              <a:rPr lang="en-US" dirty="0" smtClean="0"/>
              <a:t>P(F1, ~F2, F3 | spam)</a:t>
            </a:r>
          </a:p>
          <a:p>
            <a:pPr lvl="1"/>
            <a:r>
              <a:rPr lang="en-US" dirty="0" smtClean="0"/>
              <a:t>P(F1, ~F2, F3 | not-spam)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probabilities from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assume we have access to a large number of old emails that are correctly labeled as spam/not-spam.</a:t>
            </a:r>
          </a:p>
          <a:p>
            <a:r>
              <a:rPr lang="en-US" dirty="0" smtClean="0"/>
              <a:t>How can we estimate P(spam)?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14557"/>
            <a:ext cx="8013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7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probabilities from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assume we have access to a large number of old emails that are correctly labeled as spam/not-spam.</a:t>
            </a:r>
          </a:p>
          <a:p>
            <a:r>
              <a:rPr lang="en-US" dirty="0" smtClean="0"/>
              <a:t>How can we estimate P(F1, ~F2, F3 | spam)?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is this probably going to be a very rough estimate?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54638"/>
            <a:ext cx="8364975" cy="77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1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event D = data we have observed.</a:t>
            </a:r>
          </a:p>
          <a:p>
            <a:r>
              <a:rPr lang="en-US" dirty="0" smtClean="0"/>
              <a:t>Let events H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r>
              <a:rPr lang="en-US" dirty="0" smtClean="0"/>
              <a:t> </a:t>
            </a:r>
            <a:r>
              <a:rPr lang="en-US" dirty="0" smtClean="0"/>
              <a:t>be events </a:t>
            </a:r>
            <a:r>
              <a:rPr lang="en-US" dirty="0" smtClean="0"/>
              <a:t>representing the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hypotheses we want to choose between.</a:t>
            </a:r>
          </a:p>
          <a:p>
            <a:r>
              <a:rPr lang="en-US" dirty="0" smtClean="0"/>
              <a:t>Use D to pick the "best" H.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There are two "standard" ways to do this, depending on what information we have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277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Conditional independence to the rescue!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616"/>
            <a:ext cx="8229600" cy="51515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unlikely that our set of old emails contains many messages with that exact set of features.</a:t>
            </a:r>
          </a:p>
          <a:p>
            <a:r>
              <a:rPr lang="en-US" dirty="0" smtClean="0"/>
              <a:t>Let's make an assumption that all of our features are conditionally independent of each other, given the hypothesis (spam/not-spam).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probabilities are easier to get good estimates for!</a:t>
            </a:r>
          </a:p>
          <a:p>
            <a:r>
              <a:rPr lang="en-US" dirty="0" smtClean="0"/>
              <a:t>A classifier that makes this assumption is called a Naïve Bayes classifier.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3281241"/>
            <a:ext cx="7137982" cy="9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9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probabilities from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now we need to estimate P(F1 | spam) instead of P(F1, ~F2, F3 | spam).</a:t>
            </a:r>
          </a:p>
          <a:p>
            <a:r>
              <a:rPr lang="en-US" dirty="0" smtClean="0"/>
              <a:t>Equivalently, how can we estimate the probability of seeing "Kirlin" in an email given that the email is spam?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3" y="4502471"/>
            <a:ext cx="8161912" cy="8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1503"/>
            <a:ext cx="9144000" cy="33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7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problem to handle…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if we see a word we've never encountered before?  What happens to its probability estimate?  (and why is this bad?)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Probability of zero destroys the entire calculation!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0" y="4141422"/>
            <a:ext cx="8388359" cy="1187669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4" y="2987114"/>
            <a:ext cx="7974848" cy="9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problem to handle…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3600" cy="515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Fix the estimates: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called </a:t>
            </a:r>
            <a:r>
              <a:rPr lang="en-US" b="1" i="1" dirty="0" smtClean="0"/>
              <a:t>smoothing</a:t>
            </a:r>
            <a:r>
              <a:rPr lang="en-US" dirty="0" smtClean="0"/>
              <a:t>.  Removes the possibility of a zero probability wiping out the entire calculation.</a:t>
            </a:r>
          </a:p>
          <a:p>
            <a:r>
              <a:rPr lang="en-US" dirty="0" smtClean="0"/>
              <a:t>Simulates adding two </a:t>
            </a:r>
            <a:r>
              <a:rPr lang="en-US" dirty="0" smtClean="0"/>
              <a:t>additional spam emails, one </a:t>
            </a:r>
            <a:r>
              <a:rPr lang="en-US" dirty="0" smtClean="0"/>
              <a:t>containing every word, </a:t>
            </a:r>
            <a:r>
              <a:rPr lang="en-US" dirty="0" smtClean="0"/>
              <a:t>and </a:t>
            </a:r>
            <a:r>
              <a:rPr lang="en-US" dirty="0" smtClean="0"/>
              <a:t>containing no words.</a:t>
            </a:r>
          </a:p>
          <a:p>
            <a:pPr lvl="1"/>
            <a:r>
              <a:rPr lang="en-US" dirty="0" smtClean="0"/>
              <a:t>We would also smooth for non-spam: adding two non-spam emails, one with all words, one with no words.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0" y="2398850"/>
            <a:ext cx="8555732" cy="91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the data is a collection of features, and each feature is conditionally independent of all other features given the hypothesis.</a:t>
            </a:r>
          </a:p>
          <a:p>
            <a:r>
              <a:rPr lang="en-US" dirty="0" smtClean="0"/>
              <a:t>Classifies using MAP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599"/>
          </a:xfrm>
        </p:spPr>
        <p:txBody>
          <a:bodyPr/>
          <a:lstStyle/>
          <a:p>
            <a:r>
              <a:rPr lang="en-US" dirty="0"/>
              <a:t>Summary of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238"/>
            <a:ext cx="8229600" cy="5071926"/>
          </a:xfrm>
        </p:spPr>
        <p:txBody>
          <a:bodyPr/>
          <a:lstStyle/>
          <a:p>
            <a:r>
              <a:rPr lang="en-US" dirty="0" smtClean="0"/>
              <a:t>Hypotheses: H</a:t>
            </a:r>
            <a:r>
              <a:rPr lang="en-US" sz="4400" baseline="-25000" dirty="0" smtClean="0"/>
              <a:t>1</a:t>
            </a:r>
            <a:r>
              <a:rPr lang="en-US" dirty="0" smtClean="0"/>
              <a:t> through H</a:t>
            </a:r>
            <a:r>
              <a:rPr lang="en-US" sz="4400" baseline="-25000" dirty="0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Features (data): F</a:t>
            </a:r>
            <a:r>
              <a:rPr lang="en-US" sz="4400" baseline="-25000" dirty="0" smtClean="0"/>
              <a:t>1</a:t>
            </a:r>
            <a:r>
              <a:rPr lang="en-US" dirty="0" smtClean="0"/>
              <a:t> through F</a:t>
            </a:r>
            <a:r>
              <a:rPr lang="en-US" sz="4400" baseline="-25000" dirty="0" smtClean="0"/>
              <a:t>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019"/>
            <a:ext cx="9144000" cy="40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32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Probabilities needed to be determined (either given to you or estimated from data):</a:t>
            </a:r>
          </a:p>
          <a:p>
            <a:endParaRPr lang="en-US" dirty="0"/>
          </a:p>
          <a:p>
            <a:r>
              <a:rPr lang="en-US" dirty="0" smtClean="0"/>
              <a:t>P(</a:t>
            </a:r>
            <a:r>
              <a:rPr lang="en-US" i="1" dirty="0" smtClean="0"/>
              <a:t>H</a:t>
            </a:r>
            <a:r>
              <a:rPr lang="en-US" sz="4800" i="1" baseline="-25000" dirty="0" smtClean="0"/>
              <a:t>i</a:t>
            </a:r>
            <a:r>
              <a:rPr lang="en-US" dirty="0" smtClean="0"/>
              <a:t>) for </a:t>
            </a:r>
            <a:r>
              <a:rPr lang="en-US" dirty="0" err="1" smtClean="0"/>
              <a:t>i</a:t>
            </a:r>
            <a:r>
              <a:rPr lang="en-US" dirty="0" smtClean="0"/>
              <a:t> = 1 to n.</a:t>
            </a:r>
          </a:p>
          <a:p>
            <a:r>
              <a:rPr lang="en-US" dirty="0" smtClean="0"/>
              <a:t>P(</a:t>
            </a:r>
            <a:r>
              <a:rPr lang="en-US" i="1" dirty="0" smtClean="0"/>
              <a:t>F</a:t>
            </a:r>
            <a:r>
              <a:rPr lang="en-US" sz="4400" i="1" baseline="-25000" dirty="0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| </a:t>
            </a:r>
            <a:r>
              <a:rPr lang="en-US" i="1" dirty="0" smtClean="0"/>
              <a:t>H</a:t>
            </a:r>
            <a:r>
              <a:rPr lang="en-US" sz="4400" i="1" baseline="-25000" dirty="0" smtClean="0"/>
              <a:t>i</a:t>
            </a:r>
            <a:r>
              <a:rPr lang="en-US" dirty="0" smtClean="0"/>
              <a:t>) for j = 1 to m and </a:t>
            </a:r>
            <a:r>
              <a:rPr lang="en-US" dirty="0" err="1" smtClean="0"/>
              <a:t>i</a:t>
            </a:r>
            <a:r>
              <a:rPr lang="en-US" dirty="0" smtClean="0"/>
              <a:t> = 1 to 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7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26509" cy="818113"/>
          </a:xfrm>
        </p:spPr>
        <p:txBody>
          <a:bodyPr>
            <a:normAutofit/>
          </a:bodyPr>
          <a:lstStyle/>
          <a:p>
            <a:r>
              <a:rPr lang="en-US" dirty="0" smtClean="0"/>
              <a:t>Summary of </a:t>
            </a:r>
            <a:r>
              <a:rPr lang="en-US" smtClean="0"/>
              <a:t>Naïve </a:t>
            </a:r>
            <a:r>
              <a:rPr lang="en-US" smtClean="0"/>
              <a:t>Bayes (for email)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896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Naïve Bayes classifies using MAP: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Compute this for spam and for not-spam; see which is bigger.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5054"/>
            <a:ext cx="5257116" cy="64209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00" y="2775595"/>
            <a:ext cx="7098600" cy="686961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00" y="3658052"/>
            <a:ext cx="7295509" cy="713497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01" y="4476777"/>
            <a:ext cx="5884528" cy="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85200" cy="818113"/>
          </a:xfrm>
        </p:spPr>
        <p:txBody>
          <a:bodyPr>
            <a:normAutofit/>
          </a:bodyPr>
          <a:lstStyle/>
          <a:p>
            <a:r>
              <a:rPr lang="en-US" dirty="0" smtClean="0"/>
              <a:t>Summary of </a:t>
            </a:r>
            <a:r>
              <a:rPr lang="en-US" smtClean="0"/>
              <a:t>Naïve </a:t>
            </a:r>
            <a:r>
              <a:rPr lang="en-US" smtClean="0"/>
              <a:t>Bayes (for email)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89648"/>
          </a:xfrm>
        </p:spPr>
        <p:txBody>
          <a:bodyPr>
            <a:normAutofit/>
          </a:bodyPr>
          <a:lstStyle/>
          <a:p>
            <a:r>
              <a:rPr lang="en-US" dirty="0" smtClean="0"/>
              <a:t>Estimating the </a:t>
            </a:r>
            <a:r>
              <a:rPr lang="en-US" b="1" i="1" dirty="0" smtClean="0"/>
              <a:t>prior</a:t>
            </a:r>
            <a:r>
              <a:rPr lang="en-US" dirty="0" smtClean="0"/>
              <a:t> for each hypothesis: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Estimating the probability of a feature given a class (aka </a:t>
            </a:r>
            <a:r>
              <a:rPr lang="en-US" b="1" i="1" dirty="0" smtClean="0"/>
              <a:t>likelihood</a:t>
            </a:r>
            <a:r>
              <a:rPr lang="en-US" dirty="0" smtClean="0"/>
              <a:t>):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4" y="5083061"/>
            <a:ext cx="7581028" cy="83779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0" y="2304702"/>
            <a:ext cx="6985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hypothesis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maximum likelihood hypothesis (H</a:t>
            </a:r>
            <a:r>
              <a:rPr lang="en-US" baseline="30000" dirty="0" smtClean="0"/>
              <a:t>ML</a:t>
            </a:r>
            <a:r>
              <a:rPr lang="en-US" dirty="0" smtClean="0"/>
              <a:t>) is the hypothesis that </a:t>
            </a:r>
            <a:r>
              <a:rPr lang="en-US" b="1" dirty="0" smtClean="0"/>
              <a:t>maximizes the probability of the data given that hypothesis.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to use it: compute P(D | H</a:t>
            </a:r>
            <a:r>
              <a:rPr lang="en-US" baseline="-25000" dirty="0" smtClean="0"/>
              <a:t>i</a:t>
            </a:r>
            <a:r>
              <a:rPr lang="en-US" dirty="0" smtClean="0"/>
              <a:t>) for each hypothesis </a:t>
            </a:r>
            <a:r>
              <a:rPr lang="en-US" dirty="0" smtClean="0"/>
              <a:t>(1 through </a:t>
            </a:r>
            <a:r>
              <a:rPr lang="en-US" i="1" dirty="0" smtClean="0"/>
              <a:t>n</a:t>
            </a:r>
            <a:r>
              <a:rPr lang="en-US" dirty="0" smtClean="0"/>
              <a:t>) and </a:t>
            </a:r>
            <a:r>
              <a:rPr lang="en-US" dirty="0" smtClean="0"/>
              <a:t>select the one with the greatest value.</a:t>
            </a:r>
          </a:p>
          <a:p>
            <a:endParaRPr lang="en-US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0940" y="3300186"/>
            <a:ext cx="5890350" cy="9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a posteriori (MAP)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MAP hypothesis is the hypothesis that </a:t>
            </a:r>
            <a:r>
              <a:rPr lang="en-US" b="1" dirty="0" smtClean="0"/>
              <a:t>maximizes the posterior probability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P(D | H</a:t>
            </a:r>
            <a:r>
              <a:rPr lang="en-US" baseline="-25000" dirty="0" smtClean="0"/>
              <a:t>i</a:t>
            </a:r>
            <a:r>
              <a:rPr lang="en-US" dirty="0" smtClean="0"/>
              <a:t>) terms are now </a:t>
            </a:r>
            <a:r>
              <a:rPr lang="en-US" i="1" dirty="0" smtClean="0"/>
              <a:t>weighted</a:t>
            </a:r>
            <a:r>
              <a:rPr lang="en-US" dirty="0" smtClean="0"/>
              <a:t> by the hypothesis prior probabilities.</a:t>
            </a:r>
            <a:endParaRPr lang="en-US" dirty="0"/>
          </a:p>
        </p:txBody>
      </p:sp>
      <p:pic>
        <p:nvPicPr>
          <p:cNvPr id="5" name="Picture 4" descr="latexit-dra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7211" y="2754790"/>
            <a:ext cx="4610357" cy="694266"/>
          </a:xfrm>
          <a:prstGeom prst="rect">
            <a:avLst/>
          </a:prstGeom>
        </p:spPr>
      </p:pic>
      <p:pic>
        <p:nvPicPr>
          <p:cNvPr id="6" name="Picture 5" descr="latexit-dra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3036" y="3439686"/>
            <a:ext cx="4566966" cy="932919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1240" y="4473101"/>
            <a:ext cx="4499496" cy="6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Posterior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4"/>
            <a:ext cx="8229600" cy="4856209"/>
          </a:xfrm>
        </p:spPr>
        <p:txBody>
          <a:bodyPr/>
          <a:lstStyle/>
          <a:p>
            <a:r>
              <a:rPr lang="en-US" dirty="0" smtClean="0"/>
              <a:t>If you need the actual posterior probability for some hypothesis </a:t>
            </a:r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344720"/>
            <a:ext cx="5918200" cy="109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756" y="3698058"/>
            <a:ext cx="3771900" cy="118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756" y="5206201"/>
            <a:ext cx="4610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42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If we have multiple pieces of data/evidence (say </a:t>
            </a:r>
            <a:r>
              <a:rPr lang="en-US" dirty="0" smtClean="0"/>
              <a:t>two</a:t>
            </a:r>
            <a:r>
              <a:rPr lang="en-US" dirty="0" smtClean="0"/>
              <a:t> pieces), </a:t>
            </a:r>
            <a:r>
              <a:rPr lang="en-US" dirty="0" smtClean="0"/>
              <a:t>then we need to compute or estimate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which is often hard.</a:t>
            </a:r>
          </a:p>
          <a:p>
            <a:r>
              <a:rPr lang="en-US" dirty="0" smtClean="0"/>
              <a:t>Instead, we </a:t>
            </a:r>
            <a:r>
              <a:rPr lang="en-US" b="1" dirty="0" smtClean="0"/>
              <a:t>assume</a:t>
            </a:r>
            <a:r>
              <a:rPr lang="en-US" dirty="0" smtClean="0"/>
              <a:t> all pieces of evidence are conditionally independent given a hypothesis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This assumption is </a:t>
            </a:r>
            <a:r>
              <a:rPr lang="en-US" b="1" dirty="0" smtClean="0"/>
              <a:t>most likely not true</a:t>
            </a:r>
            <a:r>
              <a:rPr lang="en-US" dirty="0" smtClean="0"/>
              <a:t>, but we do it to make our lives easier.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4997450"/>
            <a:ext cx="79375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450" y="2740025"/>
            <a:ext cx="2933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33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Combining </a:t>
            </a:r>
            <a:r>
              <a:rPr lang="en-US" dirty="0" smtClean="0"/>
              <a:t>evidence (</a:t>
            </a:r>
            <a:r>
              <a:rPr lang="en-US" i="1" dirty="0" smtClean="0"/>
              <a:t>m</a:t>
            </a:r>
            <a:r>
              <a:rPr lang="en-US" dirty="0" smtClean="0"/>
              <a:t> pieces)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7594"/>
            <a:ext cx="8229600" cy="546355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where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121696"/>
            <a:ext cx="7112000" cy="794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651" y="2344834"/>
            <a:ext cx="5024030" cy="972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651" y="3649924"/>
            <a:ext cx="4045534" cy="1034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00" y="5332392"/>
            <a:ext cx="8331200" cy="12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1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>
            <a:normAutofit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9488"/>
            <a:ext cx="8423393" cy="48266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Classification is the problem of identifying which of a set categories (called classes) a particular item belongs in.</a:t>
            </a:r>
          </a:p>
          <a:p>
            <a:r>
              <a:rPr lang="en-US" dirty="0" smtClean="0"/>
              <a:t>Lots of real-world problems are classification problems:</a:t>
            </a:r>
          </a:p>
          <a:p>
            <a:pPr lvl="1"/>
            <a:r>
              <a:rPr lang="en-US" dirty="0" smtClean="0"/>
              <a:t>spam filtering (classes: spam/not-spam)</a:t>
            </a:r>
          </a:p>
          <a:p>
            <a:pPr lvl="1"/>
            <a:r>
              <a:rPr lang="en-US" dirty="0" smtClean="0"/>
              <a:t>handwriting recognition &amp; OCR (classes: one for each letter, number, or symbol)</a:t>
            </a:r>
          </a:p>
          <a:p>
            <a:pPr lvl="1"/>
            <a:r>
              <a:rPr lang="en-US" dirty="0" smtClean="0"/>
              <a:t>text classification, image classification, music classification, etc.</a:t>
            </a:r>
          </a:p>
          <a:p>
            <a:r>
              <a:rPr lang="en-US" dirty="0" smtClean="0"/>
              <a:t>Almost any problem where you are assigning a label to items can be set up as a classification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2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>
            <a:normAutofit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88"/>
            <a:ext cx="8229600" cy="48266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 algorithm that does classification is called a classifier.  Classifiers take an item as input and output the class it thinks that item belongs to.  That is, the classifier </a:t>
            </a:r>
            <a:r>
              <a:rPr lang="en-US" i="1" dirty="0" smtClean="0"/>
              <a:t>predicts</a:t>
            </a:r>
            <a:r>
              <a:rPr lang="en-US" dirty="0" smtClean="0"/>
              <a:t> a class for each item.</a:t>
            </a:r>
          </a:p>
          <a:p>
            <a:r>
              <a:rPr lang="en-US" dirty="0" smtClean="0"/>
              <a:t>Lots of classifiers are based on probabilities and statistical inference: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classes</a:t>
            </a:r>
            <a:r>
              <a:rPr lang="en-US" dirty="0" smtClean="0"/>
              <a:t> become the hypotheses being tested.</a:t>
            </a:r>
          </a:p>
          <a:p>
            <a:pPr lvl="1"/>
            <a:r>
              <a:rPr lang="en-US" dirty="0" smtClean="0"/>
              <a:t>The item being classified is turned into a collection of data called </a:t>
            </a:r>
            <a:r>
              <a:rPr lang="en-US" b="1" dirty="0" smtClean="0"/>
              <a:t>features</a:t>
            </a:r>
            <a:r>
              <a:rPr lang="en-US" dirty="0" smtClean="0"/>
              <a:t>.  Useful features are attributes of the item that are strongly correlated with certain classes.</a:t>
            </a:r>
          </a:p>
          <a:p>
            <a:pPr lvl="1"/>
            <a:r>
              <a:rPr lang="en-US" dirty="0" smtClean="0"/>
              <a:t>The classification algorithm is usually ML or MAP, depending on what data we have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7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1730</Words>
  <Application>Microsoft Macintosh PowerPoint</Application>
  <PresentationFormat>On-screen Show (4:3)</PresentationFormat>
  <Paragraphs>215</Paragraphs>
  <Slides>29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Mangal</vt:lpstr>
      <vt:lpstr>Arial</vt:lpstr>
      <vt:lpstr>Office Theme</vt:lpstr>
      <vt:lpstr>Naïve Bayes Classifiers</vt:lpstr>
      <vt:lpstr>Review</vt:lpstr>
      <vt:lpstr>Maximum likelihood hypothesis</vt:lpstr>
      <vt:lpstr>Maximum a posteriori (MAP) hypothesis</vt:lpstr>
      <vt:lpstr>Posterior probability</vt:lpstr>
      <vt:lpstr>Combining evidence</vt:lpstr>
      <vt:lpstr>Combining evidence (m pieces)</vt:lpstr>
      <vt:lpstr>Classification</vt:lpstr>
      <vt:lpstr>Classification</vt:lpstr>
      <vt:lpstr>Example: Spam classification</vt:lpstr>
      <vt:lpstr>Example: Spam classification</vt:lpstr>
      <vt:lpstr>Example: Spam classification</vt:lpstr>
      <vt:lpstr>Naïve Bayes</vt:lpstr>
      <vt:lpstr>Naïve Bayes</vt:lpstr>
      <vt:lpstr>Probabilities needed</vt:lpstr>
      <vt:lpstr>Example</vt:lpstr>
      <vt:lpstr>Learning probabilities from data</vt:lpstr>
      <vt:lpstr>Learning probabilities from data</vt:lpstr>
      <vt:lpstr>Learning probabilities from data</vt:lpstr>
      <vt:lpstr>Conditional independence to the rescue!</vt:lpstr>
      <vt:lpstr>Learning probabilities from data</vt:lpstr>
      <vt:lpstr>Example</vt:lpstr>
      <vt:lpstr>Another problem to handle…</vt:lpstr>
      <vt:lpstr>Another problem to handle…</vt:lpstr>
      <vt:lpstr>Summary of Naïve Bayes</vt:lpstr>
      <vt:lpstr>Summary of Naïve Bayes</vt:lpstr>
      <vt:lpstr>Summary of Naïve Bayes</vt:lpstr>
      <vt:lpstr>Summary of Naïve Bayes (for email)</vt:lpstr>
      <vt:lpstr>Summary of Naïve Bayes (for email)</vt:lpstr>
    </vt:vector>
  </TitlesOfParts>
  <Company>University of Massachusetts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Classifiers</dc:title>
  <dc:creator>Phillip Kirlin</dc:creator>
  <cp:lastModifiedBy>Kirlin_Phillip</cp:lastModifiedBy>
  <cp:revision>20</cp:revision>
  <dcterms:created xsi:type="dcterms:W3CDTF">2014-11-04T15:09:43Z</dcterms:created>
  <dcterms:modified xsi:type="dcterms:W3CDTF">2017-03-02T21:47:50Z</dcterms:modified>
</cp:coreProperties>
</file>