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82" r:id="rId13"/>
    <p:sldId id="278" r:id="rId14"/>
    <p:sldId id="279" r:id="rId15"/>
    <p:sldId id="280" r:id="rId16"/>
    <p:sldId id="281" r:id="rId17"/>
    <p:sldId id="268" r:id="rId18"/>
    <p:sldId id="269" r:id="rId19"/>
    <p:sldId id="270" r:id="rId20"/>
    <p:sldId id="271" r:id="rId21"/>
    <p:sldId id="272" r:id="rId22"/>
    <p:sldId id="283" r:id="rId23"/>
    <p:sldId id="287" r:id="rId24"/>
    <p:sldId id="273" r:id="rId25"/>
    <p:sldId id="274" r:id="rId26"/>
    <p:sldId id="284" r:id="rId27"/>
    <p:sldId id="288" r:id="rId28"/>
    <p:sldId id="285" r:id="rId29"/>
    <p:sldId id="286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478" autoAdjust="0"/>
  </p:normalViewPr>
  <p:slideViewPr>
    <p:cSldViewPr snapToGrid="0" snapToObjects="1">
      <p:cViewPr varScale="1">
        <p:scale>
          <a:sx n="98" d="100"/>
          <a:sy n="98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6180-EDC7-5F4E-B280-CF0C7ABB778E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3BC1D-3571-D542-BB8F-5414F561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D) 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(D)}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mr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(H_0)}{\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mr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word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+ 1}}{\text{total \# of spam emails + 2}}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smoothed numbers?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\Big[ P(F_1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\Big[ \prod_{j=1}^m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emails labeled as spam}}{\text{total \# of emails}}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emails with word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+ 1}}{\text{total \# of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emails + 2}}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D_2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D_2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(D_2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{\Big[ P(D_1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H_k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H_k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F8F0F-8BAE-B04B-8BD1-4A8AFADEA2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F_3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F_3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emails labeled as spam}}{\text{total \# of emails}}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F3 \mid 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those exact features}}{\text{total \# of spam emails}}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word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$}}{\text{total \# of spam emails}}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 \mid F1,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{\Big[ \prod_{j=1}^m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 \Big]  P(\text{spam})}{P(F_1,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816E-752B-B34A-9168-53C5AA1F5DB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Example: Spam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email arrives: is it spam or not spam?</a:t>
            </a:r>
          </a:p>
          <a:p>
            <a:r>
              <a:rPr lang="en-US" dirty="0"/>
              <a:t>A useful set of features might be the presence or absence of various words in the email:</a:t>
            </a:r>
          </a:p>
          <a:p>
            <a:pPr lvl="1"/>
            <a:r>
              <a:rPr lang="en-US" dirty="0"/>
              <a:t>F1, ~F1: "Kirlin" appears/does not appear</a:t>
            </a:r>
          </a:p>
          <a:p>
            <a:pPr lvl="1"/>
            <a:r>
              <a:rPr lang="en-US" dirty="0"/>
              <a:t>F2, ~F2: "</a:t>
            </a:r>
            <a:r>
              <a:rPr lang="en-US" dirty="0" err="1"/>
              <a:t>viagra</a:t>
            </a:r>
            <a:r>
              <a:rPr lang="en-US" dirty="0"/>
              <a:t>" appears/does not appear</a:t>
            </a:r>
          </a:p>
          <a:p>
            <a:pPr lvl="1"/>
            <a:r>
              <a:rPr lang="en-US" dirty="0"/>
              <a:t>F3, ~F3: "cash" appears/does not appear</a:t>
            </a:r>
          </a:p>
          <a:p>
            <a:r>
              <a:rPr lang="en-US" dirty="0"/>
              <a:t>Let's say our new email contains "Kirlin" and "cash," but not "</a:t>
            </a:r>
            <a:r>
              <a:rPr lang="en-US" dirty="0" err="1"/>
              <a:t>viagra</a:t>
            </a:r>
            <a:r>
              <a:rPr lang="en-US" dirty="0"/>
              <a:t>."</a:t>
            </a:r>
          </a:p>
          <a:p>
            <a:r>
              <a:rPr lang="en-US" dirty="0"/>
              <a:t>The features for this email are F1, ~F2, and F3.</a:t>
            </a:r>
          </a:p>
          <a:p>
            <a:r>
              <a:rPr lang="en-US" dirty="0"/>
              <a:t>Let's use MAP for classification.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Example: Spam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/>
          </a:bodyPr>
          <a:lstStyle/>
          <a:p>
            <a:r>
              <a:rPr lang="en-US" dirty="0"/>
              <a:t>Features = Data = D = F1, ~F2, F3.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7" y="2192575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6" y="3251238"/>
            <a:ext cx="7817876" cy="6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Example: Spam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/>
          </a:bodyPr>
          <a:lstStyle/>
          <a:p>
            <a:r>
              <a:rPr lang="en-US" dirty="0"/>
              <a:t>Features = Data = D = F1, ~F2, F3.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assume all the features are conditionally independent given the hypothesis.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7" y="2192575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6" y="3251238"/>
            <a:ext cx="7817876" cy="696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90292"/>
            <a:ext cx="9144000" cy="6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called a Naïve Bayes classifier.</a:t>
            </a:r>
          </a:p>
          <a:p>
            <a:r>
              <a:rPr lang="en-US" dirty="0"/>
              <a:t>Assumes the data is a collection of features, and each feature is conditionally independent of all other features given the hypothesis.</a:t>
            </a:r>
          </a:p>
          <a:p>
            <a:r>
              <a:rPr lang="en-US" dirty="0"/>
              <a:t>Classifies using </a:t>
            </a:r>
            <a:r>
              <a:rPr lang="en-US"/>
              <a:t>MAP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599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38"/>
            <a:ext cx="8229600" cy="5071926"/>
          </a:xfrm>
        </p:spPr>
        <p:txBody>
          <a:bodyPr/>
          <a:lstStyle/>
          <a:p>
            <a:r>
              <a:rPr lang="en-US" dirty="0"/>
              <a:t>Hypotheses: H1 through Hn.</a:t>
            </a:r>
          </a:p>
          <a:p>
            <a:r>
              <a:rPr lang="en-US" dirty="0"/>
              <a:t>Features (data): F1 through Fm.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19"/>
            <a:ext cx="9144000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4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H</a:t>
            </a:r>
            <a:r>
              <a:rPr lang="en-US" sz="4800" i="1" baseline="-25000" dirty="0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r>
              <a:rPr lang="en-US" dirty="0"/>
              <a:t>P(</a:t>
            </a:r>
            <a:r>
              <a:rPr lang="en-US" i="1" dirty="0"/>
              <a:t>F</a:t>
            </a:r>
            <a:r>
              <a:rPr lang="en-US" sz="4400" i="1" baseline="-25000" dirty="0"/>
              <a:t>j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H</a:t>
            </a:r>
            <a:r>
              <a:rPr lang="en-US" sz="4400" i="1" baseline="-25000" dirty="0"/>
              <a:t>i</a:t>
            </a:r>
            <a:r>
              <a:rPr lang="en-US" dirty="0"/>
              <a:t>) for j = 1 to m and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503"/>
            <a:ext cx="9144000" cy="33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45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MAP, we need to calculate or estimate P(Hi) and P(F1, ~F2, F3 | Hi)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In other words, we need to know:</a:t>
            </a:r>
          </a:p>
          <a:p>
            <a:pPr lvl="1"/>
            <a:r>
              <a:rPr lang="en-US" dirty="0"/>
              <a:t>P(spam)							</a:t>
            </a:r>
          </a:p>
          <a:p>
            <a:pPr lvl="1"/>
            <a:r>
              <a:rPr lang="en-US" dirty="0"/>
              <a:t>P(not-spam)</a:t>
            </a:r>
          </a:p>
          <a:p>
            <a:pPr lvl="1"/>
            <a:r>
              <a:rPr lang="en-US" dirty="0"/>
              <a:t>P(F1, ~F2, F3 | spam)</a:t>
            </a:r>
          </a:p>
          <a:p>
            <a:pPr lvl="1"/>
            <a:r>
              <a:rPr lang="en-US" dirty="0"/>
              <a:t>P(F1, ~F2, F3 | not-spam)</a:t>
            </a:r>
          </a:p>
        </p:txBody>
      </p:sp>
    </p:spTree>
    <p:extLst>
      <p:ext uri="{BB962C8B-B14F-4D97-AF65-F5344CB8AC3E}">
        <p14:creationId xmlns:p14="http://schemas.microsoft.com/office/powerpoint/2010/main" val="176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 we have access to a large number of old emails that are correctly labeled as spam/not-spam.</a:t>
            </a:r>
          </a:p>
          <a:p>
            <a:r>
              <a:rPr lang="en-US" dirty="0"/>
              <a:t>How can we estimate P(spam)?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14557"/>
            <a:ext cx="8013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 we have access to a large number of old emails that are correctly labeled as spam/not-spam.</a:t>
            </a:r>
          </a:p>
          <a:p>
            <a:r>
              <a:rPr lang="en-US" dirty="0"/>
              <a:t>How can we estimate P(F1, ~F2, F3 | spam)?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probably going to be a very rough estimate?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54638"/>
            <a:ext cx="8364975" cy="7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event D = data we have observed.</a:t>
            </a:r>
          </a:p>
          <a:p>
            <a:r>
              <a:rPr lang="en-US" dirty="0"/>
              <a:t>Let events H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be events representing the </a:t>
            </a:r>
            <a:r>
              <a:rPr lang="en-US" i="1" dirty="0"/>
              <a:t>n</a:t>
            </a:r>
            <a:r>
              <a:rPr lang="en-US" dirty="0"/>
              <a:t> hypotheses we want to choose between.</a:t>
            </a:r>
          </a:p>
          <a:p>
            <a:r>
              <a:rPr lang="en-US" dirty="0"/>
              <a:t>Use D to pick the "best" H.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are two "standard" ways to do this, depending on what information we have available.</a:t>
            </a:r>
          </a:p>
        </p:txBody>
      </p:sp>
    </p:spTree>
    <p:extLst>
      <p:ext uri="{BB962C8B-B14F-4D97-AF65-F5344CB8AC3E}">
        <p14:creationId xmlns:p14="http://schemas.microsoft.com/office/powerpoint/2010/main" val="29599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775"/>
          </a:xfrm>
        </p:spPr>
        <p:txBody>
          <a:bodyPr>
            <a:noAutofit/>
          </a:bodyPr>
          <a:lstStyle/>
          <a:p>
            <a:r>
              <a:rPr lang="en-US" sz="3200" dirty="0"/>
              <a:t>Conditional independence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616"/>
            <a:ext cx="8229600" cy="51515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unlikely that our set of old emails contains many messages with that exact set of features.</a:t>
            </a:r>
          </a:p>
          <a:p>
            <a:r>
              <a:rPr lang="en-US" dirty="0"/>
              <a:t>Let's assume that all of our features are conditionally independent of each other, given the hypothesis (spam/not-spam).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probabilities are easier to get good estimates for!</a:t>
            </a:r>
          </a:p>
          <a:p>
            <a:r>
              <a:rPr lang="en-US" dirty="0"/>
              <a:t>A classifier that makes this assumption is called a Naïve Bayes classifier.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3281241"/>
            <a:ext cx="7137982" cy="9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need to estimate P(F1 | spam) instead of P(F1, ~F2, F3 | spam).</a:t>
            </a:r>
          </a:p>
          <a:p>
            <a:r>
              <a:rPr lang="en-US" dirty="0"/>
              <a:t>Equivalently, how can we estimate the probability of seeing "Kirlin" in an email given that the email is spam?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3" y="4502471"/>
            <a:ext cx="8161912" cy="8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8"/>
            <a:ext cx="8229600" cy="6272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04EC-9009-684E-AFC6-49429283E140}"/>
              </a:ext>
            </a:extLst>
          </p:cNvPr>
          <p:cNvSpPr txBox="1"/>
          <p:nvPr/>
        </p:nvSpPr>
        <p:spPr>
          <a:xfrm>
            <a:off x="0" y="63882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I have 20 emails that have been already classified into spam (15 emails) and non-spam (5 emails).  Suppose I only care about the presence or absence of the words </a:t>
            </a:r>
            <a:r>
              <a:rPr lang="en-US" sz="2000" b="1" dirty="0"/>
              <a:t>luxury</a:t>
            </a:r>
            <a:r>
              <a:rPr lang="en-US" sz="2000" dirty="0"/>
              <a:t>, </a:t>
            </a:r>
            <a:r>
              <a:rPr lang="en-US" sz="2000" b="1" dirty="0"/>
              <a:t>brands</a:t>
            </a:r>
            <a:r>
              <a:rPr lang="en-US" sz="2000" dirty="0"/>
              <a:t>, and </a:t>
            </a:r>
            <a:r>
              <a:rPr lang="en-US" sz="2000" b="1" dirty="0"/>
              <a:t>save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6 of the spam emails contain "luxury," 3 of the spam emails contain "brands," and 7 of the 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1 of the non-spam emails contains "luxury," 2 of the non-spam emails contain "brands," and 2 of the non-spam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a new email arrives that contains the words "luxury" and "save" but not "brands."  Should this be classified as spam or not spam?</a:t>
            </a:r>
          </a:p>
        </p:txBody>
      </p:sp>
    </p:spTree>
    <p:extLst>
      <p:ext uri="{BB962C8B-B14F-4D97-AF65-F5344CB8AC3E}">
        <p14:creationId xmlns:p14="http://schemas.microsoft.com/office/powerpoint/2010/main" val="212207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8"/>
            <a:ext cx="8229600" cy="6272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Example, continued</a:t>
            </a:r>
          </a:p>
        </p:txBody>
      </p:sp>
    </p:spTree>
    <p:extLst>
      <p:ext uri="{BB962C8B-B14F-4D97-AF65-F5344CB8AC3E}">
        <p14:creationId xmlns:p14="http://schemas.microsoft.com/office/powerpoint/2010/main" val="277443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to handle…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we a word </a:t>
            </a:r>
            <a:r>
              <a:rPr lang="en-US" i="1" dirty="0"/>
              <a:t>never</a:t>
            </a:r>
            <a:r>
              <a:rPr lang="en-US" dirty="0"/>
              <a:t> appears in any spam emails?  What happens to its probability estimate?  (and why is this bad?)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Probability of zero destroys the entire calculation!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0" y="4141422"/>
            <a:ext cx="8388359" cy="118766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4" y="2987114"/>
            <a:ext cx="7974848" cy="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to handle…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Fix the estimates: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i="1" dirty="0"/>
              <a:t>smoothing</a:t>
            </a:r>
            <a:r>
              <a:rPr lang="en-US" dirty="0"/>
              <a:t>.  Removes the possibility of a zero probability wiping out the entire calculation.</a:t>
            </a:r>
          </a:p>
          <a:p>
            <a:r>
              <a:rPr lang="en-US" dirty="0"/>
              <a:t>Simulates adding two additional spam emails, one containing every word, and containing no words.</a:t>
            </a:r>
          </a:p>
          <a:p>
            <a:pPr lvl="1"/>
            <a:r>
              <a:rPr lang="en-US" dirty="0"/>
              <a:t>We would also smooth for non-spam: adding two non-spam emails, one with all words, one with no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0" y="2398850"/>
            <a:ext cx="8555732" cy="9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the data is a collection of features, and each feature is conditionally independent of all other features given the hypothesis.</a:t>
            </a:r>
          </a:p>
          <a:p>
            <a:r>
              <a:rPr lang="en-US" dirty="0"/>
              <a:t>Classifies using MAP hypothesis.</a:t>
            </a:r>
          </a:p>
        </p:txBody>
      </p:sp>
    </p:spTree>
    <p:extLst>
      <p:ext uri="{BB962C8B-B14F-4D97-AF65-F5344CB8AC3E}">
        <p14:creationId xmlns:p14="http://schemas.microsoft.com/office/powerpoint/2010/main" val="35041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8"/>
            <a:ext cx="8229600" cy="6272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04EC-9009-684E-AFC6-49429283E140}"/>
              </a:ext>
            </a:extLst>
          </p:cNvPr>
          <p:cNvSpPr txBox="1"/>
          <p:nvPr/>
        </p:nvSpPr>
        <p:spPr>
          <a:xfrm>
            <a:off x="0" y="63882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I have 20 emails that have been already classified into spam (15 emails) and non-spam (5 emails).  Suppose I only care about the presence or absence of the words </a:t>
            </a:r>
            <a:r>
              <a:rPr lang="en-US" sz="2000" b="1" dirty="0"/>
              <a:t>luxury</a:t>
            </a:r>
            <a:r>
              <a:rPr lang="en-US" sz="2000" dirty="0"/>
              <a:t>, </a:t>
            </a:r>
            <a:r>
              <a:rPr lang="en-US" sz="2000" b="1" dirty="0"/>
              <a:t>brands</a:t>
            </a:r>
            <a:r>
              <a:rPr lang="en-US" sz="2000" dirty="0"/>
              <a:t>, and </a:t>
            </a:r>
            <a:r>
              <a:rPr lang="en-US" sz="2000" b="1" dirty="0"/>
              <a:t>save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6 of the spam emails contain "luxury," 3 of the spam emails contain "brands," and 7 of the 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1 of the non-spam emails contains "luxury," 2 of the non-spam emails contain "brands," and 2 of the non-spam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a new email arrives that contains the words "luxury" and "save" but not "brands."  Should this be classified as spam or not spam?</a:t>
            </a:r>
          </a:p>
        </p:txBody>
      </p:sp>
    </p:spTree>
    <p:extLst>
      <p:ext uri="{BB962C8B-B14F-4D97-AF65-F5344CB8AC3E}">
        <p14:creationId xmlns:p14="http://schemas.microsoft.com/office/powerpoint/2010/main" val="263304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599"/>
          </a:xfrm>
        </p:spPr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38"/>
            <a:ext cx="8229600" cy="5071926"/>
          </a:xfrm>
        </p:spPr>
        <p:txBody>
          <a:bodyPr/>
          <a:lstStyle/>
          <a:p>
            <a:r>
              <a:rPr lang="en-US" dirty="0"/>
              <a:t>Hypotheses: H</a:t>
            </a:r>
            <a:r>
              <a:rPr lang="en-US" sz="4400" baseline="-25000" dirty="0"/>
              <a:t>1</a:t>
            </a:r>
            <a:r>
              <a:rPr lang="en-US" dirty="0"/>
              <a:t> through H</a:t>
            </a:r>
            <a:r>
              <a:rPr lang="en-US" sz="4400" baseline="-25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Features (data): F</a:t>
            </a:r>
            <a:r>
              <a:rPr lang="en-US" sz="4400" baseline="-25000" dirty="0"/>
              <a:t>1</a:t>
            </a:r>
            <a:r>
              <a:rPr lang="en-US" dirty="0"/>
              <a:t> through F</a:t>
            </a:r>
            <a:r>
              <a:rPr lang="en-US" sz="4400" baseline="-25000" dirty="0"/>
              <a:t>m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19"/>
            <a:ext cx="9144000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Probabilities needed to be determined (either given to you or estimated from data):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i="1" dirty="0"/>
              <a:t>H</a:t>
            </a:r>
            <a:r>
              <a:rPr lang="en-US" sz="4800" i="1" baseline="-25000" dirty="0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r>
              <a:rPr lang="en-US" dirty="0"/>
              <a:t>P(</a:t>
            </a:r>
            <a:r>
              <a:rPr lang="en-US" i="1" dirty="0"/>
              <a:t>F</a:t>
            </a:r>
            <a:r>
              <a:rPr lang="en-US" sz="4400" i="1" baseline="-25000" dirty="0"/>
              <a:t>j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H</a:t>
            </a:r>
            <a:r>
              <a:rPr lang="en-US" sz="4400" i="1" baseline="-25000" dirty="0"/>
              <a:t>i</a:t>
            </a:r>
            <a:r>
              <a:rPr lang="en-US" dirty="0"/>
              <a:t>) for j = 1 to m and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hypothesis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likelihood hypothesis (H</a:t>
            </a:r>
            <a:r>
              <a:rPr lang="en-US" baseline="30000" dirty="0"/>
              <a:t>ML</a:t>
            </a:r>
            <a:r>
              <a:rPr lang="en-US" dirty="0"/>
              <a:t>) is the hypothesis that </a:t>
            </a:r>
            <a:r>
              <a:rPr lang="en-US" b="1" dirty="0"/>
              <a:t>maximizes the probability of the data given that hypothesis.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use it: compute P(D | H</a:t>
            </a:r>
            <a:r>
              <a:rPr lang="en-US" baseline="-25000" dirty="0"/>
              <a:t>i</a:t>
            </a:r>
            <a:r>
              <a:rPr lang="en-US" dirty="0"/>
              <a:t>) for each hypothesis (1 through </a:t>
            </a:r>
            <a:r>
              <a:rPr lang="en-US" i="1" dirty="0"/>
              <a:t>n</a:t>
            </a:r>
            <a:r>
              <a:rPr lang="en-US" dirty="0"/>
              <a:t>) and select the one with the greatest value.</a:t>
            </a:r>
          </a:p>
          <a:p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40" y="3300186"/>
            <a:ext cx="5890350" cy="9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26509" cy="818113"/>
          </a:xfrm>
        </p:spPr>
        <p:txBody>
          <a:bodyPr>
            <a:normAutofit/>
          </a:bodyPr>
          <a:lstStyle/>
          <a:p>
            <a:r>
              <a:rPr lang="en-US" dirty="0"/>
              <a:t>Summary of </a:t>
            </a:r>
            <a:r>
              <a:rPr lang="en-US"/>
              <a:t>Naïve Bayes (for 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96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Bayes classifies using MAP: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this for spam and for not-spam; see which is bigger.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054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2775595"/>
            <a:ext cx="7098600" cy="68696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3658052"/>
            <a:ext cx="7295509" cy="71349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1" y="4476777"/>
            <a:ext cx="5884528" cy="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2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818113"/>
          </a:xfrm>
        </p:spPr>
        <p:txBody>
          <a:bodyPr>
            <a:normAutofit/>
          </a:bodyPr>
          <a:lstStyle/>
          <a:p>
            <a:r>
              <a:rPr lang="en-US" dirty="0"/>
              <a:t>Summary of </a:t>
            </a:r>
            <a:r>
              <a:rPr lang="en-US"/>
              <a:t>Naïve Bayes (for 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9648"/>
          </a:xfrm>
        </p:spPr>
        <p:txBody>
          <a:bodyPr>
            <a:normAutofit/>
          </a:bodyPr>
          <a:lstStyle/>
          <a:p>
            <a:r>
              <a:rPr lang="en-US" dirty="0"/>
              <a:t>Estimating the </a:t>
            </a:r>
            <a:r>
              <a:rPr lang="en-US" b="1" i="1" dirty="0"/>
              <a:t>prior</a:t>
            </a:r>
            <a:r>
              <a:rPr lang="en-US" dirty="0"/>
              <a:t> for each hypothesis: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Estimating the probability of a feature given a class (aka </a:t>
            </a:r>
            <a:r>
              <a:rPr lang="en-US" b="1" i="1" dirty="0"/>
              <a:t>likelihood</a:t>
            </a:r>
            <a:r>
              <a:rPr lang="en-US" dirty="0"/>
              <a:t>) with smoothing: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4" y="5083061"/>
            <a:ext cx="7581028" cy="83779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0" y="2304702"/>
            <a:ext cx="6985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a posteriori (MAP)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hypothesis is the hypothesis that </a:t>
            </a:r>
            <a:r>
              <a:rPr lang="en-US" b="1" dirty="0"/>
              <a:t>maximizes the posterior probability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P(D | H</a:t>
            </a:r>
            <a:r>
              <a:rPr lang="en-US" baseline="-25000" dirty="0"/>
              <a:t>i</a:t>
            </a:r>
            <a:r>
              <a:rPr lang="en-US" dirty="0"/>
              <a:t>) terms are now </a:t>
            </a:r>
            <a:r>
              <a:rPr lang="en-US" i="1" dirty="0"/>
              <a:t>weighted</a:t>
            </a:r>
            <a:r>
              <a:rPr lang="en-US" dirty="0"/>
              <a:t> by the hypothesis prior probabilities.</a:t>
            </a:r>
          </a:p>
        </p:txBody>
      </p:sp>
      <p:pic>
        <p:nvPicPr>
          <p:cNvPr id="5" name="Picture 4" descr="latexit-dr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211" y="2754790"/>
            <a:ext cx="4610357" cy="694266"/>
          </a:xfrm>
          <a:prstGeom prst="rect">
            <a:avLst/>
          </a:prstGeom>
        </p:spPr>
      </p:pic>
      <p:pic>
        <p:nvPicPr>
          <p:cNvPr id="6" name="Picture 5" descr="latexit-dr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036" y="3439686"/>
            <a:ext cx="4566966" cy="93291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1240" y="4473101"/>
            <a:ext cx="4499496" cy="6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Posterior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/>
          <a:lstStyle/>
          <a:p>
            <a:r>
              <a:rPr lang="en-US" dirty="0"/>
              <a:t>If you need the actual posterior probability for some hypothesis H</a:t>
            </a:r>
            <a:r>
              <a:rPr lang="en-US" baseline="-25000" dirty="0"/>
              <a:t>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344720"/>
            <a:ext cx="5918200" cy="109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56" y="3698058"/>
            <a:ext cx="3771900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56" y="5206201"/>
            <a:ext cx="4610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42400" cy="5257800"/>
          </a:xfrm>
        </p:spPr>
        <p:txBody>
          <a:bodyPr>
            <a:normAutofit/>
          </a:bodyPr>
          <a:lstStyle/>
          <a:p>
            <a:r>
              <a:rPr lang="en-US" dirty="0"/>
              <a:t>If we have multiple pieces of data/evidence (say two pieces), then we need to compute or estimate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which is often hard.</a:t>
            </a:r>
          </a:p>
          <a:p>
            <a:r>
              <a:rPr lang="en-US" dirty="0"/>
              <a:t>Instead, we </a:t>
            </a:r>
            <a:r>
              <a:rPr lang="en-US" b="1" dirty="0"/>
              <a:t>assume</a:t>
            </a:r>
            <a:r>
              <a:rPr lang="en-US" dirty="0"/>
              <a:t> all pieces of evidence are conditionally independent given a hypothesis:</a:t>
            </a:r>
          </a:p>
          <a:p>
            <a:endParaRPr lang="en-US" dirty="0"/>
          </a:p>
          <a:p>
            <a:r>
              <a:rPr lang="en-US" dirty="0"/>
              <a:t>This assumption is </a:t>
            </a:r>
            <a:r>
              <a:rPr lang="en-US" b="1" dirty="0"/>
              <a:t>most likely not true</a:t>
            </a:r>
            <a:r>
              <a:rPr lang="en-US" dirty="0"/>
              <a:t>, but we do it to make our lives easier.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4997450"/>
            <a:ext cx="79375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50" y="2740025"/>
            <a:ext cx="293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31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evidence (</a:t>
            </a:r>
            <a:r>
              <a:rPr lang="en-US" i="1" dirty="0"/>
              <a:t>m</a:t>
            </a:r>
            <a:r>
              <a:rPr lang="en-US" dirty="0"/>
              <a:t> pieces)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594"/>
            <a:ext cx="8229600" cy="546355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121696"/>
            <a:ext cx="7112000" cy="79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651" y="2344834"/>
            <a:ext cx="5024030" cy="972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51" y="3649924"/>
            <a:ext cx="4045534" cy="1034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" y="5332392"/>
            <a:ext cx="8331200" cy="12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9488"/>
            <a:ext cx="8423393" cy="4826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Classification is the problem of identifying which of a set categories (called classes) a particular item belongs in.</a:t>
            </a:r>
          </a:p>
          <a:p>
            <a:r>
              <a:rPr lang="en-US" dirty="0"/>
              <a:t>Lots of real-world problems are classification problems:</a:t>
            </a:r>
          </a:p>
          <a:p>
            <a:pPr lvl="1"/>
            <a:r>
              <a:rPr lang="en-US" dirty="0"/>
              <a:t>spam filtering (classes: spam/not-spam)</a:t>
            </a:r>
          </a:p>
          <a:p>
            <a:pPr lvl="1"/>
            <a:r>
              <a:rPr lang="en-US" dirty="0"/>
              <a:t>handwriting recognition &amp; OCR (classes: one for each letter, number, or symbol)</a:t>
            </a:r>
          </a:p>
          <a:p>
            <a:pPr lvl="1"/>
            <a:r>
              <a:rPr lang="en-US" dirty="0"/>
              <a:t>text classification, image classification, music classification, etc.</a:t>
            </a:r>
          </a:p>
          <a:p>
            <a:r>
              <a:rPr lang="en-US" dirty="0"/>
              <a:t>Almost any problem where you are assigning a label to items can be set up as a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5335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algorithm that does classification is called a classifier.  Classifiers take an item as input and output the class it thinks that item belongs to.  That is, the classifier </a:t>
            </a:r>
            <a:r>
              <a:rPr lang="en-US" i="1" dirty="0"/>
              <a:t>predicts</a:t>
            </a:r>
            <a:r>
              <a:rPr lang="en-US" dirty="0"/>
              <a:t> a class for each item.</a:t>
            </a:r>
          </a:p>
          <a:p>
            <a:r>
              <a:rPr lang="en-US" dirty="0"/>
              <a:t>Lots of classifiers are based on probabilities and statistical inference: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classes</a:t>
            </a:r>
            <a:r>
              <a:rPr lang="en-US" dirty="0"/>
              <a:t> become the hypotheses being tested.</a:t>
            </a:r>
          </a:p>
          <a:p>
            <a:pPr lvl="1"/>
            <a:r>
              <a:rPr lang="en-US" dirty="0"/>
              <a:t>The item being classified is turned into a collection of data called </a:t>
            </a:r>
            <a:r>
              <a:rPr lang="en-US" b="1" dirty="0"/>
              <a:t>features</a:t>
            </a:r>
            <a:r>
              <a:rPr lang="en-US" dirty="0"/>
              <a:t>.  Useful features are attributes of the item that are strongly correlated with certain classes.</a:t>
            </a:r>
          </a:p>
          <a:p>
            <a:pPr lvl="1"/>
            <a:r>
              <a:rPr lang="en-US" dirty="0"/>
              <a:t>The classification algorithm is usually ML or MAP, depending on what data we have available.</a:t>
            </a:r>
          </a:p>
        </p:txBody>
      </p:sp>
    </p:spTree>
    <p:extLst>
      <p:ext uri="{BB962C8B-B14F-4D97-AF65-F5344CB8AC3E}">
        <p14:creationId xmlns:p14="http://schemas.microsoft.com/office/powerpoint/2010/main" val="18855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2494</Words>
  <Application>Microsoft Macintosh PowerPoint</Application>
  <PresentationFormat>On-screen Show (4:3)</PresentationFormat>
  <Paragraphs>221</Paragraphs>
  <Slides>31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Naïve Bayes Classifiers</vt:lpstr>
      <vt:lpstr>Review</vt:lpstr>
      <vt:lpstr>Maximum likelihood hypothesis</vt:lpstr>
      <vt:lpstr>Maximum a posteriori (MAP) hypothesis</vt:lpstr>
      <vt:lpstr>Posterior probability</vt:lpstr>
      <vt:lpstr>Combining evidence</vt:lpstr>
      <vt:lpstr>Combining evidence (m pieces)</vt:lpstr>
      <vt:lpstr>Classification</vt:lpstr>
      <vt:lpstr>Classification</vt:lpstr>
      <vt:lpstr>Example: Spam classification</vt:lpstr>
      <vt:lpstr>Example: Spam classification</vt:lpstr>
      <vt:lpstr>Example: Spam classification</vt:lpstr>
      <vt:lpstr>Naïve Bayes</vt:lpstr>
      <vt:lpstr>Naïve Bayes</vt:lpstr>
      <vt:lpstr>Probabilities needed</vt:lpstr>
      <vt:lpstr>Example</vt:lpstr>
      <vt:lpstr>Learning probabilities from data</vt:lpstr>
      <vt:lpstr>Learning probabilities from data</vt:lpstr>
      <vt:lpstr>Learning probabilities from data</vt:lpstr>
      <vt:lpstr>Conditional independence to the rescue!</vt:lpstr>
      <vt:lpstr>Learning probabilities from data</vt:lpstr>
      <vt:lpstr>Example</vt:lpstr>
      <vt:lpstr>Example, continued</vt:lpstr>
      <vt:lpstr>Another problem to handle…</vt:lpstr>
      <vt:lpstr>Another problem to handle…</vt:lpstr>
      <vt:lpstr>Summary of Naïve Bayes</vt:lpstr>
      <vt:lpstr>Example</vt:lpstr>
      <vt:lpstr>Summary of Naïve Bayes</vt:lpstr>
      <vt:lpstr>Summary of Naïve Bayes</vt:lpstr>
      <vt:lpstr>Summary of Naïve Bayes (for email)</vt:lpstr>
      <vt:lpstr>Summary of Naïve Bayes (for email)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Phillip Kirlin</dc:creator>
  <cp:lastModifiedBy>Kirlin_Phillip</cp:lastModifiedBy>
  <cp:revision>28</cp:revision>
  <dcterms:created xsi:type="dcterms:W3CDTF">2014-11-04T15:09:43Z</dcterms:created>
  <dcterms:modified xsi:type="dcterms:W3CDTF">2020-10-15T21:08:37Z</dcterms:modified>
</cp:coreProperties>
</file>