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82" r:id="rId13"/>
    <p:sldId id="278" r:id="rId14"/>
    <p:sldId id="279" r:id="rId15"/>
    <p:sldId id="280" r:id="rId16"/>
    <p:sldId id="281" r:id="rId17"/>
    <p:sldId id="289" r:id="rId18"/>
    <p:sldId id="268" r:id="rId19"/>
    <p:sldId id="269" r:id="rId20"/>
    <p:sldId id="270" r:id="rId21"/>
    <p:sldId id="271" r:id="rId22"/>
    <p:sldId id="272" r:id="rId23"/>
    <p:sldId id="283" r:id="rId24"/>
    <p:sldId id="273" r:id="rId25"/>
    <p:sldId id="274" r:id="rId26"/>
    <p:sldId id="284" r:id="rId27"/>
    <p:sldId id="288" r:id="rId28"/>
    <p:sldId id="285" r:id="rId29"/>
    <p:sldId id="286" r:id="rId30"/>
    <p:sldId id="275" r:id="rId31"/>
    <p:sldId id="27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02"/>
    <p:restoredTop sz="80618" autoAdjust="0"/>
  </p:normalViewPr>
  <p:slideViewPr>
    <p:cSldViewPr snapToGrid="0" snapToObjects="1">
      <p:cViewPr varScale="1">
        <p:scale>
          <a:sx n="98" d="100"/>
          <a:sy n="98" d="100"/>
        </p:scale>
        <p:origin x="13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6180-EDC7-5F4E-B280-CF0C7ABB778E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3BC1D-3571-D542-BB8F-5414F5617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6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D) =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)}{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(D)}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mr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(H_0)}{\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sum_j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(D,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H_j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mr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)}{\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sum_j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H_j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H_j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62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\text{spam}) =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{\text{\# of spam emails with word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+ 1}}{\text{total \# of spam emails + 2}}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95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smoothed numbers?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03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H^\text{MAP} =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argmax_i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P(D \mid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argmax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\in \{ \text{spam}, \text{not-spam} \} } P(F_1,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argmax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\in \{ \text{spam}, \text{not-spam} \} } \Big[ P(F_1 \mid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\mid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\Big] 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argmax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\in \{ \text{spam}, \text{not-spam} \} } \Big[ \prod_{j=1}^m 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\Big] 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91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P(\text{spam}) =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{\text{\# of emails labeled as spam}}{\text{total \# of emails}}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{\text{\# of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emails with word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+ 1}}{\text{total \# of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emails + 2}}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91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(D_1, D_2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(D_1, D_2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(D_1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(D_2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6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D_1,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{P(D_1,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\mid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)}{P(D_1,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{\Big[ P(D_1 \mid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\Big]  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)}{P(D_1,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=1}^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D_j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)}{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(D_1,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D_m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(D_1\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D_m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=1}^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Bigg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=1}^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D_j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H_k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H_k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\</a:t>
            </a:r>
            <a:r>
              <a:rPr lang="mr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Bigg</a:t>
            </a:r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F8F0F-8BAE-B04B-8BD1-4A8AFADEA2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99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H^\text{MAP} =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argmax_i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P(D \mid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H^\text{MAP} =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argmax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\in \{ \text{spam}, \text{not-spam} \} } P(F_1,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lnot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F_2, F_3 \mid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17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H^\text{MAP} =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argmax_i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P(D \mid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H^\text{MAP} =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argmax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\in \{ \text{spam}, \text{not-spam} \} } P(F_1,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lnot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F_2, F_3 \mid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75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P(\text{spam}) =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{\text{\# of emails labeled as spam}}{\text{total \# of emails}}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0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P(F_1,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lnot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F_2, F3 \mid \text{spam}) = \frac{\text{\# of spam emails with those exact features}}{\text{total \# of spam emails}}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Reason: the # of spam emails with those exact features is probably very small.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0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01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\text{spam}) =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{\text{\# of spam emails with word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$}}{\text{total \# of spam emails}}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P(\text{spam} \mid F1,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{\Big[ \prod_{j=1}^m 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\text{spam})  \Big]  P(\text{spam})}{P(F_1,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3BC1D-3571-D542-BB8F-5414F5617F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9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816E-752B-B34A-9168-53C5AA1F5DB2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816E-752B-B34A-9168-53C5AA1F5DB2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816E-752B-B34A-9168-53C5AA1F5DB2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9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816E-752B-B34A-9168-53C5AA1F5DB2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3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816E-752B-B34A-9168-53C5AA1F5DB2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2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816E-752B-B34A-9168-53C5AA1F5DB2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816E-752B-B34A-9168-53C5AA1F5DB2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9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816E-752B-B34A-9168-53C5AA1F5DB2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8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816E-752B-B34A-9168-53C5AA1F5DB2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816E-752B-B34A-9168-53C5AA1F5DB2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9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816E-752B-B34A-9168-53C5AA1F5DB2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3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2816E-752B-B34A-9168-53C5AA1F5DB2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C6BC-9FE0-EB4F-950B-E4A190E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4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Bayes Classifiers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5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7492"/>
          </a:xfrm>
        </p:spPr>
        <p:txBody>
          <a:bodyPr>
            <a:normAutofit/>
          </a:bodyPr>
          <a:lstStyle/>
          <a:p>
            <a:r>
              <a:rPr lang="en-US" dirty="0"/>
              <a:t>Example: Spam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488"/>
            <a:ext cx="8229600" cy="48266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New email arrives: is it spam or not spam?</a:t>
            </a:r>
          </a:p>
          <a:p>
            <a:r>
              <a:rPr lang="en-US" dirty="0"/>
              <a:t>A useful set of features might be the presence or absence of various words in the email:</a:t>
            </a:r>
          </a:p>
          <a:p>
            <a:pPr lvl="1"/>
            <a:r>
              <a:rPr lang="en-US" dirty="0"/>
              <a:t>F1, ~F1: the word "luxury" appears/does not appear</a:t>
            </a:r>
          </a:p>
          <a:p>
            <a:pPr lvl="1"/>
            <a:r>
              <a:rPr lang="en-US" dirty="0"/>
              <a:t>F2, ~F2: the word "save" appears/does not appear</a:t>
            </a:r>
          </a:p>
          <a:p>
            <a:pPr lvl="1"/>
            <a:r>
              <a:rPr lang="en-US" dirty="0"/>
              <a:t>F3, ~F3: the word "brands" appears/does not appear</a:t>
            </a:r>
          </a:p>
          <a:p>
            <a:r>
              <a:rPr lang="en-US" dirty="0"/>
              <a:t>Let's say our new email contains "luxury" and "brands," but not "save."</a:t>
            </a:r>
          </a:p>
          <a:p>
            <a:r>
              <a:rPr lang="en-US" dirty="0"/>
              <a:t>The features for this email are F1, ~F2, and F3.</a:t>
            </a:r>
          </a:p>
          <a:p>
            <a:r>
              <a:rPr lang="en-US" dirty="0"/>
              <a:t>Let's use MAP for classification.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0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7492"/>
          </a:xfrm>
        </p:spPr>
        <p:txBody>
          <a:bodyPr>
            <a:normAutofit/>
          </a:bodyPr>
          <a:lstStyle/>
          <a:p>
            <a:r>
              <a:rPr lang="en-US" dirty="0"/>
              <a:t>Example: Spam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488"/>
            <a:ext cx="8229600" cy="4826675"/>
          </a:xfrm>
        </p:spPr>
        <p:txBody>
          <a:bodyPr>
            <a:normAutofit/>
          </a:bodyPr>
          <a:lstStyle/>
          <a:p>
            <a:r>
              <a:rPr lang="en-US" dirty="0"/>
              <a:t>Features = Data = D = F1, ~F2, F3.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27" y="2192575"/>
            <a:ext cx="5257116" cy="642091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26" y="3251238"/>
            <a:ext cx="7817876" cy="69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2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7492"/>
          </a:xfrm>
        </p:spPr>
        <p:txBody>
          <a:bodyPr>
            <a:normAutofit/>
          </a:bodyPr>
          <a:lstStyle/>
          <a:p>
            <a:r>
              <a:rPr lang="en-US" dirty="0"/>
              <a:t>Example: Spam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488"/>
            <a:ext cx="8229600" cy="4826675"/>
          </a:xfrm>
        </p:spPr>
        <p:txBody>
          <a:bodyPr>
            <a:normAutofit/>
          </a:bodyPr>
          <a:lstStyle/>
          <a:p>
            <a:r>
              <a:rPr lang="en-US" dirty="0"/>
              <a:t>Features = Data = D = F1, ~F2, F3.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assume all the features are conditionally independent given the hypothesis.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27" y="2192575"/>
            <a:ext cx="5257116" cy="642091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26" y="3251238"/>
            <a:ext cx="7817876" cy="696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90292"/>
            <a:ext cx="9144000" cy="63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called a Naïve Bayes classifier.</a:t>
            </a:r>
          </a:p>
          <a:p>
            <a:r>
              <a:rPr lang="en-US" dirty="0"/>
              <a:t>Assumes the data is a collection of features, and each feature is conditionally independent of all other features given the hypothesis.</a:t>
            </a:r>
          </a:p>
          <a:p>
            <a:r>
              <a:rPr lang="en-US" dirty="0"/>
              <a:t>Classifies using </a:t>
            </a:r>
            <a:r>
              <a:rPr lang="en-US"/>
              <a:t>MAP hypothesis.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54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9599"/>
          </a:xfrm>
        </p:spPr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238"/>
            <a:ext cx="8229600" cy="5071926"/>
          </a:xfrm>
        </p:spPr>
        <p:txBody>
          <a:bodyPr/>
          <a:lstStyle/>
          <a:p>
            <a:r>
              <a:rPr lang="en-US" dirty="0"/>
              <a:t>Hypotheses: H1 through Hn.</a:t>
            </a:r>
          </a:p>
          <a:p>
            <a:r>
              <a:rPr lang="en-US" dirty="0"/>
              <a:t>Features (data): F1 through Fm.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9019"/>
            <a:ext cx="9144000" cy="405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44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i="1" dirty="0"/>
              <a:t>H</a:t>
            </a:r>
            <a:r>
              <a:rPr lang="en-US" sz="4800" i="1" baseline="-25000" dirty="0"/>
              <a:t>i</a:t>
            </a:r>
            <a:r>
              <a:rPr lang="en-US" dirty="0"/>
              <a:t>) for </a:t>
            </a:r>
            <a:r>
              <a:rPr lang="en-US" dirty="0" err="1"/>
              <a:t>i</a:t>
            </a:r>
            <a:r>
              <a:rPr lang="en-US" dirty="0"/>
              <a:t> = 1 to n.</a:t>
            </a:r>
          </a:p>
          <a:p>
            <a:r>
              <a:rPr lang="en-US" dirty="0"/>
              <a:t>P(</a:t>
            </a:r>
            <a:r>
              <a:rPr lang="en-US" i="1" dirty="0"/>
              <a:t>F</a:t>
            </a:r>
            <a:r>
              <a:rPr lang="en-US" sz="4400" i="1" baseline="-25000" dirty="0"/>
              <a:t>j</a:t>
            </a:r>
            <a:r>
              <a:rPr lang="en-US" i="1" dirty="0"/>
              <a:t> </a:t>
            </a:r>
            <a:r>
              <a:rPr lang="en-US" dirty="0"/>
              <a:t>| </a:t>
            </a:r>
            <a:r>
              <a:rPr lang="en-US" i="1" dirty="0"/>
              <a:t>H</a:t>
            </a:r>
            <a:r>
              <a:rPr lang="en-US" sz="4400" i="1" baseline="-25000" dirty="0"/>
              <a:t>i</a:t>
            </a:r>
            <a:r>
              <a:rPr lang="en-US" dirty="0"/>
              <a:t>) for j = 1 to m and </a:t>
            </a:r>
            <a:r>
              <a:rPr lang="en-US" dirty="0" err="1"/>
              <a:t>i</a:t>
            </a:r>
            <a:r>
              <a:rPr lang="en-US" dirty="0"/>
              <a:t> = 1 to 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33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1503"/>
            <a:ext cx="9144000" cy="335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45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A2C7-742A-0C48-8BCA-EC6A0FE83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8849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D7E6-947B-F041-9FC6-F9E291BA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488"/>
            <a:ext cx="8567530" cy="52776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Suppose I know 80% of my email is spam.</a:t>
            </a:r>
          </a:p>
          <a:p>
            <a:r>
              <a:rPr lang="en-US" dirty="0"/>
              <a:t>I have three features, "luxury," "brands," and "save."</a:t>
            </a:r>
          </a:p>
          <a:p>
            <a:r>
              <a:rPr lang="en-US" dirty="0"/>
              <a:t>I know:</a:t>
            </a:r>
          </a:p>
          <a:p>
            <a:pPr lvl="1"/>
            <a:r>
              <a:rPr lang="en-US" dirty="0"/>
              <a:t>P(luxury | spam) = 0.4		P(luxury | ~spam) = 0.01</a:t>
            </a:r>
          </a:p>
          <a:p>
            <a:pPr lvl="1"/>
            <a:r>
              <a:rPr lang="en-US" dirty="0"/>
              <a:t>P(brands | spam) = 0.3		P(brands | ~spam) = 0.2</a:t>
            </a:r>
          </a:p>
          <a:p>
            <a:pPr lvl="1"/>
            <a:r>
              <a:rPr lang="en-US" dirty="0"/>
              <a:t>P(save | spam) = 0.4		P(save | ~spam) = 0.1</a:t>
            </a:r>
          </a:p>
          <a:p>
            <a:r>
              <a:rPr lang="en-US" dirty="0"/>
              <a:t>Suppose a new, incoming email contains "luxury" and "save" but not "brands."  Should it be classified as spam or ~spam?</a:t>
            </a:r>
          </a:p>
        </p:txBody>
      </p:sp>
    </p:spTree>
    <p:extLst>
      <p:ext uri="{BB962C8B-B14F-4D97-AF65-F5344CB8AC3E}">
        <p14:creationId xmlns:p14="http://schemas.microsoft.com/office/powerpoint/2010/main" val="2127200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probabilities from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use MAP, we need to calculate or estimate P(Hi) and P(F1, ~F2, F3 | Hi) for each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r>
              <a:rPr lang="en-US" dirty="0"/>
              <a:t>In other words, we need to know:</a:t>
            </a:r>
          </a:p>
          <a:p>
            <a:pPr lvl="1"/>
            <a:r>
              <a:rPr lang="en-US" dirty="0"/>
              <a:t>P(spam)							</a:t>
            </a:r>
          </a:p>
          <a:p>
            <a:pPr lvl="1"/>
            <a:r>
              <a:rPr lang="en-US" dirty="0"/>
              <a:t>P(not-spam)</a:t>
            </a:r>
          </a:p>
          <a:p>
            <a:pPr lvl="1"/>
            <a:r>
              <a:rPr lang="en-US" dirty="0"/>
              <a:t>P(F1, ~F2, F3 | spam)</a:t>
            </a:r>
          </a:p>
          <a:p>
            <a:pPr lvl="1"/>
            <a:r>
              <a:rPr lang="en-US" dirty="0"/>
              <a:t>P(F1, ~F2, F3 | not-spam)</a:t>
            </a:r>
          </a:p>
          <a:p>
            <a:r>
              <a:rPr lang="en-US" dirty="0"/>
              <a:t>In the previous example, these were given to us, but what if they weren't?</a:t>
            </a:r>
          </a:p>
        </p:txBody>
      </p:sp>
    </p:spTree>
    <p:extLst>
      <p:ext uri="{BB962C8B-B14F-4D97-AF65-F5344CB8AC3E}">
        <p14:creationId xmlns:p14="http://schemas.microsoft.com/office/powerpoint/2010/main" val="1765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probabilities from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assume we have access to a large number of old emails that are correctly labeled as spam/not-spam.</a:t>
            </a:r>
          </a:p>
          <a:p>
            <a:r>
              <a:rPr lang="en-US" dirty="0"/>
              <a:t>How can we estimate P(spam)?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14557"/>
            <a:ext cx="80137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7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event D = data we have observed.</a:t>
            </a:r>
          </a:p>
          <a:p>
            <a:r>
              <a:rPr lang="en-US" dirty="0"/>
              <a:t>Let events H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H</a:t>
            </a:r>
            <a:r>
              <a:rPr lang="en-US" baseline="-25000" dirty="0" err="1"/>
              <a:t>n</a:t>
            </a:r>
            <a:r>
              <a:rPr lang="en-US" dirty="0"/>
              <a:t> be events representing the </a:t>
            </a:r>
            <a:r>
              <a:rPr lang="en-US" i="1" dirty="0"/>
              <a:t>n</a:t>
            </a:r>
            <a:r>
              <a:rPr lang="en-US" dirty="0"/>
              <a:t> hypotheses we want to choose between.</a:t>
            </a:r>
          </a:p>
          <a:p>
            <a:r>
              <a:rPr lang="en-US" dirty="0"/>
              <a:t>Use D to pick the "best" H.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There are two "standard" ways to do this, depending on what information we have available.</a:t>
            </a:r>
          </a:p>
        </p:txBody>
      </p:sp>
    </p:spTree>
    <p:extLst>
      <p:ext uri="{BB962C8B-B14F-4D97-AF65-F5344CB8AC3E}">
        <p14:creationId xmlns:p14="http://schemas.microsoft.com/office/powerpoint/2010/main" val="295992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probabilities from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assume we have access to a large number of old emails that are correctly labeled as spam/not-spam.</a:t>
            </a:r>
          </a:p>
          <a:p>
            <a:r>
              <a:rPr lang="en-US" dirty="0"/>
              <a:t>How can we estimate P(F1, ~F2, F3 | spam)?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is this probably going to be a very rough estimate?</a:t>
            </a: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54638"/>
            <a:ext cx="8364975" cy="77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1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2775"/>
          </a:xfrm>
        </p:spPr>
        <p:txBody>
          <a:bodyPr>
            <a:noAutofit/>
          </a:bodyPr>
          <a:lstStyle/>
          <a:p>
            <a:r>
              <a:rPr lang="en-US" sz="3200" dirty="0"/>
              <a:t>Conditional independence to the rescue!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4616"/>
            <a:ext cx="8229600" cy="51515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is unlikely that our set of old emails contains many messages with that exact set of features.</a:t>
            </a:r>
          </a:p>
          <a:p>
            <a:r>
              <a:rPr lang="en-US" dirty="0"/>
              <a:t>Let's assume that all of our features are conditionally independent of each other, given the hypothesis (spam/not-spam).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probabilities are easier to get good estimates for!</a:t>
            </a:r>
          </a:p>
          <a:p>
            <a:r>
              <a:rPr lang="en-US" dirty="0">
                <a:solidFill>
                  <a:schemeClr val="bg1"/>
                </a:solidFill>
              </a:rPr>
              <a:t>A classifier that makes this assumption is called a Naïve Bayes classifier.</a:t>
            </a:r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84" y="3281241"/>
            <a:ext cx="7137982" cy="93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9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probabilities from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 now we need to estimate P(F1 | spam) instead of P(F1, ~F2, F3 | spam).</a:t>
                </a:r>
              </a:p>
              <a:p>
                <a:r>
                  <a:rPr lang="en-US" dirty="0"/>
                  <a:t>Equivalently, how can we estimate the probability of seeing "luxury" in an email given that the email is spam?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𝑒𝑚𝑎𝑖𝑙𝑠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"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𝑙𝑢𝑥𝑢𝑟𝑦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𝑒𝑚𝑎𝑖𝑙𝑠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2" t="-1681" r="-2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89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18"/>
            <a:ext cx="8229600" cy="62723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A04EC-9009-684E-AFC6-49429283E140}"/>
              </a:ext>
            </a:extLst>
          </p:cNvPr>
          <p:cNvSpPr txBox="1"/>
          <p:nvPr/>
        </p:nvSpPr>
        <p:spPr>
          <a:xfrm>
            <a:off x="0" y="63882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Suppose I have 20 emails that have been already classified into spam (15 emails) and non-spam (5 emails).  Suppose I only care about the presence or absence of the words </a:t>
            </a:r>
            <a:r>
              <a:rPr lang="en-US" sz="2000" b="1" dirty="0"/>
              <a:t>luxury</a:t>
            </a:r>
            <a:r>
              <a:rPr lang="en-US" sz="2000" dirty="0"/>
              <a:t>, </a:t>
            </a:r>
            <a:r>
              <a:rPr lang="en-US" sz="2000" b="1" dirty="0"/>
              <a:t>brands</a:t>
            </a:r>
            <a:r>
              <a:rPr lang="en-US" sz="2000" dirty="0"/>
              <a:t>, and </a:t>
            </a:r>
            <a:r>
              <a:rPr lang="en-US" sz="2000" b="1" dirty="0"/>
              <a:t>save</a:t>
            </a:r>
            <a:r>
              <a:rPr lang="en-US" sz="2000" dirty="0"/>
              <a:t>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Suppose 6 of the spam emails contain "luxury," 3 of the spam emails contain "brands," and 7 of the spam emails contain "save."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Suppose 1 of the non-spam emails contains "luxury," 2 of the non-spam emails contain "brands," and 2 of the non-spam emails contain "save."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Suppose a new email arrives that contains the words "luxury" and "save" but not "brands."  Should this be classified as spam or not spam?</a:t>
            </a:r>
          </a:p>
        </p:txBody>
      </p:sp>
    </p:spTree>
    <p:extLst>
      <p:ext uri="{BB962C8B-B14F-4D97-AF65-F5344CB8AC3E}">
        <p14:creationId xmlns:p14="http://schemas.microsoft.com/office/powerpoint/2010/main" val="2122070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problem to handle…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if we a word </a:t>
            </a:r>
            <a:r>
              <a:rPr lang="en-US" i="1" dirty="0"/>
              <a:t>never</a:t>
            </a:r>
            <a:r>
              <a:rPr lang="en-US" dirty="0"/>
              <a:t> appears in any spam emails?  What happens to its probability estimate?  (and why is this bad?)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Probability of zero destroys the entire calculation!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50" y="4141422"/>
            <a:ext cx="8388359" cy="1187669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84" y="2987114"/>
            <a:ext cx="7974848" cy="91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problem to handle…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3600" cy="5156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Fix the estimates: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called </a:t>
            </a:r>
            <a:r>
              <a:rPr lang="en-US" b="1" i="1" dirty="0"/>
              <a:t>smoothing</a:t>
            </a:r>
            <a:r>
              <a:rPr lang="en-US" dirty="0"/>
              <a:t>.  Removes the possibility of a zero probability wiping out the entire calculation.</a:t>
            </a:r>
          </a:p>
          <a:p>
            <a:r>
              <a:rPr lang="en-US" dirty="0"/>
              <a:t>Simulates adding two additional spam emails, one containing every word, and containing no words.</a:t>
            </a:r>
          </a:p>
          <a:p>
            <a:pPr lvl="1"/>
            <a:r>
              <a:rPr lang="en-US" dirty="0"/>
              <a:t>We would also smooth for non-spam: adding two non-spam emails, one with all words, one with no words.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50" y="2398850"/>
            <a:ext cx="8555732" cy="91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4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the data is a collection of features, and each feature is conditionally independent of all other features given the hypothesis.</a:t>
            </a:r>
          </a:p>
          <a:p>
            <a:r>
              <a:rPr lang="en-US" dirty="0"/>
              <a:t>Classifies using MAP hypothesis.</a:t>
            </a:r>
          </a:p>
        </p:txBody>
      </p:sp>
    </p:spTree>
    <p:extLst>
      <p:ext uri="{BB962C8B-B14F-4D97-AF65-F5344CB8AC3E}">
        <p14:creationId xmlns:p14="http://schemas.microsoft.com/office/powerpoint/2010/main" val="350418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18"/>
            <a:ext cx="8229600" cy="62723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A04EC-9009-684E-AFC6-49429283E140}"/>
              </a:ext>
            </a:extLst>
          </p:cNvPr>
          <p:cNvSpPr txBox="1"/>
          <p:nvPr/>
        </p:nvSpPr>
        <p:spPr>
          <a:xfrm>
            <a:off x="0" y="63882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Suppose I have 20 emails that have been already classified into spam (15 emails) and non-spam (5 emails).  Suppose I only care about the presence or absence of the words </a:t>
            </a:r>
            <a:r>
              <a:rPr lang="en-US" sz="2000" b="1" dirty="0"/>
              <a:t>luxury</a:t>
            </a:r>
            <a:r>
              <a:rPr lang="en-US" sz="2000" dirty="0"/>
              <a:t>, </a:t>
            </a:r>
            <a:r>
              <a:rPr lang="en-US" sz="2000" b="1" dirty="0"/>
              <a:t>brands</a:t>
            </a:r>
            <a:r>
              <a:rPr lang="en-US" sz="2000" dirty="0"/>
              <a:t>, and </a:t>
            </a:r>
            <a:r>
              <a:rPr lang="en-US" sz="2000" b="1" dirty="0"/>
              <a:t>save</a:t>
            </a:r>
            <a:r>
              <a:rPr lang="en-US" sz="2000" dirty="0"/>
              <a:t>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Suppose 6 of the spam emails contain "luxury," 3 of the spam emails contain "brands," and 7 of the spam emails contain "save."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Suppose 1 of the non-spam emails contains "luxury," 2 of the non-spam emails contain "brands," and 2 of the non-spam emails contain "save."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Suppose a new email arrives that contains the words "luxury" and "save" but not "brands."  Should this be classified as spam or not spam?</a:t>
            </a:r>
          </a:p>
        </p:txBody>
      </p:sp>
    </p:spTree>
    <p:extLst>
      <p:ext uri="{BB962C8B-B14F-4D97-AF65-F5344CB8AC3E}">
        <p14:creationId xmlns:p14="http://schemas.microsoft.com/office/powerpoint/2010/main" val="2633047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9599"/>
          </a:xfrm>
        </p:spPr>
        <p:txBody>
          <a:bodyPr/>
          <a:lstStyle/>
          <a:p>
            <a:r>
              <a:rPr lang="en-US" dirty="0"/>
              <a:t>Summary of 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238"/>
            <a:ext cx="8229600" cy="5071926"/>
          </a:xfrm>
        </p:spPr>
        <p:txBody>
          <a:bodyPr/>
          <a:lstStyle/>
          <a:p>
            <a:r>
              <a:rPr lang="en-US" dirty="0"/>
              <a:t>Hypotheses: H</a:t>
            </a:r>
            <a:r>
              <a:rPr lang="en-US" sz="4400" baseline="-25000" dirty="0"/>
              <a:t>1</a:t>
            </a:r>
            <a:r>
              <a:rPr lang="en-US" dirty="0"/>
              <a:t> through H</a:t>
            </a:r>
            <a:r>
              <a:rPr lang="en-US" sz="4400" baseline="-25000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Features (data): F</a:t>
            </a:r>
            <a:r>
              <a:rPr lang="en-US" sz="4400" baseline="-25000" dirty="0"/>
              <a:t>1</a:t>
            </a:r>
            <a:r>
              <a:rPr lang="en-US" dirty="0"/>
              <a:t> through F</a:t>
            </a:r>
            <a:r>
              <a:rPr lang="en-US" sz="4400" baseline="-25000" dirty="0"/>
              <a:t>m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9019"/>
            <a:ext cx="9144000" cy="405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32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Probabilities needed to be determined (either given to you or estimated from data):</a:t>
            </a:r>
          </a:p>
          <a:p>
            <a:endParaRPr lang="en-US" dirty="0"/>
          </a:p>
          <a:p>
            <a:r>
              <a:rPr lang="en-US" dirty="0"/>
              <a:t>P(</a:t>
            </a:r>
            <a:r>
              <a:rPr lang="en-US" i="1" dirty="0"/>
              <a:t>H</a:t>
            </a:r>
            <a:r>
              <a:rPr lang="en-US" sz="4800" i="1" baseline="-25000" dirty="0"/>
              <a:t>i</a:t>
            </a:r>
            <a:r>
              <a:rPr lang="en-US" dirty="0"/>
              <a:t>) for </a:t>
            </a:r>
            <a:r>
              <a:rPr lang="en-US" dirty="0" err="1"/>
              <a:t>i</a:t>
            </a:r>
            <a:r>
              <a:rPr lang="en-US" dirty="0"/>
              <a:t> = 1 to n.</a:t>
            </a:r>
          </a:p>
          <a:p>
            <a:r>
              <a:rPr lang="en-US" dirty="0"/>
              <a:t>P(</a:t>
            </a:r>
            <a:r>
              <a:rPr lang="en-US" i="1" dirty="0"/>
              <a:t>F</a:t>
            </a:r>
            <a:r>
              <a:rPr lang="en-US" sz="4400" i="1" baseline="-25000" dirty="0"/>
              <a:t>j</a:t>
            </a:r>
            <a:r>
              <a:rPr lang="en-US" i="1" dirty="0"/>
              <a:t> </a:t>
            </a:r>
            <a:r>
              <a:rPr lang="en-US" dirty="0"/>
              <a:t>| </a:t>
            </a:r>
            <a:r>
              <a:rPr lang="en-US" i="1" dirty="0"/>
              <a:t>H</a:t>
            </a:r>
            <a:r>
              <a:rPr lang="en-US" sz="4400" i="1" baseline="-25000" dirty="0"/>
              <a:t>i</a:t>
            </a:r>
            <a:r>
              <a:rPr lang="en-US" dirty="0"/>
              <a:t>) for j = 1 to m and </a:t>
            </a:r>
            <a:r>
              <a:rPr lang="en-US" dirty="0" err="1"/>
              <a:t>i</a:t>
            </a:r>
            <a:r>
              <a:rPr lang="en-US" dirty="0"/>
              <a:t> = 1 to 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7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hypothesis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maximum likelihood hypothesis (H</a:t>
            </a:r>
            <a:r>
              <a:rPr lang="en-US" baseline="30000" dirty="0"/>
              <a:t>ML</a:t>
            </a:r>
            <a:r>
              <a:rPr lang="en-US" dirty="0"/>
              <a:t>) is the hypothesis that </a:t>
            </a:r>
            <a:r>
              <a:rPr lang="en-US" b="1" dirty="0"/>
              <a:t>maximizes the probability of the data given that hypothesis.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to use it: compute P(D | H</a:t>
            </a:r>
            <a:r>
              <a:rPr lang="en-US" baseline="-25000" dirty="0"/>
              <a:t>i</a:t>
            </a:r>
            <a:r>
              <a:rPr lang="en-US" dirty="0"/>
              <a:t>) for each hypothesis (1 through </a:t>
            </a:r>
            <a:r>
              <a:rPr lang="en-US" i="1" dirty="0"/>
              <a:t>n</a:t>
            </a:r>
            <a:r>
              <a:rPr lang="en-US" dirty="0"/>
              <a:t>) and select the one with the greatest value.</a:t>
            </a:r>
          </a:p>
          <a:p>
            <a:endParaRPr lang="en-US" dirty="0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0940" y="3300186"/>
            <a:ext cx="5890350" cy="92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5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26509" cy="818113"/>
          </a:xfrm>
        </p:spPr>
        <p:txBody>
          <a:bodyPr>
            <a:normAutofit/>
          </a:bodyPr>
          <a:lstStyle/>
          <a:p>
            <a:r>
              <a:rPr lang="en-US" dirty="0"/>
              <a:t>Summary of </a:t>
            </a:r>
            <a:r>
              <a:rPr lang="en-US"/>
              <a:t>Naïve Bayes (for email)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896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Naïve Bayes classifies using MAP: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 this for spam and for not-spam; see which is bigger.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5054"/>
            <a:ext cx="5257116" cy="642091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00" y="2775595"/>
            <a:ext cx="7098600" cy="686961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00" y="3658052"/>
            <a:ext cx="7295509" cy="713497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01" y="4476777"/>
            <a:ext cx="5884528" cy="9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92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85200" cy="818113"/>
          </a:xfrm>
        </p:spPr>
        <p:txBody>
          <a:bodyPr>
            <a:normAutofit/>
          </a:bodyPr>
          <a:lstStyle/>
          <a:p>
            <a:r>
              <a:rPr lang="en-US" dirty="0"/>
              <a:t>Summary of </a:t>
            </a:r>
            <a:r>
              <a:rPr lang="en-US"/>
              <a:t>Naïve Bayes (for email)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89648"/>
          </a:xfrm>
        </p:spPr>
        <p:txBody>
          <a:bodyPr>
            <a:normAutofit/>
          </a:bodyPr>
          <a:lstStyle/>
          <a:p>
            <a:r>
              <a:rPr lang="en-US" dirty="0"/>
              <a:t>Estimating the </a:t>
            </a:r>
            <a:r>
              <a:rPr lang="en-US" b="1" i="1" dirty="0"/>
              <a:t>prior</a:t>
            </a:r>
            <a:r>
              <a:rPr lang="en-US" dirty="0"/>
              <a:t> for each hypothesis: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Estimating the probability of a feature given a class (aka </a:t>
            </a:r>
            <a:r>
              <a:rPr lang="en-US" b="1" i="1" dirty="0"/>
              <a:t>likelihood</a:t>
            </a:r>
            <a:r>
              <a:rPr lang="en-US" dirty="0"/>
              <a:t>) with smoothing:</a:t>
            </a: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94" y="5083061"/>
            <a:ext cx="7581028" cy="837796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80" y="2304702"/>
            <a:ext cx="6985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7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a posteriori (MAP)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MAP hypothesis is the hypothesis that </a:t>
            </a:r>
            <a:r>
              <a:rPr lang="en-US" b="1" dirty="0"/>
              <a:t>maximizes the posterior probability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P(D | H</a:t>
            </a:r>
            <a:r>
              <a:rPr lang="en-US" baseline="-25000" dirty="0"/>
              <a:t>i</a:t>
            </a:r>
            <a:r>
              <a:rPr lang="en-US" dirty="0"/>
              <a:t>) terms are now </a:t>
            </a:r>
            <a:r>
              <a:rPr lang="en-US" i="1" dirty="0"/>
              <a:t>weighted</a:t>
            </a:r>
            <a:r>
              <a:rPr lang="en-US" dirty="0"/>
              <a:t> by the hypothesis prior probabilities.</a:t>
            </a:r>
          </a:p>
        </p:txBody>
      </p:sp>
      <p:pic>
        <p:nvPicPr>
          <p:cNvPr id="5" name="Picture 4" descr="latexit-dra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7211" y="2754790"/>
            <a:ext cx="4610357" cy="694266"/>
          </a:xfrm>
          <a:prstGeom prst="rect">
            <a:avLst/>
          </a:prstGeom>
        </p:spPr>
      </p:pic>
      <p:pic>
        <p:nvPicPr>
          <p:cNvPr id="6" name="Picture 5" descr="latexit-dra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3036" y="3439686"/>
            <a:ext cx="4566966" cy="932919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1240" y="4473101"/>
            <a:ext cx="4499496" cy="63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4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Posterior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54"/>
            <a:ext cx="8229600" cy="4856209"/>
          </a:xfrm>
        </p:spPr>
        <p:txBody>
          <a:bodyPr/>
          <a:lstStyle/>
          <a:p>
            <a:r>
              <a:rPr lang="en-US" dirty="0"/>
              <a:t>If you need the actual posterior probability for some hypothesis H</a:t>
            </a:r>
            <a:r>
              <a:rPr lang="en-US" baseline="-25000" dirty="0"/>
              <a:t>i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2344720"/>
            <a:ext cx="5918200" cy="1092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756" y="3698058"/>
            <a:ext cx="3771900" cy="1181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756" y="5206201"/>
            <a:ext cx="46101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8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42400" cy="5257800"/>
          </a:xfrm>
        </p:spPr>
        <p:txBody>
          <a:bodyPr>
            <a:normAutofit/>
          </a:bodyPr>
          <a:lstStyle/>
          <a:p>
            <a:r>
              <a:rPr lang="en-US" dirty="0"/>
              <a:t>If we have multiple pieces of data/evidence (say two pieces), then we need to compute or estimate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which is often hard.</a:t>
            </a:r>
          </a:p>
          <a:p>
            <a:r>
              <a:rPr lang="en-US" dirty="0"/>
              <a:t>Instead, we </a:t>
            </a:r>
            <a:r>
              <a:rPr lang="en-US" b="1" dirty="0"/>
              <a:t>assume</a:t>
            </a:r>
            <a:r>
              <a:rPr lang="en-US" dirty="0"/>
              <a:t> all pieces of evidence are conditionally independent given a hypothesis:</a:t>
            </a:r>
          </a:p>
          <a:p>
            <a:endParaRPr lang="en-US" dirty="0"/>
          </a:p>
          <a:p>
            <a:r>
              <a:rPr lang="en-US" dirty="0"/>
              <a:t>This assumption is </a:t>
            </a:r>
            <a:r>
              <a:rPr lang="en-US" b="1" dirty="0"/>
              <a:t>most likely not true</a:t>
            </a:r>
            <a:r>
              <a:rPr lang="en-US" dirty="0"/>
              <a:t>, but we do it to make our lives easier.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" y="4997450"/>
            <a:ext cx="7937500" cy="469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450" y="2740025"/>
            <a:ext cx="2933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8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3319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Combining evidence (</a:t>
            </a:r>
            <a:r>
              <a:rPr lang="en-US" i="1" dirty="0"/>
              <a:t>m</a:t>
            </a:r>
            <a:r>
              <a:rPr lang="en-US" dirty="0"/>
              <a:t> pieces)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7594"/>
            <a:ext cx="8229600" cy="5463558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where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121696"/>
            <a:ext cx="7112000" cy="794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651" y="2344834"/>
            <a:ext cx="5024030" cy="9721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4651" y="3649924"/>
            <a:ext cx="4045534" cy="10342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00" y="5332392"/>
            <a:ext cx="8331200" cy="121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1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7492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9488"/>
            <a:ext cx="8423393" cy="48266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Classification is the problem of identifying which of a set categories (called classes) a particular item belongs in.</a:t>
            </a:r>
          </a:p>
          <a:p>
            <a:r>
              <a:rPr lang="en-US" dirty="0"/>
              <a:t>Lots of real-world problems are classification problems:</a:t>
            </a:r>
          </a:p>
          <a:p>
            <a:pPr lvl="1"/>
            <a:r>
              <a:rPr lang="en-US" dirty="0"/>
              <a:t>spam filtering (classes: spam/not-spam)</a:t>
            </a:r>
          </a:p>
          <a:p>
            <a:pPr lvl="1"/>
            <a:r>
              <a:rPr lang="en-US" dirty="0"/>
              <a:t>handwriting recognition &amp; OCR (classes: one for each letter, number, or symbol)</a:t>
            </a:r>
          </a:p>
          <a:p>
            <a:pPr lvl="1"/>
            <a:r>
              <a:rPr lang="en-US" dirty="0"/>
              <a:t>text classification, image classification, music classification, etc.</a:t>
            </a:r>
          </a:p>
          <a:p>
            <a:r>
              <a:rPr lang="en-US" dirty="0"/>
              <a:t>Almost any problem where you are assigning a label to items can be set up as a classification task.</a:t>
            </a:r>
          </a:p>
        </p:txBody>
      </p:sp>
    </p:spTree>
    <p:extLst>
      <p:ext uri="{BB962C8B-B14F-4D97-AF65-F5344CB8AC3E}">
        <p14:creationId xmlns:p14="http://schemas.microsoft.com/office/powerpoint/2010/main" val="53352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7492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488"/>
            <a:ext cx="8229600" cy="48266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An algorithm that does classification is called a </a:t>
            </a:r>
            <a:r>
              <a:rPr lang="en-US" b="1" i="1" dirty="0"/>
              <a:t>classifier</a:t>
            </a:r>
            <a:r>
              <a:rPr lang="en-US" dirty="0"/>
              <a:t>.  Classifiers take an item as input and output the class it thinks that item belongs to.  That is, the classifier </a:t>
            </a:r>
            <a:r>
              <a:rPr lang="en-US" i="1" dirty="0"/>
              <a:t>predicts</a:t>
            </a:r>
            <a:r>
              <a:rPr lang="en-US" dirty="0"/>
              <a:t> a class for each item.</a:t>
            </a:r>
          </a:p>
          <a:p>
            <a:r>
              <a:rPr lang="en-US" dirty="0"/>
              <a:t>Lots of classifiers are based on probabilities and statistical inference: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classes</a:t>
            </a:r>
            <a:r>
              <a:rPr lang="en-US" dirty="0"/>
              <a:t> become the hypotheses being tested.</a:t>
            </a:r>
          </a:p>
          <a:p>
            <a:pPr lvl="1"/>
            <a:r>
              <a:rPr lang="en-US" dirty="0"/>
              <a:t>The item being classified is turned into a collection of data called </a:t>
            </a:r>
            <a:r>
              <a:rPr lang="en-US" b="1" dirty="0"/>
              <a:t>features</a:t>
            </a:r>
            <a:r>
              <a:rPr lang="en-US" dirty="0"/>
              <a:t>.  Useful features are attributes of the item that are strongly correlated with certain classes.</a:t>
            </a:r>
          </a:p>
          <a:p>
            <a:pPr lvl="1"/>
            <a:r>
              <a:rPr lang="en-US" dirty="0"/>
              <a:t>The classification algorithm is usually ML or MAP, depending on what data we have available.</a:t>
            </a:r>
          </a:p>
        </p:txBody>
      </p:sp>
    </p:spTree>
    <p:extLst>
      <p:ext uri="{BB962C8B-B14F-4D97-AF65-F5344CB8AC3E}">
        <p14:creationId xmlns:p14="http://schemas.microsoft.com/office/powerpoint/2010/main" val="188557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4639</TotalTime>
  <Words>2651</Words>
  <Application>Microsoft Macintosh PowerPoint</Application>
  <PresentationFormat>On-screen Show (4:3)</PresentationFormat>
  <Paragraphs>231</Paragraphs>
  <Slides>31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Naïve Bayes Classifiers</vt:lpstr>
      <vt:lpstr>Review</vt:lpstr>
      <vt:lpstr>Maximum likelihood hypothesis</vt:lpstr>
      <vt:lpstr>Maximum a posteriori (MAP) hypothesis</vt:lpstr>
      <vt:lpstr>Posterior probability</vt:lpstr>
      <vt:lpstr>Combining evidence</vt:lpstr>
      <vt:lpstr>Combining evidence (m pieces)</vt:lpstr>
      <vt:lpstr>Classification</vt:lpstr>
      <vt:lpstr>Classification</vt:lpstr>
      <vt:lpstr>Example: Spam classification</vt:lpstr>
      <vt:lpstr>Example: Spam classification</vt:lpstr>
      <vt:lpstr>Example: Spam classification</vt:lpstr>
      <vt:lpstr>Naïve Bayes</vt:lpstr>
      <vt:lpstr>Naïve Bayes</vt:lpstr>
      <vt:lpstr>Probabilities needed</vt:lpstr>
      <vt:lpstr>Example</vt:lpstr>
      <vt:lpstr>Example</vt:lpstr>
      <vt:lpstr>Learning probabilities from data</vt:lpstr>
      <vt:lpstr>Learning probabilities from data</vt:lpstr>
      <vt:lpstr>Learning probabilities from data</vt:lpstr>
      <vt:lpstr>Conditional independence to the rescue!</vt:lpstr>
      <vt:lpstr>Learning probabilities from data</vt:lpstr>
      <vt:lpstr>Example</vt:lpstr>
      <vt:lpstr>Another problem to handle…</vt:lpstr>
      <vt:lpstr>Another problem to handle…</vt:lpstr>
      <vt:lpstr>Summary of Naïve Bayes</vt:lpstr>
      <vt:lpstr>Example</vt:lpstr>
      <vt:lpstr>Summary of Naïve Bayes</vt:lpstr>
      <vt:lpstr>Summary of Naïve Bayes</vt:lpstr>
      <vt:lpstr>Summary of Naïve Bayes (for email)</vt:lpstr>
      <vt:lpstr>Summary of Naïve Bayes (for email)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 Classifiers</dc:title>
  <dc:creator>Phillip Kirlin</dc:creator>
  <cp:lastModifiedBy>Kirlin_Phillip</cp:lastModifiedBy>
  <cp:revision>29</cp:revision>
  <cp:lastPrinted>2020-10-15T21:09:42Z</cp:lastPrinted>
  <dcterms:created xsi:type="dcterms:W3CDTF">2014-11-04T15:09:43Z</dcterms:created>
  <dcterms:modified xsi:type="dcterms:W3CDTF">2022-03-08T00:41:35Z</dcterms:modified>
</cp:coreProperties>
</file>