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9144000" cy="5143500" type="screen16x9"/>
  <p:notesSz cx="6858000" cy="9144000"/>
  <p:embeddedFontLst>
    <p:embeddedFont>
      <p:font typeface="Roboto Mono"/>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2"/>
  </p:normalViewPr>
  <p:slideViewPr>
    <p:cSldViewPr snapToGrid="0">
      <p:cViewPr varScale="1">
        <p:scale>
          <a:sx n="107" d="100"/>
          <a:sy n="107" d="100"/>
        </p:scale>
        <p:origin x="122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3a3fc929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3a3fc929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323c5077e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323c5077e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3a3fc929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3a3fc929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3a3fc9292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3a3fc929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3a3fc9292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3a3fc929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3a3fc929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3a3fc929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23c5077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23c507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323c5077e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323c5077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323c5077e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323c5077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323c5077e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323c5077e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323c5077e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323c5077e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323c5077e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323c5077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323c5077e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323c5077e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3a3fc929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3a3fc929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npatro" TargetMode="External"/><Relationship Id="rId2" Type="http://schemas.openxmlformats.org/officeDocument/2006/relationships/hyperlink" Target="http://twitter.com/npatro7m" TargetMode="External"/><Relationship Id="rId1" Type="http://schemas.openxmlformats.org/officeDocument/2006/relationships/slideLayout" Target="../slideLayouts/slideLayout3.xml"/><Relationship Id="rId4" Type="http://schemas.openxmlformats.org/officeDocument/2006/relationships/hyperlink" Target="https://medium.com/@npatro7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Ionic Framework</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Speaker: NC Patro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Why PWA ?</a:t>
            </a:r>
            <a:endParaRPr/>
          </a:p>
          <a:p>
            <a:pPr marL="0" lvl="0" indent="0" algn="l" rtl="0">
              <a:spcBef>
                <a:spcPts val="0"/>
              </a:spcBef>
              <a:spcAft>
                <a:spcPts val="0"/>
              </a:spcAft>
              <a:buNone/>
            </a:pP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b="1"/>
              <a:t>Linkable</a:t>
            </a:r>
            <a:r>
              <a:rPr lang="en"/>
              <a:t> - Easily shared via a URL and do not require complex installation.</a:t>
            </a:r>
            <a:endParaRPr/>
          </a:p>
          <a:p>
            <a:pPr marL="0" marR="0" lvl="0" indent="0" algn="l" rtl="0">
              <a:lnSpc>
                <a:spcPct val="115000"/>
              </a:lnSpc>
              <a:spcBef>
                <a:spcPts val="0"/>
              </a:spcBef>
              <a:spcAft>
                <a:spcPts val="0"/>
              </a:spcAft>
              <a:buClr>
                <a:srgbClr val="000000"/>
              </a:buClr>
              <a:buSzPts val="1100"/>
              <a:buFont typeface="Arial"/>
              <a:buNone/>
            </a:pPr>
            <a:endParaRPr/>
          </a:p>
          <a:p>
            <a:pPr marL="0" marR="0" lvl="0" indent="0" algn="l" rtl="0">
              <a:lnSpc>
                <a:spcPct val="115000"/>
              </a:lnSpc>
              <a:spcBef>
                <a:spcPts val="0"/>
              </a:spcBef>
              <a:spcAft>
                <a:spcPts val="0"/>
              </a:spcAft>
              <a:buNone/>
            </a:pPr>
            <a:r>
              <a:rPr lang="en" b="1"/>
              <a:t>Retention </a:t>
            </a:r>
            <a:r>
              <a:rPr lang="en"/>
              <a:t> - Make re-engagement easy through features like push notifications.</a:t>
            </a: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r>
              <a:rPr lang="en" b="1"/>
              <a:t>Small</a:t>
            </a:r>
            <a:r>
              <a:rPr lang="en"/>
              <a:t> - A fraction of the size of a traditional app store app</a:t>
            </a:r>
            <a:endParaRPr/>
          </a:p>
          <a:p>
            <a:pPr marL="0" marR="0" lvl="0" indent="0" algn="l" rtl="0">
              <a:lnSpc>
                <a:spcPct val="115000"/>
              </a:lnSpc>
              <a:spcBef>
                <a:spcPts val="0"/>
              </a:spcBef>
              <a:spcAft>
                <a:spcPts val="0"/>
              </a:spcAft>
              <a:buClr>
                <a:srgbClr val="000000"/>
              </a:buClr>
              <a:buSzPts val="1100"/>
              <a:buFont typeface="Arial"/>
              <a:buNone/>
            </a:pPr>
            <a:endParaRPr/>
          </a:p>
          <a:p>
            <a:pPr marL="0" marR="0" lvl="0" indent="0" algn="l" rtl="0">
              <a:lnSpc>
                <a:spcPct val="115000"/>
              </a:lnSpc>
              <a:spcBef>
                <a:spcPts val="0"/>
              </a:spcBef>
              <a:spcAft>
                <a:spcPts val="0"/>
              </a:spcAft>
              <a:buNone/>
            </a:pPr>
            <a:r>
              <a:rPr lang="en" b="1"/>
              <a:t>App like</a:t>
            </a:r>
            <a:r>
              <a:rPr lang="en"/>
              <a:t> - Feel like an app to the user with app-style interactions and navigation</a:t>
            </a: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r>
              <a:rPr lang="en" b="1"/>
              <a:t>Web-based </a:t>
            </a:r>
            <a:r>
              <a:rPr lang="en"/>
              <a:t>- Immersive app experience with full access to native features</a:t>
            </a:r>
            <a:endParaRPr sz="280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endParaRPr/>
          </a:p>
          <a:p>
            <a:pPr marL="0" marR="0" lvl="0" indent="0" algn="l" rtl="0">
              <a:lnSpc>
                <a:spcPct val="115000"/>
              </a:lnSpc>
              <a:spcBef>
                <a:spcPts val="0"/>
              </a:spcBef>
              <a:spcAft>
                <a:spcPts val="0"/>
              </a:spcAft>
              <a:buClr>
                <a:srgbClr val="000000"/>
              </a:buClr>
              <a:buSzPts val="1100"/>
              <a:buFont typeface="Arial"/>
              <a:buNone/>
            </a:pPr>
            <a:endParaRPr/>
          </a:p>
          <a:p>
            <a:pPr marL="0" lvl="0" indent="0" algn="l" rtl="0">
              <a:spcBef>
                <a:spcPts val="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Ionic</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Ionic is the app platform for web developers. We can build amazing mobile, web, and desktop apps all with one shared code base and open web standards.</a:t>
            </a:r>
            <a:endParaRPr/>
          </a:p>
          <a:p>
            <a:pPr marL="0" lvl="0" indent="0" algn="l" rtl="0">
              <a:spcBef>
                <a:spcPts val="1600"/>
              </a:spcBef>
              <a:spcAft>
                <a:spcPts val="0"/>
              </a:spcAft>
              <a:buNone/>
            </a:pPr>
            <a:r>
              <a:rPr lang="en"/>
              <a:t>Ionic allows web developers to build, test, deploy and monitor cross-platform apps easier than ever.</a:t>
            </a:r>
            <a:endParaRPr/>
          </a:p>
          <a:p>
            <a:pPr marL="0" lvl="0" indent="0" algn="l" rtl="0">
              <a:spcBef>
                <a:spcPts val="1600"/>
              </a:spcBef>
              <a:spcAft>
                <a:spcPts val="0"/>
              </a:spcAft>
              <a:buNone/>
            </a:pPr>
            <a:r>
              <a:rPr lang="en"/>
              <a:t>Ionic is open source</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Technologies behind Ionic App</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Cordova</a:t>
            </a:r>
            <a:endParaRPr/>
          </a:p>
          <a:p>
            <a:pPr marL="0" lvl="0" indent="0" algn="l" rtl="0">
              <a:spcBef>
                <a:spcPts val="1600"/>
              </a:spcBef>
              <a:spcAft>
                <a:spcPts val="0"/>
              </a:spcAft>
              <a:buNone/>
            </a:pPr>
            <a:r>
              <a:rPr lang="en"/>
              <a:t>Angular</a:t>
            </a:r>
            <a:endParaRPr/>
          </a:p>
          <a:p>
            <a:pPr marL="0" lvl="0" indent="0" algn="l" rtl="0">
              <a:spcBef>
                <a:spcPts val="1600"/>
              </a:spcBef>
              <a:spcAft>
                <a:spcPts val="0"/>
              </a:spcAft>
              <a:buNone/>
            </a:pPr>
            <a:r>
              <a:rPr lang="en"/>
              <a:t>TypeScript</a:t>
            </a:r>
            <a:endParaRPr/>
          </a:p>
          <a:p>
            <a:pPr marL="0" lvl="0" indent="0" algn="l" rtl="0">
              <a:spcBef>
                <a:spcPts val="1600"/>
              </a:spcBef>
              <a:spcAft>
                <a:spcPts val="0"/>
              </a:spcAft>
              <a:buClr>
                <a:schemeClr val="dk1"/>
              </a:buClr>
              <a:buSzPts val="1100"/>
              <a:buFont typeface="Arial"/>
              <a:buNone/>
            </a:pPr>
            <a:r>
              <a:rPr lang="en"/>
              <a:t>SASS</a:t>
            </a:r>
            <a:endParaRPr/>
          </a:p>
          <a:p>
            <a:pPr marL="0" lvl="0" indent="0" algn="l" rtl="0">
              <a:spcBef>
                <a:spcPts val="1600"/>
              </a:spcBef>
              <a:spcAft>
                <a:spcPts val="0"/>
              </a:spcAft>
              <a:buNone/>
            </a:pPr>
            <a:r>
              <a:rPr lang="en"/>
              <a:t>JavaScript</a:t>
            </a:r>
            <a:endParaRPr/>
          </a:p>
          <a:p>
            <a:pPr marL="0" lvl="0" indent="0" algn="l" rtl="0">
              <a:spcBef>
                <a:spcPts val="1600"/>
              </a:spcBef>
              <a:spcAft>
                <a:spcPts val="0"/>
              </a:spcAft>
              <a:buNone/>
            </a:pPr>
            <a:r>
              <a:rPr lang="en"/>
              <a:t>HTML</a:t>
            </a:r>
            <a:endParaRPr/>
          </a:p>
          <a:p>
            <a:pPr marL="0" lvl="0" indent="0" algn="l" rtl="0">
              <a:spcBef>
                <a:spcPts val="1600"/>
              </a:spcBef>
              <a:spcAft>
                <a:spcPts val="0"/>
              </a:spcAft>
              <a:buNone/>
            </a:pPr>
            <a:r>
              <a:rPr lang="en"/>
              <a:t>CSS</a:t>
            </a:r>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Ionic setup</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Prerequisite: node and npm</a:t>
            </a:r>
            <a:endParaRPr/>
          </a:p>
          <a:p>
            <a:pPr marL="0" lvl="0" indent="0" algn="l" rtl="0">
              <a:spcBef>
                <a:spcPts val="1600"/>
              </a:spcBef>
              <a:spcAft>
                <a:spcPts val="0"/>
              </a:spcAft>
              <a:buNone/>
            </a:pPr>
            <a:r>
              <a:rPr lang="en"/>
              <a:t>Install Ionic and Cordova : </a:t>
            </a:r>
            <a:r>
              <a:rPr lang="en" sz="1400">
                <a:solidFill>
                  <a:srgbClr val="314361"/>
                </a:solidFill>
                <a:highlight>
                  <a:srgbClr val="FFFFFF"/>
                </a:highlight>
                <a:latin typeface="Roboto Mono"/>
                <a:ea typeface="Roboto Mono"/>
                <a:cs typeface="Roboto Mono"/>
                <a:sym typeface="Roboto Mono"/>
              </a:rPr>
              <a:t>npm install -g ionic cordova</a:t>
            </a:r>
            <a:endParaRPr sz="1400">
              <a:solidFill>
                <a:srgbClr val="314361"/>
              </a:solidFill>
              <a:highlight>
                <a:srgbClr val="FFFFFF"/>
              </a:highlight>
              <a:latin typeface="Roboto Mono"/>
              <a:ea typeface="Roboto Mono"/>
              <a:cs typeface="Roboto Mono"/>
              <a:sym typeface="Roboto Mono"/>
            </a:endParaRPr>
          </a:p>
          <a:p>
            <a:pPr marL="0" lvl="0" indent="0" algn="l" rtl="0">
              <a:spcBef>
                <a:spcPts val="1600"/>
              </a:spcBef>
              <a:spcAft>
                <a:spcPts val="0"/>
              </a:spcAft>
              <a:buNone/>
            </a:pPr>
            <a:r>
              <a:rPr lang="en"/>
              <a:t>Create Ionic App :</a:t>
            </a:r>
            <a:r>
              <a:rPr lang="en" sz="1400">
                <a:solidFill>
                  <a:srgbClr val="314361"/>
                </a:solidFill>
                <a:highlight>
                  <a:srgbClr val="FFFFFF"/>
                </a:highlight>
                <a:latin typeface="Roboto Mono"/>
                <a:ea typeface="Roboto Mono"/>
                <a:cs typeface="Roboto Mono"/>
                <a:sym typeface="Roboto Mono"/>
              </a:rPr>
              <a:t> ionic start &lt;AppName&gt;</a:t>
            </a:r>
            <a:endParaRPr sz="1400">
              <a:solidFill>
                <a:srgbClr val="314361"/>
              </a:solidFill>
              <a:highlight>
                <a:srgbClr val="FFFFFF"/>
              </a:highlight>
              <a:latin typeface="Roboto Mono"/>
              <a:ea typeface="Roboto Mono"/>
              <a:cs typeface="Roboto Mono"/>
              <a:sym typeface="Roboto Mono"/>
            </a:endParaRPr>
          </a:p>
          <a:p>
            <a:pPr marL="0" lvl="0" indent="0" algn="l" rtl="0">
              <a:spcBef>
                <a:spcPts val="1600"/>
              </a:spcBef>
              <a:spcAft>
                <a:spcPts val="0"/>
              </a:spcAft>
              <a:buNone/>
            </a:pPr>
            <a:r>
              <a:rPr lang="en"/>
              <a:t>Run created App: </a:t>
            </a:r>
            <a:r>
              <a:rPr lang="en" sz="1400">
                <a:solidFill>
                  <a:srgbClr val="314361"/>
                </a:solidFill>
                <a:highlight>
                  <a:srgbClr val="FFFFFF"/>
                </a:highlight>
                <a:latin typeface="Roboto Mono"/>
                <a:ea typeface="Roboto Mono"/>
                <a:cs typeface="Roboto Mono"/>
                <a:sym typeface="Roboto Mono"/>
              </a:rPr>
              <a:t>cd &lt;AppName&gt;; ionic serve</a:t>
            </a:r>
            <a:endParaRPr sz="1400">
              <a:solidFill>
                <a:srgbClr val="314361"/>
              </a:solidFill>
              <a:highlight>
                <a:srgbClr val="FFFFFF"/>
              </a:highlight>
              <a:latin typeface="Roboto Mono"/>
              <a:ea typeface="Roboto Mono"/>
              <a:cs typeface="Roboto Mono"/>
              <a:sym typeface="Roboto Mono"/>
            </a:endParaRPr>
          </a:p>
          <a:p>
            <a:pPr marL="0" lvl="0" indent="0" algn="l" rtl="0">
              <a:spcBef>
                <a:spcPts val="1600"/>
              </a:spcBef>
              <a:spcAft>
                <a:spcPts val="0"/>
              </a:spcAft>
              <a:buNone/>
            </a:pPr>
            <a:endParaRPr sz="1000">
              <a:solidFill>
                <a:srgbClr val="314361"/>
              </a:solidFill>
              <a:highlight>
                <a:srgbClr val="FFFFFF"/>
              </a:highlight>
              <a:latin typeface="Roboto Mono"/>
              <a:ea typeface="Roboto Mono"/>
              <a:cs typeface="Roboto Mono"/>
              <a:sym typeface="Roboto Mono"/>
            </a:endParaRPr>
          </a:p>
          <a:p>
            <a:pPr marL="0" lvl="0" indent="0" algn="l" rtl="0">
              <a:spcBef>
                <a:spcPts val="1600"/>
              </a:spcBef>
              <a:spcAft>
                <a:spcPts val="0"/>
              </a:spcAft>
              <a:buNone/>
            </a:pPr>
            <a:endParaRPr sz="1000">
              <a:solidFill>
                <a:srgbClr val="314361"/>
              </a:solidFill>
              <a:highlight>
                <a:srgbClr val="FFFFFF"/>
              </a:highlight>
              <a:latin typeface="Roboto Mono"/>
              <a:ea typeface="Roboto Mono"/>
              <a:cs typeface="Roboto Mono"/>
              <a:sym typeface="Roboto Mono"/>
            </a:endParaRPr>
          </a:p>
          <a:p>
            <a:pPr marL="0" lvl="0" indent="0" algn="l" rtl="0">
              <a:spcBef>
                <a:spcPts val="1600"/>
              </a:spcBef>
              <a:spcAft>
                <a:spcPts val="160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Ionic concepts</a:t>
            </a:r>
            <a:endParaRPr/>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Components</a:t>
            </a:r>
            <a:endParaRPr/>
          </a:p>
          <a:p>
            <a:pPr marL="0" lvl="0" indent="0" algn="l" rtl="0">
              <a:spcBef>
                <a:spcPts val="1600"/>
              </a:spcBef>
              <a:spcAft>
                <a:spcPts val="0"/>
              </a:spcAft>
              <a:buNone/>
            </a:pPr>
            <a:r>
              <a:rPr lang="en"/>
              <a:t>Native API</a:t>
            </a:r>
            <a:endParaRPr/>
          </a:p>
          <a:p>
            <a:pPr marL="0" lvl="0" indent="0" algn="l" rtl="0">
              <a:spcBef>
                <a:spcPts val="1600"/>
              </a:spcBef>
              <a:spcAft>
                <a:spcPts val="0"/>
              </a:spcAft>
              <a:buNone/>
            </a:pPr>
            <a:r>
              <a:rPr lang="en"/>
              <a:t>Theming</a:t>
            </a:r>
            <a:endParaRPr/>
          </a:p>
          <a:p>
            <a:pPr marL="0" lvl="0" indent="0" algn="l" rtl="0">
              <a:spcBef>
                <a:spcPts val="1600"/>
              </a:spcBef>
              <a:spcAft>
                <a:spcPts val="0"/>
              </a:spcAft>
              <a:buNone/>
            </a:pPr>
            <a:r>
              <a:rPr lang="en"/>
              <a:t>Ionicons</a:t>
            </a:r>
            <a:endParaRPr/>
          </a:p>
          <a:p>
            <a:pPr marL="0" lvl="0" indent="0" algn="l" rtl="0">
              <a:spcBef>
                <a:spcPts val="1600"/>
              </a:spcBef>
              <a:spcAft>
                <a:spcPts val="0"/>
              </a:spcAft>
              <a:buNone/>
            </a:pPr>
            <a:r>
              <a:rPr lang="en"/>
              <a:t>CLI</a:t>
            </a:r>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CF2E-D88C-7E4A-87DB-4314B1A1BE0E}"/>
              </a:ext>
            </a:extLst>
          </p:cNvPr>
          <p:cNvSpPr>
            <a:spLocks noGrp="1"/>
          </p:cNvSpPr>
          <p:nvPr>
            <p:ph type="title"/>
          </p:nvPr>
        </p:nvSpPr>
        <p:spPr/>
        <p:txBody>
          <a:bodyPr/>
          <a:lstStyle/>
          <a:p>
            <a:r>
              <a:rPr lang="en-US" dirty="0"/>
              <a:t>Connect with Me</a:t>
            </a:r>
          </a:p>
        </p:txBody>
      </p:sp>
      <p:sp>
        <p:nvSpPr>
          <p:cNvPr id="3" name="Text Placeholder 2">
            <a:extLst>
              <a:ext uri="{FF2B5EF4-FFF2-40B4-BE49-F238E27FC236}">
                <a16:creationId xmlns:a16="http://schemas.microsoft.com/office/drawing/2014/main" id="{AE24EDF4-7F20-0444-B97F-81D63EF73F4F}"/>
              </a:ext>
            </a:extLst>
          </p:cNvPr>
          <p:cNvSpPr>
            <a:spLocks noGrp="1"/>
          </p:cNvSpPr>
          <p:nvPr>
            <p:ph type="body" idx="1"/>
          </p:nvPr>
        </p:nvSpPr>
        <p:spPr/>
        <p:txBody>
          <a:bodyPr/>
          <a:lstStyle/>
          <a:p>
            <a:r>
              <a:rPr lang="en-US" dirty="0">
                <a:hlinkClick r:id="rId2"/>
              </a:rPr>
              <a:t>http://twitter.com/npatro7m</a:t>
            </a:r>
            <a:endParaRPr lang="en-US" dirty="0"/>
          </a:p>
          <a:p>
            <a:r>
              <a:rPr lang="en-US" dirty="0">
                <a:hlinkClick r:id="rId3"/>
              </a:rPr>
              <a:t>https://github.com/npatro</a:t>
            </a:r>
            <a:endParaRPr lang="en-US" dirty="0"/>
          </a:p>
          <a:p>
            <a:r>
              <a:rPr lang="en-US" dirty="0">
                <a:hlinkClick r:id="rId4"/>
              </a:rPr>
              <a:t>https://medium.com/@npatro7m</a:t>
            </a:r>
            <a:endParaRPr lang="en-US" dirty="0"/>
          </a:p>
          <a:p>
            <a:pPr marL="114300" indent="0">
              <a:buNone/>
            </a:pPr>
            <a:endParaRPr lang="en-US" dirty="0"/>
          </a:p>
        </p:txBody>
      </p:sp>
    </p:spTree>
    <p:extLst>
      <p:ext uri="{BB962C8B-B14F-4D97-AF65-F5344CB8AC3E}">
        <p14:creationId xmlns:p14="http://schemas.microsoft.com/office/powerpoint/2010/main" val="254997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 Development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Web App</a:t>
            </a:r>
            <a:endParaRPr/>
          </a:p>
          <a:p>
            <a:pPr marL="0" lvl="0" indent="0" algn="l" rtl="0">
              <a:spcBef>
                <a:spcPts val="1600"/>
              </a:spcBef>
              <a:spcAft>
                <a:spcPts val="0"/>
              </a:spcAft>
              <a:buNone/>
            </a:pPr>
            <a:r>
              <a:rPr lang="en"/>
              <a:t>Mobile App</a:t>
            </a:r>
            <a:endParaRPr/>
          </a:p>
          <a:p>
            <a:pPr marL="0" lvl="0" indent="0" algn="l" rtl="0">
              <a:spcBef>
                <a:spcPts val="1600"/>
              </a:spcBef>
              <a:spcAft>
                <a:spcPts val="0"/>
              </a:spcAft>
              <a:buNone/>
            </a:pPr>
            <a:r>
              <a:rPr lang="en"/>
              <a:t>Desktop App</a:t>
            </a: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Mobile App</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Native App</a:t>
            </a:r>
            <a:endParaRPr/>
          </a:p>
          <a:p>
            <a:pPr marL="0" lvl="0" indent="0" algn="l" rtl="0">
              <a:spcBef>
                <a:spcPts val="1600"/>
              </a:spcBef>
              <a:spcAft>
                <a:spcPts val="1600"/>
              </a:spcAft>
              <a:buNone/>
            </a:pPr>
            <a:r>
              <a:rPr lang="en"/>
              <a:t>Hybrid App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Native App</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Native application is a software or program which has been developed to perform some specific task on particular environment or platform.</a:t>
            </a:r>
            <a:endParaRPr/>
          </a:p>
          <a:p>
            <a:pPr marL="0" lvl="0" indent="0" algn="l" rtl="0">
              <a:lnSpc>
                <a:spcPct val="115000"/>
              </a:lnSpc>
              <a:spcBef>
                <a:spcPts val="1600"/>
              </a:spcBef>
              <a:spcAft>
                <a:spcPts val="1600"/>
              </a:spcAft>
              <a:buNone/>
            </a:pPr>
            <a:r>
              <a:rPr lang="en"/>
              <a:t>Like Android app built using Java Development Kit on Java platform, iOS app built using iOS SDK, Swift and Objective C. Similarly, .NET required for Windows platform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Hybrid App</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Hybrid apps are native apps only because it can be downloaded from platform’s app store like native app. It can get access to all the native platform features. It can have performance close to native app.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Native vs Hybrid</a:t>
            </a:r>
            <a:endParaRPr/>
          </a:p>
        </p:txBody>
      </p:sp>
      <p:sp>
        <p:nvSpPr>
          <p:cNvPr id="85" name="Google Shape;85;p18"/>
          <p:cNvSpPr txBox="1">
            <a:spLocks noGrp="1"/>
          </p:cNvSpPr>
          <p:nvPr>
            <p:ph type="body" idx="1"/>
          </p:nvPr>
        </p:nvSpPr>
        <p:spPr>
          <a:xfrm>
            <a:off x="311700" y="1152475"/>
            <a:ext cx="8520600" cy="3625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Hybrid apps are built using web technologies like HTML, CSS and JavaScript whereas Native apps built with specific technology and language for specific platform like Java for Android, Swift for iOS.</a:t>
            </a: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
              <a:t>Hybrid app runs in webView (A view that displays web pages, uses the same engine of browser but no browser like widgets)</a:t>
            </a: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
              <a:t>Native plugins required to access the native features of the platform like camera, mic etc. (Native plugins are like wrapper on top of native libraries or components)</a:t>
            </a: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
              <a:t>Hybrid app can be built for any platform from single code base.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Hybrid ?</a:t>
            </a:r>
            <a:endParaRPr/>
          </a:p>
        </p:txBody>
      </p:sp>
      <p:sp>
        <p:nvSpPr>
          <p:cNvPr id="91" name="Google Shape;91;p19"/>
          <p:cNvSpPr txBox="1">
            <a:spLocks noGrp="1"/>
          </p:cNvSpPr>
          <p:nvPr>
            <p:ph type="body" idx="1"/>
          </p:nvPr>
        </p:nvSpPr>
        <p:spPr>
          <a:xfrm>
            <a:off x="311700" y="1152475"/>
            <a:ext cx="8520600" cy="37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 code base for all platforms means write once and run anywhere but for native app scenario, we need to build and maintain separate app and code for each platform.</a:t>
            </a:r>
            <a:endParaRPr/>
          </a:p>
          <a:p>
            <a:pPr marL="0" lvl="0" indent="0" algn="l" rtl="0">
              <a:spcBef>
                <a:spcPts val="0"/>
              </a:spcBef>
              <a:spcAft>
                <a:spcPts val="0"/>
              </a:spcAft>
              <a:buNone/>
            </a:pPr>
            <a:endParaRPr/>
          </a:p>
          <a:p>
            <a:pPr marL="0" lvl="0" indent="0" algn="l" rtl="0">
              <a:spcBef>
                <a:spcPts val="0"/>
              </a:spcBef>
              <a:spcAft>
                <a:spcPts val="0"/>
              </a:spcAft>
              <a:buNone/>
            </a:pPr>
            <a:r>
              <a:rPr lang="en"/>
              <a:t>Same development team can deliver app for any platform including website as well because all required is web technologies.</a:t>
            </a:r>
            <a:endParaRPr/>
          </a:p>
          <a:p>
            <a:pPr marL="0" lvl="0" indent="0" algn="l" rtl="0">
              <a:spcBef>
                <a:spcPts val="0"/>
              </a:spcBef>
              <a:spcAft>
                <a:spcPts val="0"/>
              </a:spcAft>
              <a:buNone/>
            </a:pPr>
            <a:endParaRPr/>
          </a:p>
          <a:p>
            <a:pPr marL="0" lvl="0" indent="0" algn="l" rtl="0">
              <a:spcBef>
                <a:spcPts val="0"/>
              </a:spcBef>
              <a:spcAft>
                <a:spcPts val="0"/>
              </a:spcAft>
              <a:buNone/>
            </a:pPr>
            <a:r>
              <a:rPr lang="en"/>
              <a:t>Hybrid App is based on web technologies, so same app can be run on browser like any other website or can be run as Progressive Web App(PWA).</a:t>
            </a:r>
            <a:endParaRPr/>
          </a:p>
          <a:p>
            <a:pPr marL="0" lvl="0" indent="0" algn="l" rtl="0">
              <a:spcBef>
                <a:spcPts val="0"/>
              </a:spcBef>
              <a:spcAft>
                <a:spcPts val="0"/>
              </a:spcAft>
              <a:buNone/>
            </a:pPr>
            <a:endParaRPr/>
          </a:p>
          <a:p>
            <a:pPr marL="0" lvl="0" indent="0" algn="l" rtl="0">
              <a:spcBef>
                <a:spcPts val="0"/>
              </a:spcBef>
              <a:spcAft>
                <a:spcPts val="0"/>
              </a:spcAft>
              <a:buNone/>
            </a:pPr>
            <a:r>
              <a:rPr lang="en"/>
              <a:t>Hybrid app can have same and consistent user experience across platform regardless of user moves between different devices or browser.</a:t>
            </a:r>
            <a:endParaRPr sz="900">
              <a:solidFill>
                <a:srgbClr val="454545"/>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PWA</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Progressive Web Apps are mobile web apps running on browser, with features we expect from native apps.</a:t>
            </a:r>
            <a:endParaRPr/>
          </a:p>
          <a:p>
            <a:pPr marL="0" lvl="0" indent="0" algn="l" rtl="0">
              <a:spcBef>
                <a:spcPts val="1600"/>
              </a:spcBef>
              <a:spcAft>
                <a:spcPts val="1600"/>
              </a:spcAft>
              <a:buNone/>
            </a:pPr>
            <a:r>
              <a:rPr lang="en"/>
              <a:t>It provides an app-like experience on the mobile web.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PWA ?</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b="1"/>
              <a:t>Responsive </a:t>
            </a:r>
            <a:r>
              <a:rPr lang="en"/>
              <a:t>- Fit to any form factor like desktop, mobile and tablet</a:t>
            </a: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r>
              <a:rPr lang="en" b="1"/>
              <a:t>Fast</a:t>
            </a:r>
            <a:r>
              <a:rPr lang="en"/>
              <a:t> - Loads fast like any other native app in seconds</a:t>
            </a: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r>
              <a:rPr lang="en" b="1"/>
              <a:t>Discoverable</a:t>
            </a:r>
            <a:r>
              <a:rPr lang="en"/>
              <a:t> - Easily discovered through a simple web search</a:t>
            </a:r>
            <a:endParaRPr/>
          </a:p>
          <a:p>
            <a:pPr marL="0" marR="0" lvl="0" indent="0" algn="l" rtl="0">
              <a:lnSpc>
                <a:spcPct val="115000"/>
              </a:lnSpc>
              <a:spcBef>
                <a:spcPts val="0"/>
              </a:spcBef>
              <a:spcAft>
                <a:spcPts val="0"/>
              </a:spcAft>
              <a:buClr>
                <a:srgbClr val="000000"/>
              </a:buClr>
              <a:buSzPts val="1100"/>
              <a:buFont typeface="Arial"/>
              <a:buNone/>
            </a:pPr>
            <a:endParaRPr/>
          </a:p>
          <a:p>
            <a:pPr marL="0" marR="0" lvl="0" indent="0" algn="l" rtl="0">
              <a:lnSpc>
                <a:spcPct val="115000"/>
              </a:lnSpc>
              <a:spcBef>
                <a:spcPts val="0"/>
              </a:spcBef>
              <a:spcAft>
                <a:spcPts val="0"/>
              </a:spcAft>
              <a:buNone/>
            </a:pPr>
            <a:r>
              <a:rPr lang="en" b="1"/>
              <a:t>Instant and Fresh</a:t>
            </a:r>
            <a:r>
              <a:rPr lang="en"/>
              <a:t> - Always up-to-date with the latest content served instantly</a:t>
            </a:r>
            <a:endParaRPr/>
          </a:p>
          <a:p>
            <a:pPr marL="0" marR="0" lvl="0" indent="0" algn="l" rtl="0">
              <a:lnSpc>
                <a:spcPct val="115000"/>
              </a:lnSpc>
              <a:spcBef>
                <a:spcPts val="0"/>
              </a:spcBef>
              <a:spcAft>
                <a:spcPts val="0"/>
              </a:spcAft>
              <a:buClr>
                <a:srgbClr val="000000"/>
              </a:buClr>
              <a:buSzPts val="1100"/>
              <a:buFont typeface="Arial"/>
              <a:buNone/>
            </a:pPr>
            <a:endParaRPr/>
          </a:p>
          <a:p>
            <a:pPr marL="0" marR="0" lvl="0" indent="0" algn="l" rtl="0">
              <a:lnSpc>
                <a:spcPct val="115000"/>
              </a:lnSpc>
              <a:spcBef>
                <a:spcPts val="0"/>
              </a:spcBef>
              <a:spcAft>
                <a:spcPts val="0"/>
              </a:spcAft>
              <a:buClr>
                <a:srgbClr val="000000"/>
              </a:buClr>
              <a:buSzPts val="1100"/>
              <a:buFont typeface="Arial"/>
              <a:buNone/>
            </a:pPr>
            <a:r>
              <a:rPr lang="en" b="1"/>
              <a:t>Installable</a:t>
            </a:r>
            <a:r>
              <a:rPr lang="en"/>
              <a:t> – Allow users to “keep” apps they find most useful on their home screen without the hassle of an app store</a:t>
            </a:r>
            <a:endParaRPr sz="2600">
              <a:solidFill>
                <a:schemeClr val="dk1"/>
              </a:solidFill>
              <a:latin typeface="Calibri"/>
              <a:ea typeface="Calibri"/>
              <a:cs typeface="Calibri"/>
              <a:sym typeface="Calibri"/>
            </a:endParaRPr>
          </a:p>
          <a:p>
            <a:pPr marL="0" lvl="0" indent="0" algn="l" rtl="0">
              <a:lnSpc>
                <a:spcPct val="90000"/>
              </a:lnSpc>
              <a:spcBef>
                <a:spcPts val="1000"/>
              </a:spcBef>
              <a:spcAft>
                <a:spcPts val="0"/>
              </a:spcAft>
              <a:buNone/>
            </a:pPr>
            <a:endParaRPr/>
          </a:p>
          <a:p>
            <a:pPr marL="0" lvl="0" indent="0" algn="l" rtl="0">
              <a:lnSpc>
                <a:spcPct val="90000"/>
              </a:lnSpc>
              <a:spcBef>
                <a:spcPts val="1000"/>
              </a:spcBef>
              <a:spcAft>
                <a:spcPts val="0"/>
              </a:spcAft>
              <a:buClr>
                <a:schemeClr val="dk1"/>
              </a:buClr>
              <a:buSzPts val="1100"/>
              <a:buFont typeface="Arial"/>
              <a:buNone/>
            </a:pPr>
            <a:endParaRPr/>
          </a:p>
          <a:p>
            <a:pPr marL="0" lvl="0" indent="0" algn="l"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587</Words>
  <Application>Microsoft Macintosh PowerPoint</Application>
  <PresentationFormat>On-screen Show (16:9)</PresentationFormat>
  <Paragraphs>95</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Roboto Mono</vt:lpstr>
      <vt:lpstr>Calibri</vt:lpstr>
      <vt:lpstr>Arial</vt:lpstr>
      <vt:lpstr>Simple Light</vt:lpstr>
      <vt:lpstr>Ionic Framework</vt:lpstr>
      <vt:lpstr>App Development</vt:lpstr>
      <vt:lpstr>Mobile App</vt:lpstr>
      <vt:lpstr>Native App</vt:lpstr>
      <vt:lpstr>Hybrid App</vt:lpstr>
      <vt:lpstr>Native vs Hybrid</vt:lpstr>
      <vt:lpstr>Why Hybrid ?</vt:lpstr>
      <vt:lpstr>PWA</vt:lpstr>
      <vt:lpstr>Why PWA ?</vt:lpstr>
      <vt:lpstr>Why PWA ? </vt:lpstr>
      <vt:lpstr>Ionic</vt:lpstr>
      <vt:lpstr>Technologies behind Ionic App</vt:lpstr>
      <vt:lpstr>Ionic setup</vt:lpstr>
      <vt:lpstr>Ionic concepts</vt:lpstr>
      <vt:lpstr>Connect with Me</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 Framework</dc:title>
  <cp:lastModifiedBy>Nrusingha.Patro</cp:lastModifiedBy>
  <cp:revision>2</cp:revision>
  <dcterms:modified xsi:type="dcterms:W3CDTF">2018-10-06T05:24:42Z</dcterms:modified>
</cp:coreProperties>
</file>